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9" r:id="rId10"/>
    <p:sldId id="265" r:id="rId11"/>
    <p:sldId id="266" r:id="rId12"/>
    <p:sldId id="299" r:id="rId13"/>
    <p:sldId id="267" r:id="rId14"/>
    <p:sldId id="268" r:id="rId15"/>
    <p:sldId id="269" r:id="rId16"/>
    <p:sldId id="270" r:id="rId17"/>
    <p:sldId id="291" r:id="rId18"/>
    <p:sldId id="271" r:id="rId19"/>
    <p:sldId id="292" r:id="rId20"/>
    <p:sldId id="272" r:id="rId21"/>
    <p:sldId id="290" r:id="rId22"/>
    <p:sldId id="273" r:id="rId23"/>
    <p:sldId id="274" r:id="rId24"/>
    <p:sldId id="293" r:id="rId25"/>
    <p:sldId id="294" r:id="rId26"/>
    <p:sldId id="295" r:id="rId27"/>
    <p:sldId id="296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97" r:id="rId38"/>
    <p:sldId id="284" r:id="rId39"/>
    <p:sldId id="285" r:id="rId40"/>
    <p:sldId id="298" r:id="rId41"/>
    <p:sldId id="286" r:id="rId42"/>
    <p:sldId id="287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9FEC1F-9826-4695-8AC4-703DB7109A9A}" type="datetimeFigureOut">
              <a:rPr lang="en-US"/>
              <a:pPr>
                <a:defRPr/>
              </a:pPr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2B45C99-D9A8-4EAC-B943-C023F251A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5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89AD-C6A1-4198-8B71-6FD2B0F8B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3520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63EC-D098-48F2-86A0-91999B18B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312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CE47-F1B6-47A5-AE4C-1E1C2B46A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0306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6B93-C7FB-4E4C-965C-C5C3711FB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94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FE749-D1FB-4AD7-A936-AAD6D6BBA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135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AE1EC-1B04-4305-AD8F-BA06CC176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1004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B1ED3-FF82-4A3F-BEE7-70E2CB18A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856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B8B0A-5D7C-4B25-980A-DD081CECE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132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CC46-FE07-4CE1-906E-13EBA6FC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49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45EA0-03F3-4755-BF00-0FD99AC3C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947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2984-C4EB-4DEC-AD84-235ED8209E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168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B91123E-3010-4196-9DEA-31EBAF9A0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Solution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Dealing with mixtures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4BE39E-EA12-404C-BAA8-26C178672758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Converting units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What is the molarity of a 10% by mass aqueous NaCl solution?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UNITS!  UNITS!  UNITS!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u="sng" smtClean="0"/>
              <a:t>10 g NaCl</a:t>
            </a:r>
            <a:r>
              <a:rPr lang="en-US" altLang="en-US" sz="1900" smtClean="0"/>
              <a:t>                           =  </a:t>
            </a:r>
            <a:r>
              <a:rPr lang="en-US" altLang="en-US" sz="1900" u="sng" smtClean="0"/>
              <a:t>moles NaCl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100 g NaCl solution                 L solution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To convert g NaCl to moles, you need to know…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Molar mass of NaCl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To convert g solution to L solution, you need to know…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Density of the solution</a:t>
            </a:r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577CA-3CF4-4D27-89AC-5B74DDCE9447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Density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We ALWAYS know the molar mass of any substance.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But what about the density?</a:t>
            </a: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BC1D71-9EBD-437F-B0AF-2F85EEA3A7B7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sugar can I put in a cup (8 </a:t>
            </a:r>
            <a:r>
              <a:rPr lang="en-US" dirty="0" err="1" smtClean="0"/>
              <a:t>oz</a:t>
            </a:r>
            <a:r>
              <a:rPr lang="en-US" dirty="0" smtClean="0"/>
              <a:t>) of boiling coffee?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8 Oz</a:t>
            </a:r>
          </a:p>
          <a:p>
            <a:pPr marL="514350" indent="-514350">
              <a:buAutoNum type="alphaUcPeriod"/>
            </a:pPr>
            <a:r>
              <a:rPr lang="en-US" dirty="0" smtClean="0"/>
              <a:t>4 teaspoons</a:t>
            </a:r>
          </a:p>
          <a:p>
            <a:pPr marL="514350" indent="-514350">
              <a:buAutoNum type="alphaUcPeriod"/>
            </a:pPr>
            <a:r>
              <a:rPr lang="en-US" dirty="0" smtClean="0"/>
              <a:t>16 </a:t>
            </a:r>
            <a:r>
              <a:rPr lang="en-US" dirty="0" err="1" smtClean="0"/>
              <a:t>oz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2 </a:t>
            </a:r>
            <a:r>
              <a:rPr lang="en-US" dirty="0" err="1" smtClean="0"/>
              <a:t>oz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It doesn’t matter – says the cynical student in the back row.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083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Density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You don’t always know the density.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Density depends on concentration.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Sometimes you know the density.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Sometimes you can figure out the density.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Sometimes you just have to ASSUME the density.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7454E1-6CB7-4811-BE01-88612CC1EFC8}" type="slidenum">
              <a:rPr lang="en-US" altLang="en-US" smtClean="0"/>
              <a:pPr eaLnBrk="1" hangingPunct="1"/>
              <a:t>13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Density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If you don’t know anything except what was given: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What is the molarity of a 10% by mass aqueous NaCl solution?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What would you do?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Assume the density is that of pure water (1.0 g/mL at 25</a:t>
            </a:r>
            <a:r>
              <a:rPr lang="en-US" altLang="en-US" sz="2600" smtClean="0">
                <a:cs typeface="Tahoma" pitchFamily="34" charset="0"/>
              </a:rPr>
              <a:t>°C)</a:t>
            </a: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5BF045-CB5C-40A7-BC61-AB9342267B5E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Density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Suppose I had further information: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What is the molarity of a 10% by mass aqueous NaCl solution? (Density of 5% NaCl solution = 1.05 g/mL, Density of 20% NaCl solution = 1.13 g/mL)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Now what would you do?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I can either ASSUME that 5% is “close enough” to 10%.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>
                <a:cs typeface="Tahoma" pitchFamily="34" charset="0"/>
              </a:rPr>
              <a:t>OR I can </a:t>
            </a:r>
            <a:r>
              <a:rPr lang="en-US" altLang="en-US" sz="2100" smtClean="0">
                <a:latin typeface="Tahoma" pitchFamily="34" charset="0"/>
                <a:cs typeface="Tahoma" pitchFamily="34" charset="0"/>
              </a:rPr>
              <a:t>“</a:t>
            </a:r>
            <a:r>
              <a:rPr lang="en-US" altLang="en-US" sz="2100" smtClean="0">
                <a:cs typeface="Tahoma" pitchFamily="34" charset="0"/>
              </a:rPr>
              <a:t>interpolate</a:t>
            </a:r>
            <a:r>
              <a:rPr lang="en-US" altLang="en-US" sz="2100" smtClean="0">
                <a:latin typeface="Tahoma" pitchFamily="34" charset="0"/>
                <a:cs typeface="Tahoma" pitchFamily="34" charset="0"/>
              </a:rPr>
              <a:t>”</a:t>
            </a:r>
            <a:r>
              <a:rPr lang="en-US" altLang="en-US" sz="2100" smtClean="0">
                <a:cs typeface="Tahoma" pitchFamily="34" charset="0"/>
              </a:rPr>
              <a:t> the density between 5% and 20%.</a:t>
            </a:r>
          </a:p>
        </p:txBody>
      </p:sp>
      <p:sp>
        <p:nvSpPr>
          <p:cNvPr id="163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4D5688-9DAF-4ACE-8915-15719D54BC6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Interpolation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Do you know what a “linear interpolation is”?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I assume that there is a linear (straight-line) dependence of the density on the concentration.  (By the way, this is not true, but it is an OK assumption if the range is narrow enough.)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dirty="0" smtClean="0"/>
              <a:t>Then I draw a straight line between the two points I know and find the interpolated concentration at my concentration of interest.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86185-F447-48E4-91A7-B394F771E634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65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 can plug and chug….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/>
                        </a:rPr>
                        <m:t>𝐷𝑒𝑛𝑠𝑖𝑡𝑦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=0.0053 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/>
                            </a:rPr>
                            <m:t>%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𝑏𝑦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𝑚𝑎𝑠𝑠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/>
                        </a:rPr>
                        <m:t>+1.0223</m:t>
                      </m:r>
                    </m:oMath>
                  </m:oMathPara>
                </a14:m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/>
                        </a:rPr>
                        <m:t>𝐷𝑒𝑛𝑠𝑖𝑡𝑦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=0.0053 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6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/>
                        </a:rPr>
                        <m:t>+1.0223=1.075</m:t>
                      </m:r>
                      <m:r>
                        <a:rPr lang="en-US" altLang="en-US" sz="2600" b="0" i="1" smtClean="0">
                          <a:latin typeface="Cambria Math"/>
                          <a:ea typeface="Cambria Math"/>
                        </a:rPr>
                        <m:t>≈1.08 </m:t>
                      </m:r>
                      <m:r>
                        <a:rPr lang="en-US" altLang="en-US" sz="26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altLang="en-US" sz="26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altLang="en-US" sz="2600" b="0" i="1" smtClean="0">
                          <a:latin typeface="Cambria Math"/>
                          <a:ea typeface="Cambria Math"/>
                        </a:rPr>
                        <m:t>𝑚𝐿</m:t>
                      </m:r>
                    </m:oMath>
                  </m:oMathPara>
                </a14:m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l-GR" altLang="en-US" sz="2600" dirty="0" smtClean="0">
                  <a:cs typeface="Tahoma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2600" u="sng" dirty="0" smtClean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3DB72-1C63-41EE-931B-D6392FBF195D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 can also do it without the graph.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What is the molarity of a 10% by mass aqueous NaCl solution? (Density of 5% NaCl solution = 1.05 g/mL, Density of 20% NaCl solution = 1.13 g/mL)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I find the slope of the line: </a:t>
            </a:r>
            <a:r>
              <a:rPr lang="el-GR" altLang="en-US" sz="2600" u="sng" smtClean="0">
                <a:cs typeface="Tahoma" pitchFamily="34" charset="0"/>
              </a:rPr>
              <a:t>Δ</a:t>
            </a:r>
            <a:r>
              <a:rPr lang="en-US" altLang="en-US" sz="2600" u="sng" smtClean="0">
                <a:cs typeface="Tahoma" pitchFamily="34" charset="0"/>
              </a:rPr>
              <a:t> Density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>
                <a:cs typeface="Tahoma" pitchFamily="34" charset="0"/>
              </a:rPr>
              <a:t>                                       </a:t>
            </a:r>
            <a:r>
              <a:rPr lang="el-GR" altLang="en-US" sz="2600" smtClean="0">
                <a:cs typeface="Tahoma" pitchFamily="34" charset="0"/>
              </a:rPr>
              <a:t>Δ</a:t>
            </a:r>
            <a:r>
              <a:rPr lang="en-US" altLang="en-US" sz="2600" smtClean="0">
                <a:cs typeface="Tahoma" pitchFamily="34" charset="0"/>
              </a:rPr>
              <a:t> % NaCl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u="sng" smtClean="0">
                <a:cs typeface="Tahoma" pitchFamily="34" charset="0"/>
              </a:rPr>
              <a:t>1.13 g/mL </a:t>
            </a:r>
            <a:r>
              <a:rPr lang="en-US" altLang="en-US" sz="2600" u="sng" smtClean="0">
                <a:latin typeface="Tahoma" pitchFamily="34" charset="0"/>
                <a:cs typeface="Tahoma" pitchFamily="34" charset="0"/>
              </a:rPr>
              <a:t>–</a:t>
            </a:r>
            <a:r>
              <a:rPr lang="en-US" altLang="en-US" sz="2600" u="sng" smtClean="0">
                <a:cs typeface="Tahoma" pitchFamily="34" charset="0"/>
              </a:rPr>
              <a:t> 1.05 g/mL </a:t>
            </a:r>
            <a:r>
              <a:rPr lang="en-US" altLang="en-US" sz="2600" smtClean="0">
                <a:cs typeface="Tahoma" pitchFamily="34" charset="0"/>
              </a:rPr>
              <a:t> = 5.33x10</a:t>
            </a:r>
            <a:r>
              <a:rPr lang="en-US" altLang="en-US" sz="2600" baseline="30000" smtClean="0">
                <a:cs typeface="Tahoma" pitchFamily="34" charset="0"/>
              </a:rPr>
              <a:t>-3</a:t>
            </a:r>
            <a:r>
              <a:rPr lang="en-US" altLang="en-US" sz="2600" smtClean="0">
                <a:cs typeface="Tahoma" pitchFamily="34" charset="0"/>
              </a:rPr>
              <a:t> </a:t>
            </a:r>
            <a:r>
              <a:rPr lang="en-US" altLang="en-US" sz="2600" u="sng" smtClean="0">
                <a:cs typeface="Tahoma" pitchFamily="34" charset="0"/>
              </a:rPr>
              <a:t>g/mL</a:t>
            </a:r>
            <a:r>
              <a:rPr lang="en-US" altLang="en-US" sz="260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>
                <a:cs typeface="Tahoma" pitchFamily="34" charset="0"/>
              </a:rPr>
              <a:t>20% - 5 %                                      %</a:t>
            </a:r>
            <a:endParaRPr lang="el-GR" altLang="en-US" sz="2600" smtClean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u="sng" smtClean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83DB72-1C63-41EE-931B-D6392FBF195D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970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 </a:t>
            </a:r>
            <a:r>
              <a:rPr lang="en-US" altLang="en-US" b="1" smtClean="0"/>
              <a:t>solution</a:t>
            </a:r>
            <a:r>
              <a:rPr lang="en-US" altLang="en-US" smtClean="0"/>
              <a:t> is a homogenous mixture consisting of a </a:t>
            </a:r>
            <a:r>
              <a:rPr lang="en-US" altLang="en-US" b="1" smtClean="0"/>
              <a:t>solvent</a:t>
            </a:r>
            <a:r>
              <a:rPr lang="en-US" altLang="en-US" smtClean="0"/>
              <a:t> and at least one </a:t>
            </a:r>
            <a:r>
              <a:rPr lang="en-US" altLang="en-US" b="1" smtClean="0"/>
              <a:t>solute</a:t>
            </a:r>
            <a:r>
              <a:rPr lang="en-US" altLang="en-US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The solvent is the most prevalent species.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The solute is the less prevalent species.</a:t>
            </a: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08C959-CC31-488C-984D-3BF7DE74E6A5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My Problem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/>
              <a:t>What is the molarity of a 10% by mass aqueous NaCl solution? (Density of 5% NaCl solution = 1.05 g/mL, Density of 20% NaCl solution = 1.13 g/mL)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5.33x10</a:t>
            </a:r>
            <a:r>
              <a:rPr lang="en-US" altLang="en-US" sz="1900" baseline="30000" smtClean="0">
                <a:cs typeface="Tahoma" pitchFamily="34" charset="0"/>
              </a:rPr>
              <a:t>-3</a:t>
            </a:r>
            <a:r>
              <a:rPr lang="en-US" altLang="en-US" sz="1900" smtClean="0">
                <a:cs typeface="Tahoma" pitchFamily="34" charset="0"/>
              </a:rPr>
              <a:t> </a:t>
            </a:r>
            <a:r>
              <a:rPr lang="en-US" altLang="en-US" sz="1900" u="sng" smtClean="0">
                <a:cs typeface="Tahoma" pitchFamily="34" charset="0"/>
              </a:rPr>
              <a:t>g/mL</a:t>
            </a:r>
            <a:r>
              <a:rPr lang="en-US" altLang="en-US" sz="1900" smtClean="0">
                <a:cs typeface="Tahoma" pitchFamily="34" charset="0"/>
              </a:rPr>
              <a:t> means that every 1% change in concentration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                %       results in a 5.33x10</a:t>
            </a:r>
            <a:r>
              <a:rPr lang="en-US" altLang="en-US" sz="1900" baseline="30000" smtClean="0">
                <a:cs typeface="Tahoma" pitchFamily="34" charset="0"/>
              </a:rPr>
              <a:t>-3</a:t>
            </a:r>
            <a:r>
              <a:rPr lang="en-US" altLang="en-US" sz="1900" smtClean="0">
                <a:cs typeface="Tahoma" pitchFamily="34" charset="0"/>
              </a:rPr>
              <a:t> g/mL change in density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10%-5% = 5% change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5.33x10</a:t>
            </a:r>
            <a:r>
              <a:rPr lang="en-US" altLang="en-US" sz="1900" baseline="30000" smtClean="0">
                <a:cs typeface="Tahoma" pitchFamily="34" charset="0"/>
              </a:rPr>
              <a:t>-3</a:t>
            </a:r>
            <a:r>
              <a:rPr lang="en-US" altLang="en-US" sz="1900" smtClean="0">
                <a:cs typeface="Tahoma" pitchFamily="34" charset="0"/>
              </a:rPr>
              <a:t> </a:t>
            </a:r>
            <a:r>
              <a:rPr lang="en-US" altLang="en-US" sz="1900" u="sng" smtClean="0">
                <a:cs typeface="Tahoma" pitchFamily="34" charset="0"/>
              </a:rPr>
              <a:t>g/mL</a:t>
            </a:r>
            <a:r>
              <a:rPr lang="en-US" altLang="en-US" sz="1900" smtClean="0">
                <a:cs typeface="Tahoma" pitchFamily="34" charset="0"/>
              </a:rPr>
              <a:t> * 5 % = 0.0267 g/mL change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                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smtClean="0">
                <a:cs typeface="Tahoma" pitchFamily="34" charset="0"/>
              </a:rPr>
              <a:t>1.05 g/mL + 0.0267 g/mL = 1.077 g/mL = 1.08 g/mL interpolated density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u="sng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B9E080-60B4-4540-A8E0-76CED4C0ABF7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44426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86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Solving the problem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What is the molarity of a 10% by mass aqueous NaCl solution? (Density of 5% NaCl solution = 1.05 g/mL, Density of 20% NaCl solution = 1.13 g/mL)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u="sng" smtClean="0"/>
              <a:t>10 g NaCl</a:t>
            </a:r>
            <a:r>
              <a:rPr lang="en-US" altLang="en-US" sz="1900" smtClean="0"/>
              <a:t>     * </a:t>
            </a:r>
            <a:r>
              <a:rPr lang="en-US" altLang="en-US" sz="1900" u="sng" smtClean="0"/>
              <a:t>1 mol NaCl</a:t>
            </a:r>
            <a:r>
              <a:rPr lang="en-US" altLang="en-US" sz="1900" smtClean="0"/>
              <a:t> =  </a:t>
            </a:r>
            <a:r>
              <a:rPr lang="en-US" altLang="en-US" sz="1900" u="sng" smtClean="0"/>
              <a:t>0.171 mol NaCl</a:t>
            </a:r>
            <a:endParaRPr lang="en-US" altLang="en-US" sz="19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smtClean="0"/>
              <a:t>100 g solution  58.45 g NaCl  100 g solution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900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u="sng" smtClean="0"/>
              <a:t>0.171 mol NaCl</a:t>
            </a:r>
            <a:r>
              <a:rPr lang="en-US" altLang="en-US" sz="1900" smtClean="0"/>
              <a:t> * </a:t>
            </a:r>
            <a:r>
              <a:rPr lang="en-US" altLang="en-US" sz="1900" u="sng" smtClean="0"/>
              <a:t>1.08 g solution</a:t>
            </a:r>
            <a:r>
              <a:rPr lang="en-US" altLang="en-US" sz="1900" smtClean="0"/>
              <a:t> * </a:t>
            </a:r>
            <a:r>
              <a:rPr lang="en-US" altLang="en-US" sz="1900" u="sng" smtClean="0"/>
              <a:t>1000 mL </a:t>
            </a:r>
            <a:r>
              <a:rPr lang="en-US" altLang="en-US" sz="1900" smtClean="0"/>
              <a:t>= </a:t>
            </a:r>
            <a:r>
              <a:rPr lang="en-US" altLang="en-US" sz="1900" u="sng" smtClean="0"/>
              <a:t>1.84 mol NaCl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smtClean="0"/>
              <a:t>100 g solution      1 mL solution       1 L              L solution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03A6E3-04C2-42AC-9BC2-24072B5162AA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Converting units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Typically speaking, you can convert any of the concentration units into any of the others as long as you have the Molar Mass and the Density!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618500-1A65-49A5-957F-CEC9BD5BAB2C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Density – your critical judgment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For a solution, sometimes you know the density, sometimes you don’t.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tables, but they are not all inclusive.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You might, for example, find in a table that: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Density (30% HCl) = 1.12 g/mL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Density (40% HCl) = 1.23 g/mL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Density (36% HCl) = ???</a:t>
            </a:r>
          </a:p>
        </p:txBody>
      </p:sp>
    </p:spTree>
    <p:extLst>
      <p:ext uri="{BB962C8B-B14F-4D97-AF65-F5344CB8AC3E}">
        <p14:creationId xmlns:p14="http://schemas.microsoft.com/office/powerpoint/2010/main" val="366428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Interpolate or Assume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Density (30% HCl) = 1.12 g/mL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Density (40% HCl) = 1.23 g/mL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Density (36% HCl) = ???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You could assume that 36% is closest to 40% and use 1.23 g/mL.  This is legitimate, although not 100% accurate.  Results may vary, depending on how good the assumption is.</a:t>
            </a:r>
          </a:p>
        </p:txBody>
      </p:sp>
    </p:spTree>
    <p:extLst>
      <p:ext uri="{BB962C8B-B14F-4D97-AF65-F5344CB8AC3E}">
        <p14:creationId xmlns:p14="http://schemas.microsoft.com/office/powerpoint/2010/main" val="75348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Interpolate or Assume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Density (30% HCl) = 1.12 g/mL Density (40% HCl) = 1.23 g/mL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Density (36% HCl) = ???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You could assume that density changes linearly with concentration (it doesn’t, but it is pseudo-linear for small changes).  In that case, you would “linearly interpolate” the density.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smtClean="0"/>
              <a:t>1.23 g/mL – 1.12 g/mL</a:t>
            </a:r>
            <a:r>
              <a:rPr lang="en-US" sz="2000" smtClean="0"/>
              <a:t>  = 0.011 </a:t>
            </a:r>
            <a:r>
              <a:rPr lang="en-US" sz="2000" u="sng" smtClean="0"/>
              <a:t>g/mL</a:t>
            </a:r>
            <a:r>
              <a:rPr lang="en-US" sz="2000" smtClean="0"/>
              <a:t> = 0.011 </a:t>
            </a:r>
            <a:r>
              <a:rPr lang="en-US" sz="2000" u="sng" smtClean="0"/>
              <a:t>g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40% HCl-30%HCl                        %                mL%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1.12 g/mL + 0.011 g/mL% * 6% = 1.186 g/mL = 1.19 g/mL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This is legitimate, although still not 100% accurate, but probably better than the previous assumption.</a:t>
            </a:r>
          </a:p>
        </p:txBody>
      </p:sp>
    </p:spTree>
    <p:extLst>
      <p:ext uri="{BB962C8B-B14F-4D97-AF65-F5344CB8AC3E}">
        <p14:creationId xmlns:p14="http://schemas.microsoft.com/office/powerpoint/2010/main" val="1852206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I don’t have Density tables…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 dilute solutions, you can get pretty close by assuming the density of the solution is the same as the density of pure water.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For concentrated solutions (like 36%), this is probably not a good assumption, but it is better than nothing!</a:t>
            </a:r>
          </a:p>
        </p:txBody>
      </p:sp>
    </p:spTree>
    <p:extLst>
      <p:ext uri="{BB962C8B-B14F-4D97-AF65-F5344CB8AC3E}">
        <p14:creationId xmlns:p14="http://schemas.microsoft.com/office/powerpoint/2010/main" val="3439819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Other Examples</a:t>
            </a:r>
          </a:p>
        </p:txBody>
      </p:sp>
      <p:sp>
        <p:nvSpPr>
          <p:cNvPr id="2867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1">
            <a:blip r:embed="rId3"/>
            <a:stretch>
              <a:fillRect l="-1704" t="-179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CB1C60-F517-41F1-9E6E-1E698C3384F8}" type="slidenum">
              <a:rPr lang="en-US" altLang="en-US" smtClean="0"/>
              <a:pPr eaLnBrk="1" hangingPunct="1"/>
              <a:t>28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Further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56.0 g of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O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was dissolved in water yielding a total solution volume of 2.65 L.  What is the molarity of the resulting solution?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56.0 g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O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 * </a:t>
            </a:r>
            <a:r>
              <a:rPr lang="en-US" altLang="en-US" sz="2600" u="sng" smtClean="0"/>
              <a:t>1 mol Fe</a:t>
            </a:r>
            <a:r>
              <a:rPr lang="en-US" altLang="en-US" sz="2600" u="sng" baseline="-25000" smtClean="0"/>
              <a:t>2</a:t>
            </a:r>
            <a:r>
              <a:rPr lang="en-US" altLang="en-US" sz="2600" u="sng" smtClean="0"/>
              <a:t>O</a:t>
            </a:r>
            <a:r>
              <a:rPr lang="en-US" altLang="en-US" sz="2600" u="sng" baseline="-25000" smtClean="0"/>
              <a:t>3</a:t>
            </a:r>
            <a:r>
              <a:rPr lang="en-US" altLang="en-US" sz="2600" smtClean="0"/>
              <a:t> = 0.351 mol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O</a:t>
            </a:r>
            <a:r>
              <a:rPr lang="en-US" altLang="en-US" sz="2600" baseline="-25000" smtClean="0"/>
              <a:t>3</a:t>
            </a: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                      159.69 g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O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u="sng" smtClean="0"/>
              <a:t>0.351 mol Fe</a:t>
            </a:r>
            <a:r>
              <a:rPr lang="en-US" altLang="en-US" sz="2600" u="sng" baseline="-25000" smtClean="0"/>
              <a:t>2</a:t>
            </a:r>
            <a:r>
              <a:rPr lang="en-US" altLang="en-US" sz="2600" u="sng" smtClean="0"/>
              <a:t>O</a:t>
            </a:r>
            <a:r>
              <a:rPr lang="en-US" altLang="en-US" sz="2600" u="sng" baseline="-25000" smtClean="0"/>
              <a:t>3</a:t>
            </a:r>
            <a:r>
              <a:rPr lang="en-US" altLang="en-US" sz="2600" baseline="-25000" smtClean="0"/>
              <a:t>  </a:t>
            </a:r>
            <a:r>
              <a:rPr lang="en-US" altLang="en-US" sz="2600" smtClean="0"/>
              <a:t>= 0.132 M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O</a:t>
            </a:r>
            <a:r>
              <a:rPr lang="en-US" altLang="en-US" sz="2600" baseline="-25000" smtClean="0"/>
              <a:t>3</a:t>
            </a:r>
            <a:endParaRPr lang="en-US" altLang="en-US" sz="2600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2.65 L</a:t>
            </a: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230006-C728-4F0D-9DFD-A3EC041DBF54}" type="slidenum">
              <a:rPr lang="en-US" altLang="en-US" smtClean="0"/>
              <a:pPr eaLnBrk="1" hangingPunct="1"/>
              <a:t>29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 of Solutions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Saline (salt water) is a solution.  The solvent is water, the solute is salt.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Wet salt is also a solution.  The solvent is salt, the solute is water.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51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1DCBC0-6110-4064-BC3B-C65836595976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What’s it all about?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MOLES! MOLES! MOLES!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Specifically, doing reactions!</a:t>
            </a:r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1172C5A-4BA3-4DB4-8DFD-3849214519FE}" type="slidenum">
              <a:rPr lang="en-US" altLang="en-US" smtClean="0"/>
              <a:pPr eaLnBrk="1" hangingPunct="1"/>
              <a:t>30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56.50 mL of a 2.15 M ammonium sulfate solution is mixed with 36.0 g of iron (III) chloride.  If the reaction proceeds with a 65% yield, how much iron (III) sulfate would be acquired?</a:t>
            </a: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3A00FE1-4729-4E85-A091-F31C38A1B190}" type="slidenum">
              <a:rPr lang="en-US" altLang="en-US" smtClean="0"/>
              <a:pPr eaLnBrk="1" hangingPunct="1"/>
              <a:t>31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Limiting Reagent Problem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smtClean="0"/>
              <a:t>What’s the first thing you need?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smtClean="0"/>
              <a:t>A balanced equation!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smtClean="0"/>
              <a:t>(NH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SO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 + FeCl</a:t>
            </a:r>
            <a:r>
              <a:rPr lang="en-US" altLang="en-US" sz="2100" baseline="-25000" smtClean="0"/>
              <a:t>3</a:t>
            </a:r>
            <a:r>
              <a:rPr lang="en-US" altLang="en-US" sz="2100" smtClean="0"/>
              <a:t> → Fe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(SO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3</a:t>
            </a:r>
            <a:r>
              <a:rPr lang="en-US" altLang="en-US" sz="2100" smtClean="0"/>
              <a:t> + NH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Cl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smtClean="0"/>
              <a:t>How do you know this is the right products?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100" smtClean="0"/>
              <a:t>Charges!  This is an example of a double replacement reaction.  The cations get switched (or the anions, if you prefer).</a:t>
            </a:r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A34255-B99A-4833-9760-0FF80DF12C4E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Limiting Reagent Problem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We still need to balance it!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(NH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 + FeCl</a:t>
            </a:r>
            <a:r>
              <a:rPr lang="en-US" altLang="en-US" baseline="-25000" smtClean="0"/>
              <a:t>3</a:t>
            </a:r>
            <a:r>
              <a:rPr lang="en-US" altLang="en-US" smtClean="0"/>
              <a:t> → Fe</a:t>
            </a:r>
            <a:r>
              <a:rPr lang="en-US" altLang="en-US" baseline="-25000" smtClean="0"/>
              <a:t>2</a:t>
            </a:r>
            <a:r>
              <a:rPr lang="en-US" altLang="en-US" smtClean="0"/>
              <a:t>(SO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3</a:t>
            </a:r>
            <a:r>
              <a:rPr lang="en-US" altLang="en-US" smtClean="0"/>
              <a:t> + NH</a:t>
            </a:r>
            <a:r>
              <a:rPr lang="en-US" altLang="en-US" baseline="-25000" smtClean="0"/>
              <a:t>4</a:t>
            </a:r>
            <a:r>
              <a:rPr lang="en-US" altLang="en-US" smtClean="0"/>
              <a:t>Cl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3 (NH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 + 2 FeCl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→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(SO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+ 6 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Cl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</p:txBody>
      </p:sp>
      <p:sp>
        <p:nvSpPr>
          <p:cNvPr id="276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27586E-A517-4215-993F-B4C80B602B32}" type="slidenum">
              <a:rPr lang="en-US" altLang="en-US" smtClean="0"/>
              <a:pPr eaLnBrk="1" hangingPunct="1"/>
              <a:t>33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Armed with Stoichiometry!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56.50 mL of a 2.15 M ammonium sulfate solution is mixed with 36.0 g of iron (III) chloride.  If the reaction proceeds with a 65% yield, how much iron (III) sulfate would be acquired?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3 (NH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 + 2 FeCl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→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(SO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+ 6 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Cl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3AE8E9-02E8-4DB4-908A-714CBEFD5FA2}" type="slidenum">
              <a:rPr lang="en-US" altLang="en-US" smtClean="0"/>
              <a:pPr eaLnBrk="1" hangingPunct="1"/>
              <a:t>34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Armed with Stoichiometry!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56.50 mL of a 2.15 M ammonium sulfate solution is mixed with 36.0 g of iron (III) chloride.  If the reaction proceeds with a 65% yield, how much iron (III) sulfate would be acquired?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100" smtClean="0"/>
              <a:t>3 (NH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SO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 + 2 FeCl</a:t>
            </a:r>
            <a:r>
              <a:rPr lang="en-US" altLang="en-US" sz="2100" baseline="-25000" smtClean="0"/>
              <a:t>3</a:t>
            </a:r>
            <a:r>
              <a:rPr lang="en-US" altLang="en-US" sz="2100" smtClean="0"/>
              <a:t> → Fe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(SO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3</a:t>
            </a:r>
            <a:r>
              <a:rPr lang="en-US" altLang="en-US" sz="2100" smtClean="0"/>
              <a:t> + 6 NH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Cl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700" smtClean="0"/>
              <a:t>36.0 g FeCl</a:t>
            </a:r>
            <a:r>
              <a:rPr lang="en-US" altLang="en-US" sz="1700" baseline="-25000" smtClean="0"/>
              <a:t>3</a:t>
            </a:r>
            <a:r>
              <a:rPr lang="en-US" altLang="en-US" sz="1700" smtClean="0"/>
              <a:t> *</a:t>
            </a:r>
            <a:r>
              <a:rPr lang="en-US" altLang="en-US" sz="1700" u="sng" smtClean="0"/>
              <a:t>1 mol FeCl</a:t>
            </a:r>
            <a:r>
              <a:rPr lang="en-US" altLang="en-US" sz="1700" u="sng" baseline="-25000" smtClean="0"/>
              <a:t>3</a:t>
            </a:r>
            <a:r>
              <a:rPr lang="en-US" altLang="en-US" sz="1700" smtClean="0"/>
              <a:t> * </a:t>
            </a:r>
            <a:r>
              <a:rPr lang="en-US" altLang="en-US" sz="1700" u="sng" smtClean="0"/>
              <a:t>1 mol Fe</a:t>
            </a:r>
            <a:r>
              <a:rPr lang="en-US" altLang="en-US" sz="1700" u="sng" baseline="-25000" smtClean="0"/>
              <a:t>2</a:t>
            </a:r>
            <a:r>
              <a:rPr lang="en-US" altLang="en-US" sz="1700" u="sng" smtClean="0"/>
              <a:t>(SO</a:t>
            </a:r>
            <a:r>
              <a:rPr lang="en-US" altLang="en-US" sz="1700" u="sng" baseline="-25000" smtClean="0"/>
              <a:t>4</a:t>
            </a:r>
            <a:r>
              <a:rPr lang="en-US" altLang="en-US" sz="1700" u="sng" smtClean="0"/>
              <a:t>)</a:t>
            </a:r>
            <a:r>
              <a:rPr lang="en-US" altLang="en-US" sz="1700" u="sng" baseline="-25000" smtClean="0"/>
              <a:t>3</a:t>
            </a:r>
            <a:r>
              <a:rPr lang="en-US" altLang="en-US" sz="1700" smtClean="0"/>
              <a:t> *</a:t>
            </a:r>
            <a:r>
              <a:rPr lang="en-US" altLang="en-US" sz="1700" u="sng" smtClean="0"/>
              <a:t> 399.87 g Fe</a:t>
            </a:r>
            <a:r>
              <a:rPr lang="en-US" altLang="en-US" sz="1700" u="sng" baseline="-25000" smtClean="0"/>
              <a:t>2</a:t>
            </a:r>
            <a:r>
              <a:rPr lang="en-US" altLang="en-US" sz="1700" u="sng" smtClean="0"/>
              <a:t>(SO</a:t>
            </a:r>
            <a:r>
              <a:rPr lang="en-US" altLang="en-US" sz="1700" u="sng" baseline="-25000" smtClean="0"/>
              <a:t>4</a:t>
            </a:r>
            <a:r>
              <a:rPr lang="en-US" altLang="en-US" sz="1700" u="sng" smtClean="0"/>
              <a:t>)</a:t>
            </a:r>
            <a:r>
              <a:rPr lang="en-US" altLang="en-US" sz="1700" u="sng" baseline="-25000" smtClean="0"/>
              <a:t>3</a:t>
            </a:r>
            <a:r>
              <a:rPr lang="en-US" altLang="en-US" sz="1700" smtClean="0"/>
              <a:t>=  44.37 g Fe</a:t>
            </a:r>
            <a:r>
              <a:rPr lang="en-US" altLang="en-US" sz="1700" baseline="-25000" smtClean="0"/>
              <a:t>2</a:t>
            </a:r>
            <a:r>
              <a:rPr lang="en-US" altLang="en-US" sz="1700" smtClean="0"/>
              <a:t>(SO</a:t>
            </a:r>
            <a:r>
              <a:rPr lang="en-US" altLang="en-US" sz="1700" baseline="-25000" smtClean="0"/>
              <a:t>4</a:t>
            </a:r>
            <a:r>
              <a:rPr lang="en-US" altLang="en-US" sz="1700" smtClean="0"/>
              <a:t>)</a:t>
            </a:r>
            <a:r>
              <a:rPr lang="en-US" altLang="en-US" sz="1700" baseline="-25000" smtClean="0"/>
              <a:t>3</a:t>
            </a:r>
            <a:endParaRPr lang="en-US" altLang="en-US" sz="17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1700" smtClean="0"/>
              <a:t>                   162.21 g FeCl</a:t>
            </a:r>
            <a:r>
              <a:rPr lang="en-US" altLang="en-US" sz="1700" baseline="-25000" smtClean="0"/>
              <a:t>3    </a:t>
            </a:r>
            <a:r>
              <a:rPr lang="en-US" altLang="en-US" sz="1700" smtClean="0"/>
              <a:t>2 mol FeCl</a:t>
            </a:r>
            <a:r>
              <a:rPr lang="en-US" altLang="en-US" sz="1700" baseline="-25000" smtClean="0"/>
              <a:t>3             </a:t>
            </a:r>
            <a:r>
              <a:rPr lang="en-US" altLang="en-US" sz="1700" smtClean="0"/>
              <a:t>1 mol Fe</a:t>
            </a:r>
            <a:r>
              <a:rPr lang="en-US" altLang="en-US" sz="1700" baseline="-25000" smtClean="0"/>
              <a:t>2</a:t>
            </a:r>
            <a:r>
              <a:rPr lang="en-US" altLang="en-US" sz="1700" smtClean="0"/>
              <a:t>(SO</a:t>
            </a:r>
            <a:r>
              <a:rPr lang="en-US" altLang="en-US" sz="1700" baseline="-25000" smtClean="0"/>
              <a:t>4</a:t>
            </a:r>
            <a:r>
              <a:rPr lang="en-US" altLang="en-US" sz="1700" smtClean="0"/>
              <a:t>)</a:t>
            </a:r>
            <a:r>
              <a:rPr lang="en-US" altLang="en-US" sz="1700" baseline="-25000" smtClean="0"/>
              <a:t>3</a:t>
            </a:r>
            <a:endParaRPr lang="en-US" altLang="en-US" sz="17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1700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2E1D49-2D44-4342-85C2-CE5C9FB82BE9}" type="slidenum">
              <a:rPr lang="en-US" altLang="en-US" smtClean="0"/>
              <a:pPr eaLnBrk="1" hangingPunct="1"/>
              <a:t>35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Armed with Stoichiometry!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981200"/>
                <a:ext cx="9144000" cy="4114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2100" dirty="0" smtClean="0"/>
                  <a:t>56.50 mL of a 2.15 M ammonium sulfate solution is mixed with 36.0 g of iron (III) chloride.  If the reaction proceeds with a 65% yield, how much iron (III) sulfate would be acquired?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2100" dirty="0" smtClean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2600" dirty="0" smtClean="0"/>
                  <a:t>3 (NH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)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SO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 + 2 FeCl</a:t>
                </a:r>
                <a:r>
                  <a:rPr lang="en-US" altLang="en-US" sz="2600" baseline="-25000" dirty="0" smtClean="0"/>
                  <a:t>3</a:t>
                </a:r>
                <a:r>
                  <a:rPr lang="en-US" altLang="en-US" sz="2600" dirty="0" smtClean="0"/>
                  <a:t> → Fe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(SO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)</a:t>
                </a:r>
                <a:r>
                  <a:rPr lang="en-US" altLang="en-US" sz="2600" baseline="-25000" dirty="0" smtClean="0"/>
                  <a:t>3</a:t>
                </a:r>
                <a:r>
                  <a:rPr lang="en-US" altLang="en-US" sz="2600" dirty="0" smtClean="0"/>
                  <a:t> + 6 NH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Cl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b="0" i="1" smtClean="0">
                          <a:latin typeface="Cambria Math"/>
                        </a:rPr>
                        <m:t>2.15 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𝑀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en-US" sz="2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n-US" sz="2600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6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altLang="en-US" sz="2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600" b="0" i="1" smtClean="0">
                              <a:latin typeface="Cambria Math"/>
                            </a:rPr>
                            <m:t>2.15 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en-US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US" altLang="en-US" sz="2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en-US" sz="2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6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6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𝑠𝑜𝑙𝑢𝑡𝑖𝑜𝑛</m:t>
                          </m:r>
                        </m:den>
                      </m:f>
                    </m:oMath>
                  </m:oMathPara>
                </a14:m>
                <a:endParaRPr lang="en-US" altLang="en-US" sz="2600" b="0" dirty="0" smtClean="0"/>
              </a:p>
              <a:p>
                <a:pPr eaLnBrk="1" hangingPunct="1">
                  <a:lnSpc>
                    <a:spcPct val="90000"/>
                  </a:lnSpc>
                  <a:buNone/>
                </a:pPr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2600" dirty="0" smtClean="0"/>
                  <a:t>Like any ratio of units, this is really just a conversion factor!!!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981200"/>
                <a:ext cx="9144000" cy="4114800"/>
              </a:xfrm>
              <a:blipFill rotWithShape="1">
                <a:blip r:embed="rId2"/>
                <a:stretch>
                  <a:fillRect l="-1133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4BFC1C-F45F-4A6A-86D7-370A444DDBB9}" type="slidenum">
              <a:rPr lang="en-US" altLang="en-US" smtClean="0"/>
              <a:pPr eaLnBrk="1" hangingPunct="1"/>
              <a:t>36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Armed with Stoichiometry!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981200"/>
                <a:ext cx="8382000" cy="4114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2100" dirty="0" smtClean="0"/>
                  <a:t>56.50 mL of a 2.15 M ammonium sulfate solution is mixed with 36.0 g of iron (III) chloride.  If the reaction proceeds with a 65% yield, how much iron (III) sulfate would be acquired?</a:t>
                </a:r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2100" dirty="0" smtClean="0"/>
              </a:p>
              <a:p>
                <a:pPr eaLnBrk="1" hangingPunct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en-US" sz="2600" dirty="0" smtClean="0"/>
                  <a:t>3 (NH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)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SO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 + 2 FeCl</a:t>
                </a:r>
                <a:r>
                  <a:rPr lang="en-US" altLang="en-US" sz="2600" baseline="-25000" dirty="0" smtClean="0"/>
                  <a:t>3</a:t>
                </a:r>
                <a:r>
                  <a:rPr lang="en-US" altLang="en-US" sz="2600" dirty="0" smtClean="0"/>
                  <a:t> → Fe</a:t>
                </a:r>
                <a:r>
                  <a:rPr lang="en-US" altLang="en-US" sz="2600" baseline="-25000" dirty="0" smtClean="0"/>
                  <a:t>2</a:t>
                </a:r>
                <a:r>
                  <a:rPr lang="en-US" altLang="en-US" sz="2600" dirty="0" smtClean="0"/>
                  <a:t>(SO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)</a:t>
                </a:r>
                <a:r>
                  <a:rPr lang="en-US" altLang="en-US" sz="2600" baseline="-25000" dirty="0" smtClean="0"/>
                  <a:t>3</a:t>
                </a:r>
                <a:r>
                  <a:rPr lang="en-US" altLang="en-US" sz="2600" dirty="0" smtClean="0"/>
                  <a:t> + 6 NH</a:t>
                </a:r>
                <a:r>
                  <a:rPr lang="en-US" altLang="en-US" sz="2600" baseline="-25000" dirty="0" smtClean="0"/>
                  <a:t>4</a:t>
                </a:r>
                <a:r>
                  <a:rPr lang="en-US" altLang="en-US" sz="2600" dirty="0" smtClean="0"/>
                  <a:t>Cl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600" i="1">
                          <a:latin typeface="Cambria Math"/>
                        </a:rPr>
                        <m:t>5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6.50 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𝑚𝐿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𝑠𝑜𝑙𝑢𝑡𝑖𝑜𝑛</m:t>
                      </m:r>
                      <m:f>
                        <m:f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6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altLang="en-US" sz="2600" b="0" i="1" smtClean="0">
                              <a:latin typeface="Cambria Math"/>
                            </a:rPr>
                            <m:t>1000 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𝑚𝐿</m:t>
                          </m:r>
                        </m:den>
                      </m:f>
                      <m:f>
                        <m:f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600" b="0" i="1" smtClean="0">
                              <a:latin typeface="Cambria Math"/>
                            </a:rPr>
                            <m:t>2.15 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𝑚𝑜𝑙</m:t>
                          </m:r>
                          <m:sSub>
                            <m:sSub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en-US" sz="2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US" altLang="en-US" sz="2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en-US" sz="2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6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6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600" b="0" i="1" smtClean="0">
                              <a:latin typeface="Cambria Math"/>
                            </a:rPr>
                            <m:t>𝑠𝑜𝑙𝑢𝑡𝑖𝑜𝑛</m:t>
                          </m:r>
                        </m:den>
                      </m:f>
                      <m:r>
                        <a:rPr lang="en-US" altLang="en-US" sz="2600" b="0" i="1" smtClean="0">
                          <a:latin typeface="Cambria Math"/>
                        </a:rPr>
                        <m:t>=0.121 </m:t>
                      </m:r>
                      <m:r>
                        <a:rPr lang="en-US" altLang="en-US" sz="2600" b="0" i="1" smtClean="0">
                          <a:latin typeface="Cambria Math"/>
                        </a:rPr>
                        <m:t>𝑚𝑜𝑙</m:t>
                      </m:r>
                      <m:sSub>
                        <m:sSub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600" b="0" i="1" smtClean="0">
                                  <a:latin typeface="Cambria Math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en-US" sz="2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sz="26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n-US" sz="2600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alt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6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altLang="en-US" sz="26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600" dirty="0" smtClean="0"/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en-US" sz="2600" dirty="0" smtClean="0"/>
                  <a:t> </a:t>
                </a: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0.121 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𝑚𝑜𝑙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3 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𝑁</m:t>
                                  </m:r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/>
                            </a:rPr>
                            <m:t>399.87 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𝐹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𝑆</m:t>
                                  </m:r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altLang="en-US" sz="2000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altLang="en-US" sz="2000" b="0" i="1" smtClean="0">
                              <a:latin typeface="Cambria Math"/>
                            </a:rPr>
                            <m:t>𝑚𝑜𝑙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/>
                        </a:rPr>
                        <m:t>=16.13 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𝑔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𝐹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/>
                                </a:rPr>
                                <m:t>𝑆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000" b="0" dirty="0" smtClean="0"/>
              </a:p>
              <a:p>
                <a:pPr eaLnBrk="1" hangingPunct="1">
                  <a:lnSpc>
                    <a:spcPct val="90000"/>
                  </a:lnSpc>
                  <a:buNone/>
                </a:pPr>
                <a:endParaRPr lang="en-US" altLang="en-US" sz="1700" dirty="0" smtClean="0"/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981200"/>
                <a:ext cx="8382000" cy="4114800"/>
              </a:xfrm>
              <a:blipFill rotWithShape="1">
                <a:blip r:embed="rId2"/>
                <a:stretch>
                  <a:fillRect l="-1236" t="-1778" r="-1455" b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4BFC1C-F45F-4A6A-86D7-370A444DDBB9}" type="slidenum">
              <a:rPr lang="en-US" altLang="en-US" smtClean="0"/>
              <a:pPr eaLnBrk="1" hangingPunct="1"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569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Armed with Stoichiometry!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56.50 mL of a 2.15 M ammonium sulfate solution is mixed with 36.0 g of iron (III) chloride.  If the reaction proceeds with a 65% yield, how much iron (III) sulfate would be acquired?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smtClean="0"/>
              <a:t>3 (NH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 + 2 FeCl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→ Fe</a:t>
            </a:r>
            <a:r>
              <a:rPr lang="en-US" altLang="en-US" sz="2600" baseline="-25000" smtClean="0"/>
              <a:t>2</a:t>
            </a:r>
            <a:r>
              <a:rPr lang="en-US" altLang="en-US" sz="2600" smtClean="0"/>
              <a:t>(SO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)</a:t>
            </a:r>
            <a:r>
              <a:rPr lang="en-US" altLang="en-US" sz="2600" baseline="-25000" smtClean="0"/>
              <a:t>3</a:t>
            </a:r>
            <a:r>
              <a:rPr lang="en-US" altLang="en-US" sz="2600" smtClean="0"/>
              <a:t> + 6 NH</a:t>
            </a:r>
            <a:r>
              <a:rPr lang="en-US" altLang="en-US" sz="2600" baseline="-25000" smtClean="0"/>
              <a:t>4</a:t>
            </a:r>
            <a:r>
              <a:rPr lang="en-US" altLang="en-US" sz="2600" smtClean="0"/>
              <a:t>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7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smtClean="0"/>
              <a:t>Limiting Reagent is (NH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SO</a:t>
            </a:r>
            <a:r>
              <a:rPr lang="en-US" altLang="en-US" sz="2100" baseline="-25000" smtClean="0"/>
              <a:t>4:</a:t>
            </a:r>
            <a:r>
              <a:rPr lang="en-US" altLang="en-US" sz="2100" smtClean="0"/>
              <a:t> 16.13 g Fe</a:t>
            </a:r>
            <a:r>
              <a:rPr lang="en-US" altLang="en-US" sz="2100" baseline="-25000" smtClean="0"/>
              <a:t>2</a:t>
            </a:r>
            <a:r>
              <a:rPr lang="en-US" altLang="en-US" sz="2100" smtClean="0"/>
              <a:t>(SO</a:t>
            </a:r>
            <a:r>
              <a:rPr lang="en-US" altLang="en-US" sz="2100" baseline="-25000" smtClean="0"/>
              <a:t>4</a:t>
            </a:r>
            <a:r>
              <a:rPr lang="en-US" altLang="en-US" sz="2100" smtClean="0"/>
              <a:t>)</a:t>
            </a:r>
            <a:r>
              <a:rPr lang="en-US" altLang="en-US" sz="2100" baseline="-25000" smtClean="0"/>
              <a:t>3</a:t>
            </a:r>
            <a:r>
              <a:rPr lang="en-US" altLang="en-US" sz="2100" smtClean="0"/>
              <a:t> theoretical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smtClean="0"/>
              <a:t>16.13 g Fe</a:t>
            </a:r>
            <a:r>
              <a:rPr lang="en-US" altLang="en-US" sz="1900" baseline="-25000" smtClean="0"/>
              <a:t>2</a:t>
            </a:r>
            <a:r>
              <a:rPr lang="en-US" altLang="en-US" sz="1900" smtClean="0"/>
              <a:t>(SO</a:t>
            </a:r>
            <a:r>
              <a:rPr lang="en-US" altLang="en-US" sz="1900" baseline="-25000" smtClean="0"/>
              <a:t>4</a:t>
            </a:r>
            <a:r>
              <a:rPr lang="en-US" altLang="en-US" sz="1900" smtClean="0"/>
              <a:t>)</a:t>
            </a:r>
            <a:r>
              <a:rPr lang="en-US" altLang="en-US" sz="1900" baseline="-25000" smtClean="0"/>
              <a:t>3</a:t>
            </a:r>
            <a:r>
              <a:rPr lang="en-US" altLang="en-US" sz="1900" smtClean="0"/>
              <a:t> theoretical * </a:t>
            </a:r>
            <a:r>
              <a:rPr lang="en-US" altLang="en-US" sz="1900" u="sng" smtClean="0"/>
              <a:t>65 g actual</a:t>
            </a:r>
            <a:r>
              <a:rPr lang="en-US" altLang="en-US" sz="1900" smtClean="0"/>
              <a:t>           =  10.48 g actual Fe</a:t>
            </a:r>
            <a:r>
              <a:rPr lang="en-US" altLang="en-US" sz="1900" baseline="-25000" smtClean="0"/>
              <a:t>2</a:t>
            </a:r>
            <a:r>
              <a:rPr lang="en-US" altLang="en-US" sz="1900" smtClean="0"/>
              <a:t>(SO</a:t>
            </a:r>
            <a:r>
              <a:rPr lang="en-US" altLang="en-US" sz="1900" baseline="-25000" smtClean="0"/>
              <a:t>4</a:t>
            </a:r>
            <a:r>
              <a:rPr lang="en-US" altLang="en-US" sz="1900" smtClean="0"/>
              <a:t>)</a:t>
            </a:r>
            <a:r>
              <a:rPr lang="en-US" altLang="en-US" sz="1900" baseline="-25000" smtClean="0"/>
              <a:t>3</a:t>
            </a:r>
            <a:endParaRPr lang="en-US" altLang="en-US" sz="1900" u="sng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900" smtClean="0"/>
              <a:t>                                                 100 g theoretical</a:t>
            </a:r>
          </a:p>
        </p:txBody>
      </p:sp>
      <p:sp>
        <p:nvSpPr>
          <p:cNvPr id="317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340AA7-CAFB-4AD6-B704-9BF13F5A3AF3}" type="slidenum">
              <a:rPr lang="en-US" altLang="en-US" smtClean="0"/>
              <a:pPr eaLnBrk="1" hangingPunct="1"/>
              <a:t>38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Clicker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I have 1 L of a solution that is 5.4% by mass sodium sulfate.  If the density of 5% sodium sulfate is 1.085 g/mL, how much silver (I) chloride would I need to add to precipitate all of the sulfate?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A. 59 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B. 257 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C.118 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D. 129 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E. 25.4 g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94CFE4-8625-43D6-A420-39BB91DB661D}" type="slidenum">
              <a:rPr lang="en-US" altLang="en-US" smtClean="0"/>
              <a:pPr eaLnBrk="1" hangingPunct="1"/>
              <a:t>39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160 proof Vodka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What is the solvent?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Alcohol – It is 80% alcohol.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What is the solute?</a:t>
            </a:r>
            <a:br>
              <a:rPr lang="en-US" altLang="en-US" smtClean="0"/>
            </a:b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Water – It is 20% water.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F6C44F-D8E1-4B19-8B28-8C2F76860390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44426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Na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SO</a:t>
            </a:r>
            <a:r>
              <a:rPr lang="en-US" altLang="en-US" sz="3200" baseline="-25000" smtClean="0"/>
              <a:t>4 </a:t>
            </a:r>
            <a:r>
              <a:rPr lang="en-US" altLang="en-US" sz="3200" smtClean="0"/>
              <a:t>+ 2 AgCl </a:t>
            </a:r>
            <a:r>
              <a:rPr lang="en-US" altLang="en-US" sz="3200" smtClean="0">
                <a:sym typeface="Symbol" pitchFamily="18" charset="2"/>
              </a:rPr>
              <a:t></a:t>
            </a:r>
            <a:r>
              <a:rPr lang="en-US" altLang="en-US" sz="3200" smtClean="0">
                <a:sym typeface="WP IconicSymbolsA" pitchFamily="2" charset="2"/>
              </a:rPr>
              <a:t> 2 NaCl + Ag</a:t>
            </a:r>
            <a:r>
              <a:rPr lang="en-US" altLang="en-US" sz="3200" baseline="-25000" smtClean="0">
                <a:sym typeface="WP IconicSymbolsA" pitchFamily="2" charset="2"/>
              </a:rPr>
              <a:t>2</a:t>
            </a:r>
            <a:r>
              <a:rPr lang="en-US" altLang="en-US" sz="3200" smtClean="0">
                <a:sym typeface="WP IconicSymbolsA" pitchFamily="2" charset="2"/>
              </a:rPr>
              <a:t>SO</a:t>
            </a:r>
            <a:r>
              <a:rPr lang="en-US" altLang="en-US" sz="3200" baseline="-25000" smtClean="0">
                <a:sym typeface="WP IconicSymbolsA" pitchFamily="2" charset="2"/>
              </a:rPr>
              <a:t>4</a:t>
            </a:r>
            <a:endParaRPr lang="en-US" altLang="en-US" sz="3200" smtClean="0">
              <a:sym typeface="WP IconicSymbolsA" pitchFamily="2" charset="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1L * </a:t>
            </a:r>
            <a:r>
              <a:rPr lang="en-US" altLang="en-US" sz="2000" u="sng" smtClean="0"/>
              <a:t>1000 mL</a:t>
            </a:r>
            <a:r>
              <a:rPr lang="en-US" altLang="en-US" sz="2000" smtClean="0"/>
              <a:t> * </a:t>
            </a:r>
            <a:r>
              <a:rPr lang="en-US" altLang="en-US" sz="2000" u="sng" smtClean="0"/>
              <a:t>1.085 g</a:t>
            </a:r>
            <a:r>
              <a:rPr lang="en-US" altLang="en-US" sz="2000" smtClean="0"/>
              <a:t> *</a:t>
            </a:r>
            <a:r>
              <a:rPr lang="en-US" altLang="en-US" sz="2000" u="sng" smtClean="0"/>
              <a:t>5.4 g Na</a:t>
            </a:r>
            <a:r>
              <a:rPr lang="en-US" altLang="en-US" sz="2000" u="sng" baseline="-25000" smtClean="0"/>
              <a:t>2</a:t>
            </a:r>
            <a:r>
              <a:rPr lang="en-US" altLang="en-US" sz="2000" u="sng" smtClean="0"/>
              <a:t>SO</a:t>
            </a:r>
            <a:r>
              <a:rPr lang="en-US" altLang="en-US" sz="2000" u="sng" baseline="-25000" smtClean="0"/>
              <a:t>4</a:t>
            </a:r>
            <a:r>
              <a:rPr lang="en-US" altLang="en-US" sz="2000" baseline="-25000" smtClean="0"/>
              <a:t> </a:t>
            </a:r>
            <a:r>
              <a:rPr lang="en-US" altLang="en-US" sz="2000" smtClean="0"/>
              <a:t>= 58.59 g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        1L             1 mL      100 g solution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58.59 g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r>
              <a:rPr lang="en-US" altLang="en-US" sz="2000" smtClean="0"/>
              <a:t>* </a:t>
            </a:r>
            <a:r>
              <a:rPr lang="en-US" altLang="en-US" sz="2000" u="sng" smtClean="0"/>
              <a:t>1 mol Na</a:t>
            </a:r>
            <a:r>
              <a:rPr lang="en-US" altLang="en-US" sz="2000" u="sng" baseline="-25000" smtClean="0"/>
              <a:t>2</a:t>
            </a:r>
            <a:r>
              <a:rPr lang="en-US" altLang="en-US" sz="2000" u="sng" smtClean="0"/>
              <a:t>SO</a:t>
            </a:r>
            <a:r>
              <a:rPr lang="en-US" altLang="en-US" sz="2000" u="sng" baseline="-25000" smtClean="0"/>
              <a:t>4</a:t>
            </a:r>
            <a:r>
              <a:rPr lang="en-US" altLang="en-US" sz="2000" baseline="-25000" smtClean="0"/>
              <a:t> </a:t>
            </a:r>
            <a:r>
              <a:rPr lang="en-US" altLang="en-US" sz="2000" smtClean="0"/>
              <a:t>= 0.4126 mol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                             142 g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0.4126 mol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r>
              <a:rPr lang="en-US" altLang="en-US" sz="2000" smtClean="0"/>
              <a:t>* </a:t>
            </a:r>
            <a:r>
              <a:rPr lang="en-US" altLang="en-US" sz="2000" u="sng" smtClean="0"/>
              <a:t>2 mol AgCl</a:t>
            </a:r>
            <a:r>
              <a:rPr lang="en-US" altLang="en-US" sz="2000" smtClean="0"/>
              <a:t> = 0.825 mol AgCl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                                  1 mol Na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SO</a:t>
            </a:r>
            <a:r>
              <a:rPr lang="en-US" altLang="en-US" sz="2000" baseline="-25000" smtClean="0"/>
              <a:t>4 </a:t>
            </a: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0.825 mol AgCl * </a:t>
            </a:r>
            <a:r>
              <a:rPr lang="en-US" altLang="en-US" sz="2000" u="sng" smtClean="0"/>
              <a:t>143 g AgCl</a:t>
            </a:r>
            <a:r>
              <a:rPr lang="en-US" altLang="en-US" sz="2000" smtClean="0"/>
              <a:t> = 118 g AgCl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                            1 mol AgCl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8E5FA8-E1CB-4A92-B301-0EB399E2645F}" type="slidenum">
              <a:rPr lang="en-US" altLang="en-US" smtClean="0"/>
              <a:pPr eaLnBrk="1" hangingPunct="1"/>
              <a:t>41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/>
              <a:t>When 50.00 mL of 0.125 </a:t>
            </a:r>
            <a:r>
              <a:rPr lang="en-US" altLang="en-US" dirty="0" err="1" smtClean="0"/>
              <a:t>mol</a:t>
            </a:r>
            <a:r>
              <a:rPr lang="en-US" altLang="en-US" dirty="0" smtClean="0"/>
              <a:t>/L</a:t>
            </a:r>
            <a:r>
              <a:rPr lang="en-US" altLang="en-US" dirty="0" smtClean="0"/>
              <a:t> </a:t>
            </a:r>
            <a:r>
              <a:rPr lang="en-US" altLang="en-US" dirty="0" smtClean="0"/>
              <a:t>silver (I) nitrate is mixed with 50.00 mL of 0.250 M sodium sulfate a greyish solid forms.  If I recover 0.813 g of solid, what is the yield of the reaction?</a:t>
            </a: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4C2691-67E2-428C-8A41-B1C3841A1B65}" type="slidenum">
              <a:rPr lang="en-US" altLang="en-US" smtClean="0"/>
              <a:pPr eaLnBrk="1" hangingPunct="1"/>
              <a:t>42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2 AgNO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)+ Na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                    →Ag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SO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4</a:t>
                </a:r>
                <a:r>
                  <a:rPr lang="en-US" dirty="0" smtClean="0">
                    <a:latin typeface="Times New Roman"/>
                    <a:cs typeface="Times New Roman"/>
                  </a:rPr>
                  <a:t> (s) + 2 NaNO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aq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50.0 </m:t>
                      </m:r>
                      <m:r>
                        <a:rPr lang="en-US" b="0" i="1" smtClean="0">
                          <a:latin typeface="Cambria Math"/>
                        </a:rPr>
                        <m:t>𝑚𝐿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𝐴𝑔𝑁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𝑠𝑜𝑙𝑢𝑡𝑖𝑜𝑛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1.00 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0.125 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𝐴𝑔𝑁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𝑠𝑜𝑙𝑢𝑡𝑖𝑜𝑛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=6.25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𝐴𝑔𝑁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50.0 </m:t>
                      </m:r>
                      <m:r>
                        <a:rPr lang="en-US" b="0" i="1" smtClean="0">
                          <a:latin typeface="Cambria Math"/>
                        </a:rPr>
                        <m:t>𝑚𝐿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0.250 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𝑠𝑜𝑙𝑢𝑡𝑖𝑜𝑛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=0.0125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796" r="-5704" b="-8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480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57200"/>
                <a:ext cx="8229600" cy="4411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2 AgNO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)+ Na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                    →Ag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SO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4</a:t>
                </a:r>
                <a:r>
                  <a:rPr lang="en-US" dirty="0" smtClean="0">
                    <a:latin typeface="Times New Roman"/>
                    <a:cs typeface="Times New Roman"/>
                  </a:rPr>
                  <a:t> (s) + 2 NaNO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aq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6.25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𝐴𝑔𝑁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𝐴𝑔𝑁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=3.125×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0.0125 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=0.0125 </m:t>
                      </m:r>
                      <m:r>
                        <a:rPr lang="en-US" b="0" i="1" smtClean="0">
                          <a:latin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57200"/>
                <a:ext cx="8229600" cy="4411662"/>
              </a:xfrm>
              <a:blipFill rotWithShape="1">
                <a:blip r:embed="rId2"/>
                <a:stretch>
                  <a:fillRect l="-1704" t="-1796" b="-12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99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457200"/>
                <a:ext cx="8229600" cy="44116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2 AgNO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)+ Na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SO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aq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                    →Ag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r>
                  <a:rPr lang="en-US" dirty="0" smtClean="0">
                    <a:latin typeface="Times New Roman"/>
                    <a:cs typeface="Times New Roman"/>
                  </a:rPr>
                  <a:t>SO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4</a:t>
                </a:r>
                <a:r>
                  <a:rPr lang="en-US" dirty="0" smtClean="0">
                    <a:latin typeface="Times New Roman"/>
                    <a:cs typeface="Times New Roman"/>
                  </a:rPr>
                  <a:t> (s) + 2 NaNO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3</a:t>
                </a:r>
                <a:r>
                  <a:rPr lang="en-US" dirty="0" smtClean="0">
                    <a:latin typeface="Times New Roman"/>
                    <a:cs typeface="Times New Roman"/>
                  </a:rPr>
                  <a:t> (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aq</a:t>
                </a:r>
                <a:r>
                  <a:rPr lang="en-US" dirty="0" smtClean="0">
                    <a:latin typeface="Times New Roman"/>
                    <a:cs typeface="Times New Roman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6.25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𝐴𝑔𝑁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𝐴𝑔𝑁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=3.125×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3.125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𝑚𝑜𝑙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310 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𝑚𝑜𝑙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=0.968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457200"/>
                <a:ext cx="8229600" cy="4411662"/>
              </a:xfrm>
              <a:blipFill rotWithShape="1">
                <a:blip r:embed="rId2"/>
                <a:stretch>
                  <a:fillRect l="-1704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884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% </m:t>
                      </m:r>
                      <m:r>
                        <a:rPr lang="en-US" b="0" i="1" smtClean="0">
                          <a:latin typeface="Cambria Math"/>
                        </a:rPr>
                        <m:t>𝑦𝑖𝑒𝑙𝑑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𝑎𝑐𝑡𝑢𝑎𝑙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𝑝𝑟𝑜𝑑𝑢𝑐𝑡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𝑒𝑥𝑝𝑒𝑐𝑡𝑒𝑑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𝑝𝑟𝑜𝑑𝑢𝑐𝑡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0.813 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"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𝑔𝑜𝑡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"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0.968 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"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𝑒𝑥𝑝𝑒𝑐𝑡𝑒𝑑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"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100=84.0% </m:t>
                      </m:r>
                      <m:r>
                        <a:rPr lang="en-US" b="0" i="1" smtClean="0">
                          <a:latin typeface="Cambria Math"/>
                        </a:rPr>
                        <m:t>𝑦𝑖𝑒𝑙𝑑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6B93-C7FB-4E4C-965C-C5C3711FB203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Aqueous Solutions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smtClean="0"/>
              <a:t>Aqueous solutions</a:t>
            </a:r>
            <a:r>
              <a:rPr lang="en-US" altLang="en-US" smtClean="0"/>
              <a:t> are specifically solutions where water is the solvent.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Aqueous solutions are a very common medium for performing chemical reactions.</a:t>
            </a:r>
            <a:endParaRPr lang="en-US" altLang="en-US" b="1" smtClean="0"/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C390E2-47F5-4262-9662-2703BBF01629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Advantages of Aqueous Solutions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Mixing – you can stir the solution.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Ability to dissipate heat (or cold) – the mass of the solvent allows it to absorb significant amounts of heat (or cold).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mtClean="0"/>
              <a:t>“Universal solvent” – water dissolves many different materials, especially ionic materials.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DB2E65-0D3A-4D15-8D6D-45974BA52A1F}" type="slidenum">
              <a:rPr lang="en-US" altLang="en-US" smtClean="0"/>
              <a:pPr eaLnBrk="1" hangingPunct="1"/>
              <a:t>6</a:t>
            </a:fld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Because a solution is a mixture – there are different ratios of solvent/solute quantities possible.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For example, I could put 1 teaspoon of salt in a cup of water OR I could put 2 teaspoons of salt in a cup of water.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Both are saline solutions, but they have different amounts of salt.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C1D0F7-5A40-47E9-BAF8-47B5FC2323CF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Concentration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Almost any unit of measure can be used to specify concentration.  (teaspoon solute/cup solvent would work!)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6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600" smtClean="0"/>
              <a:t>There are certain common units of measuring solution concentration that are most frequently used.  Understanding their UNITS!  UNITS!  UNITS! And being able to manipulate those UNITS! UNITS! UNITS! is crucial.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CD8F7-D442-4CE2-BAA0-7CF77542B5CC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units of concentration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114800" y="990600"/>
                <a:ext cx="48768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dirty="0" smtClean="0"/>
                  <a:t>Normality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𝑒𝑞𝑢𝑖𝑣𝑎𝑙𝑒𝑛𝑡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𝑚𝑜𝑙𝑒𝑠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dirty="0" smtClean="0"/>
                  <a:t>ppt </a:t>
                </a:r>
                <a:r>
                  <a:rPr lang="en-US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100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dirty="0"/>
                  <a:t>ppm </a:t>
                </a:r>
                <a:r>
                  <a:rPr lang="en-US" dirty="0" smtClean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,000,000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dirty="0"/>
                  <a:t>ppb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00</m:t>
                        </m:r>
                        <m:r>
                          <a:rPr lang="en-US" b="0" i="1" smtClean="0">
                            <a:latin typeface="Cambria Math"/>
                          </a:rPr>
                          <m:t>0,000,000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dirty="0" err="1"/>
                  <a:t>lb</a:t>
                </a:r>
                <a:r>
                  <a:rPr lang="en-US" dirty="0"/>
                  <a:t>/million </a:t>
                </a:r>
                <a:r>
                  <a:rPr lang="en-US" dirty="0" smtClean="0"/>
                  <a:t>gallons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𝑙𝑏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00</m:t>
                        </m:r>
                        <m:r>
                          <a:rPr lang="en-US" b="0" i="1" smtClean="0">
                            <a:latin typeface="Cambria Math"/>
                          </a:rPr>
                          <m:t>0,000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𝑔𝑎𝑙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0" y="990600"/>
                <a:ext cx="4876800" cy="5410200"/>
              </a:xfrm>
              <a:blipFill rotWithShape="1">
                <a:blip r:embed="rId2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525" y="1676400"/>
                <a:ext cx="3962400" cy="376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% by mass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100 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4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400" dirty="0"/>
                  <a:t>% by volume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𝑚𝐿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𝑚𝐿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sz="24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% </a:t>
                </a:r>
                <a:r>
                  <a:rPr lang="en-US" sz="2400" dirty="0"/>
                  <a:t>by mass-volume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100 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𝑚𝐿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Molarity </a:t>
                </a:r>
                <a:r>
                  <a:rPr lang="en-US" sz="2400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𝑚𝑜𝑙𝑒𝑠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𝑠𝑜𝑙𝑢𝑡𝑖𝑜𝑛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400" dirty="0" smtClean="0"/>
                  <a:t>Molality </a:t>
                </a:r>
                <a:r>
                  <a:rPr lang="en-US" sz="2400" dirty="0"/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𝑚𝑜𝑙𝑒𝑠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𝑠𝑜𝑙𝑢𝑡𝑒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𝑘𝑔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𝑠𝑜𝑙𝑣𝑒𝑛𝑡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5" y="1676400"/>
                <a:ext cx="3962400" cy="3765326"/>
              </a:xfrm>
              <a:prstGeom prst="rect">
                <a:avLst/>
              </a:prstGeom>
              <a:blipFill rotWithShape="1">
                <a:blip r:embed="rId3"/>
                <a:stretch>
                  <a:fillRect l="-2462" t="-1456" b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99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5|73.5|1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.6|2.1|113.2|2.3|5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7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105.4|5.7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5703</TotalTime>
  <Words>2717</Words>
  <Application>Microsoft Office PowerPoint</Application>
  <PresentationFormat>On-screen Show (4:3)</PresentationFormat>
  <Paragraphs>321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Network</vt:lpstr>
      <vt:lpstr>Solution Chemistry</vt:lpstr>
      <vt:lpstr>Solutions</vt:lpstr>
      <vt:lpstr>Examples of Solutions</vt:lpstr>
      <vt:lpstr>160 proof Vodka</vt:lpstr>
      <vt:lpstr>Aqueous Solutions</vt:lpstr>
      <vt:lpstr>Advantages of Aqueous Solutions</vt:lpstr>
      <vt:lpstr>Concentration</vt:lpstr>
      <vt:lpstr>Concentration</vt:lpstr>
      <vt:lpstr>Common units of concentration</vt:lpstr>
      <vt:lpstr>Converting units</vt:lpstr>
      <vt:lpstr>The Density</vt:lpstr>
      <vt:lpstr>How much sugar can I put in a cup (8 oz) of boiling coffee?</vt:lpstr>
      <vt:lpstr>The Density</vt:lpstr>
      <vt:lpstr>The Density</vt:lpstr>
      <vt:lpstr>The Density</vt:lpstr>
      <vt:lpstr>Linear Interpolation</vt:lpstr>
      <vt:lpstr>PowerPoint Presentation</vt:lpstr>
      <vt:lpstr>I can plug and chug….</vt:lpstr>
      <vt:lpstr>You can also do it without the graph.</vt:lpstr>
      <vt:lpstr>My Problem</vt:lpstr>
      <vt:lpstr>PowerPoint Presentation</vt:lpstr>
      <vt:lpstr>Solving the problem</vt:lpstr>
      <vt:lpstr>Converting units</vt:lpstr>
      <vt:lpstr>Density – your critical judgment</vt:lpstr>
      <vt:lpstr>Interpolate or Assume</vt:lpstr>
      <vt:lpstr>Interpolate or Assume</vt:lpstr>
      <vt:lpstr>If I don’t have Density tables…</vt:lpstr>
      <vt:lpstr>Some Other Examples</vt:lpstr>
      <vt:lpstr>Further Example</vt:lpstr>
      <vt:lpstr>What’s it all about?</vt:lpstr>
      <vt:lpstr>An example</vt:lpstr>
      <vt:lpstr>Limiting Reagent Problem</vt:lpstr>
      <vt:lpstr>Limiting Reagent Problem</vt:lpstr>
      <vt:lpstr>Armed with Stoichiometry!</vt:lpstr>
      <vt:lpstr>Armed with Stoichiometry!</vt:lpstr>
      <vt:lpstr>Armed with Stoichiometry!</vt:lpstr>
      <vt:lpstr>Armed with Stoichiometry!</vt:lpstr>
      <vt:lpstr>Armed with Stoichiometry!</vt:lpstr>
      <vt:lpstr>Clicker Question</vt:lpstr>
      <vt:lpstr>PowerPoint Presentation</vt:lpstr>
      <vt:lpstr>Na2SO4 + 2 AgCl  2 NaCl + Ag2SO4</vt:lpstr>
      <vt:lpstr>Question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Chemistry</dc:title>
  <dc:creator>Joseph M. Lanzafame</dc:creator>
  <cp:lastModifiedBy>Joe</cp:lastModifiedBy>
  <cp:revision>34</cp:revision>
  <dcterms:created xsi:type="dcterms:W3CDTF">2007-01-08T15:57:54Z</dcterms:created>
  <dcterms:modified xsi:type="dcterms:W3CDTF">2014-04-21T21:37:39Z</dcterms:modified>
</cp:coreProperties>
</file>