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111"/>
  </p:notesMasterIdLst>
  <p:sldIdLst>
    <p:sldId id="256" r:id="rId2"/>
    <p:sldId id="311" r:id="rId3"/>
    <p:sldId id="312" r:id="rId4"/>
    <p:sldId id="313" r:id="rId5"/>
    <p:sldId id="315" r:id="rId6"/>
    <p:sldId id="316" r:id="rId7"/>
    <p:sldId id="314" r:id="rId8"/>
    <p:sldId id="318" r:id="rId9"/>
    <p:sldId id="317" r:id="rId10"/>
    <p:sldId id="319" r:id="rId11"/>
    <p:sldId id="320" r:id="rId12"/>
    <p:sldId id="321" r:id="rId13"/>
    <p:sldId id="280" r:id="rId14"/>
    <p:sldId id="341" r:id="rId15"/>
    <p:sldId id="380" r:id="rId16"/>
    <p:sldId id="322" r:id="rId17"/>
    <p:sldId id="324" r:id="rId18"/>
    <p:sldId id="325" r:id="rId19"/>
    <p:sldId id="374" r:id="rId20"/>
    <p:sldId id="326" r:id="rId21"/>
    <p:sldId id="327" r:id="rId22"/>
    <p:sldId id="329" r:id="rId23"/>
    <p:sldId id="328" r:id="rId24"/>
    <p:sldId id="375" r:id="rId25"/>
    <p:sldId id="376" r:id="rId26"/>
    <p:sldId id="330" r:id="rId27"/>
    <p:sldId id="331" r:id="rId28"/>
    <p:sldId id="332" r:id="rId29"/>
    <p:sldId id="333" r:id="rId30"/>
    <p:sldId id="281" r:id="rId31"/>
    <p:sldId id="334" r:id="rId32"/>
    <p:sldId id="335" r:id="rId33"/>
    <p:sldId id="336" r:id="rId34"/>
    <p:sldId id="259" r:id="rId35"/>
    <p:sldId id="258" r:id="rId36"/>
    <p:sldId id="260" r:id="rId37"/>
    <p:sldId id="261" r:id="rId38"/>
    <p:sldId id="263" r:id="rId39"/>
    <p:sldId id="305" r:id="rId40"/>
    <p:sldId id="306" r:id="rId41"/>
    <p:sldId id="308" r:id="rId42"/>
    <p:sldId id="307" r:id="rId43"/>
    <p:sldId id="381" r:id="rId44"/>
    <p:sldId id="264" r:id="rId45"/>
    <p:sldId id="265" r:id="rId46"/>
    <p:sldId id="266" r:id="rId47"/>
    <p:sldId id="304" r:id="rId48"/>
    <p:sldId id="267" r:id="rId49"/>
    <p:sldId id="268" r:id="rId50"/>
    <p:sldId id="270" r:id="rId51"/>
    <p:sldId id="271" r:id="rId52"/>
    <p:sldId id="276" r:id="rId53"/>
    <p:sldId id="274" r:id="rId54"/>
    <p:sldId id="342" r:id="rId55"/>
    <p:sldId id="343" r:id="rId56"/>
    <p:sldId id="275" r:id="rId57"/>
    <p:sldId id="277" r:id="rId58"/>
    <p:sldId id="269" r:id="rId59"/>
    <p:sldId id="344" r:id="rId60"/>
    <p:sldId id="345" r:id="rId61"/>
    <p:sldId id="346" r:id="rId62"/>
    <p:sldId id="371" r:id="rId63"/>
    <p:sldId id="347" r:id="rId64"/>
    <p:sldId id="348" r:id="rId65"/>
    <p:sldId id="372" r:id="rId66"/>
    <p:sldId id="373" r:id="rId67"/>
    <p:sldId id="349" r:id="rId68"/>
    <p:sldId id="279" r:id="rId69"/>
    <p:sldId id="377" r:id="rId70"/>
    <p:sldId id="378" r:id="rId71"/>
    <p:sldId id="350" r:id="rId72"/>
    <p:sldId id="351" r:id="rId73"/>
    <p:sldId id="272" r:id="rId74"/>
    <p:sldId id="278" r:id="rId75"/>
    <p:sldId id="284" r:id="rId76"/>
    <p:sldId id="262" r:id="rId77"/>
    <p:sldId id="285" r:id="rId78"/>
    <p:sldId id="286" r:id="rId79"/>
    <p:sldId id="287" r:id="rId80"/>
    <p:sldId id="288" r:id="rId81"/>
    <p:sldId id="289" r:id="rId82"/>
    <p:sldId id="354" r:id="rId83"/>
    <p:sldId id="379" r:id="rId84"/>
    <p:sldId id="355" r:id="rId85"/>
    <p:sldId id="356" r:id="rId86"/>
    <p:sldId id="290" r:id="rId87"/>
    <p:sldId id="291" r:id="rId88"/>
    <p:sldId id="292" r:id="rId89"/>
    <p:sldId id="293" r:id="rId90"/>
    <p:sldId id="309" r:id="rId91"/>
    <p:sldId id="353" r:id="rId92"/>
    <p:sldId id="352" r:id="rId93"/>
    <p:sldId id="358" r:id="rId94"/>
    <p:sldId id="357" r:id="rId95"/>
    <p:sldId id="359" r:id="rId96"/>
    <p:sldId id="360" r:id="rId97"/>
    <p:sldId id="361" r:id="rId98"/>
    <p:sldId id="362" r:id="rId99"/>
    <p:sldId id="363" r:id="rId100"/>
    <p:sldId id="338" r:id="rId101"/>
    <p:sldId id="339" r:id="rId102"/>
    <p:sldId id="340" r:id="rId103"/>
    <p:sldId id="367" r:id="rId104"/>
    <p:sldId id="364" r:id="rId105"/>
    <p:sldId id="368" r:id="rId106"/>
    <p:sldId id="365" r:id="rId107"/>
    <p:sldId id="369" r:id="rId108"/>
    <p:sldId id="366" r:id="rId109"/>
    <p:sldId id="370"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71391-AD61-47E5-8D6E-64561E2383E2}" type="datetimeFigureOut">
              <a:rPr lang="en-US" smtClean="0"/>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E80B0A-FD56-4B7D-9ECB-BFFF9795315C}" type="slidenum">
              <a:rPr lang="en-US" smtClean="0"/>
              <a:t>‹#›</a:t>
            </a:fld>
            <a:endParaRPr lang="en-US"/>
          </a:p>
        </p:txBody>
      </p:sp>
    </p:spTree>
    <p:extLst>
      <p:ext uri="{BB962C8B-B14F-4D97-AF65-F5344CB8AC3E}">
        <p14:creationId xmlns:p14="http://schemas.microsoft.com/office/powerpoint/2010/main" val="2091277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80B0A-FD56-4B7D-9ECB-BFFF9795315C}" type="slidenum">
              <a:rPr lang="en-US" smtClean="0"/>
              <a:t>1</a:t>
            </a:fld>
            <a:endParaRPr lang="en-US"/>
          </a:p>
        </p:txBody>
      </p:sp>
    </p:spTree>
    <p:extLst>
      <p:ext uri="{BB962C8B-B14F-4D97-AF65-F5344CB8AC3E}">
        <p14:creationId xmlns:p14="http://schemas.microsoft.com/office/powerpoint/2010/main" val="399383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80B0A-FD56-4B7D-9ECB-BFFF9795315C}" type="slidenum">
              <a:rPr lang="en-US" smtClean="0"/>
              <a:t>2</a:t>
            </a:fld>
            <a:endParaRPr lang="en-US"/>
          </a:p>
        </p:txBody>
      </p:sp>
    </p:spTree>
    <p:extLst>
      <p:ext uri="{BB962C8B-B14F-4D97-AF65-F5344CB8AC3E}">
        <p14:creationId xmlns:p14="http://schemas.microsoft.com/office/powerpoint/2010/main" val="199271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80B0A-FD56-4B7D-9ECB-BFFF9795315C}" type="slidenum">
              <a:rPr lang="en-US" smtClean="0"/>
              <a:t>35</a:t>
            </a:fld>
            <a:endParaRPr lang="en-US"/>
          </a:p>
        </p:txBody>
      </p:sp>
    </p:spTree>
    <p:extLst>
      <p:ext uri="{BB962C8B-B14F-4D97-AF65-F5344CB8AC3E}">
        <p14:creationId xmlns:p14="http://schemas.microsoft.com/office/powerpoint/2010/main" val="382198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80B0A-FD56-4B7D-9ECB-BFFF9795315C}" type="slidenum">
              <a:rPr lang="en-US" smtClean="0"/>
              <a:t>36</a:t>
            </a:fld>
            <a:endParaRPr lang="en-US"/>
          </a:p>
        </p:txBody>
      </p:sp>
    </p:spTree>
    <p:extLst>
      <p:ext uri="{BB962C8B-B14F-4D97-AF65-F5344CB8AC3E}">
        <p14:creationId xmlns:p14="http://schemas.microsoft.com/office/powerpoint/2010/main" val="2732308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80B0A-FD56-4B7D-9ECB-BFFF9795315C}" type="slidenum">
              <a:rPr lang="en-US" smtClean="0"/>
              <a:t>37</a:t>
            </a:fld>
            <a:endParaRPr lang="en-US"/>
          </a:p>
        </p:txBody>
      </p:sp>
    </p:spTree>
    <p:extLst>
      <p:ext uri="{BB962C8B-B14F-4D97-AF65-F5344CB8AC3E}">
        <p14:creationId xmlns:p14="http://schemas.microsoft.com/office/powerpoint/2010/main" val="1855585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E80B0A-FD56-4B7D-9ECB-BFFF9795315C}" type="slidenum">
              <a:rPr lang="en-US" smtClean="0"/>
              <a:t>38</a:t>
            </a:fld>
            <a:endParaRPr lang="en-US"/>
          </a:p>
        </p:txBody>
      </p:sp>
    </p:spTree>
    <p:extLst>
      <p:ext uri="{BB962C8B-B14F-4D97-AF65-F5344CB8AC3E}">
        <p14:creationId xmlns:p14="http://schemas.microsoft.com/office/powerpoint/2010/main" val="140510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914" name="Group 2"/>
          <p:cNvGrpSpPr>
            <a:grpSpLocks/>
          </p:cNvGrpSpPr>
          <p:nvPr/>
        </p:nvGrpSpPr>
        <p:grpSpPr bwMode="auto">
          <a:xfrm>
            <a:off x="-3222625" y="304800"/>
            <a:ext cx="11909425" cy="4724400"/>
            <a:chOff x="-2030" y="192"/>
            <a:chExt cx="7502" cy="2976"/>
          </a:xfrm>
        </p:grpSpPr>
        <p:sp>
          <p:nvSpPr>
            <p:cNvPr id="38915" name="Line 3"/>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1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2083 -32000"/>
                <a:gd name="T13" fmla="*/ T12 w 64000"/>
                <a:gd name="T14" fmla="+- 0 -29632 -32000"/>
                <a:gd name="T15" fmla="*/ -29632 h 64000"/>
                <a:gd name="T16" fmla="+- 0 32000 -32000"/>
                <a:gd name="T17" fmla="*/ T16 w 64000"/>
                <a:gd name="T18" fmla="+- 0 0 -32000"/>
                <a:gd name="T19" fmla="*/ 0 h 64000"/>
                <a:gd name="T20" fmla="+- 0 12083 -32000"/>
                <a:gd name="T21" fmla="*/ T20 w 64000"/>
                <a:gd name="T22" fmla="+- 0 29631 -32000"/>
                <a:gd name="T23" fmla="*/ 29631 h 64000"/>
                <a:gd name="T24" fmla="+- 0 12083 -32000"/>
                <a:gd name="T25" fmla="*/ T24 w 64000"/>
                <a:gd name="T26" fmla="+- 0 29631 -32000"/>
                <a:gd name="T27" fmla="*/ 29631 h 64000"/>
                <a:gd name="T28" fmla="+- 0 12082 -32000"/>
                <a:gd name="T29" fmla="*/ T28 w 64000"/>
                <a:gd name="T30" fmla="+- 0 29631 -32000"/>
                <a:gd name="T31" fmla="*/ 29631 h 64000"/>
                <a:gd name="T32" fmla="+- 0 12083 -32000"/>
                <a:gd name="T33" fmla="*/ T32 w 64000"/>
                <a:gd name="T34" fmla="+- 0 29632 -32000"/>
                <a:gd name="T35" fmla="*/ 29632 h 64000"/>
                <a:gd name="T36" fmla="+- 0 12083 -32000"/>
                <a:gd name="T37" fmla="*/ T36 w 64000"/>
                <a:gd name="T38" fmla="+- 0 -29632 -32000"/>
                <a:gd name="T39" fmla="*/ -29632 h 64000"/>
                <a:gd name="T40" fmla="+- 0 12082 -32000"/>
                <a:gd name="T41" fmla="*/ T40 w 64000"/>
                <a:gd name="T42" fmla="+- 0 -29632 -32000"/>
                <a:gd name="T43" fmla="*/ -29632 h 64000"/>
                <a:gd name="T44" fmla="+- 0 12083 -32000"/>
                <a:gd name="T45" fmla="*/ T44 w 64000"/>
                <a:gd name="T46" fmla="+- 0 -29632 -32000"/>
                <a:gd name="T47" fmla="*/ -29632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3891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994 -32000"/>
                <a:gd name="T13" fmla="*/ T12 w 64000"/>
                <a:gd name="T14" fmla="+- 0 -25754 -32000"/>
                <a:gd name="T15" fmla="*/ -25754 h 64000"/>
                <a:gd name="T16" fmla="+- 0 32000 -32000"/>
                <a:gd name="T17" fmla="*/ T16 w 64000"/>
                <a:gd name="T18" fmla="+- 0 0 -32000"/>
                <a:gd name="T19" fmla="*/ 0 h 64000"/>
                <a:gd name="T20" fmla="+- 0 18994 -32000"/>
                <a:gd name="T21" fmla="*/ T20 w 64000"/>
                <a:gd name="T22" fmla="+- 0 25753 -32000"/>
                <a:gd name="T23" fmla="*/ 25753 h 64000"/>
                <a:gd name="T24" fmla="+- 0 18994 -32000"/>
                <a:gd name="T25" fmla="*/ T24 w 64000"/>
                <a:gd name="T26" fmla="+- 0 25753 -32000"/>
                <a:gd name="T27" fmla="*/ 25753 h 64000"/>
                <a:gd name="T28" fmla="+- 0 18993 -32000"/>
                <a:gd name="T29" fmla="*/ T28 w 64000"/>
                <a:gd name="T30" fmla="+- 0 25753 -32000"/>
                <a:gd name="T31" fmla="*/ 25753 h 64000"/>
                <a:gd name="T32" fmla="+- 0 18994 -32000"/>
                <a:gd name="T33" fmla="*/ T32 w 64000"/>
                <a:gd name="T34" fmla="+- 0 25754 -32000"/>
                <a:gd name="T35" fmla="*/ 25754 h 64000"/>
                <a:gd name="T36" fmla="+- 0 18994 -32000"/>
                <a:gd name="T37" fmla="*/ T36 w 64000"/>
                <a:gd name="T38" fmla="+- 0 -25754 -32000"/>
                <a:gd name="T39" fmla="*/ -25754 h 64000"/>
                <a:gd name="T40" fmla="+- 0 18993 -32000"/>
                <a:gd name="T41" fmla="*/ T40 w 64000"/>
                <a:gd name="T42" fmla="+- 0 -25754 -32000"/>
                <a:gd name="T43" fmla="*/ -25754 h 64000"/>
                <a:gd name="T44" fmla="+- 0 18994 -32000"/>
                <a:gd name="T45" fmla="*/ T44 w 64000"/>
                <a:gd name="T46" fmla="+- 0 -25754 -32000"/>
                <a:gd name="T47" fmla="*/ -257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grpSp>
      <p:sp>
        <p:nvSpPr>
          <p:cNvPr id="38918" name="Rectangle 6"/>
          <p:cNvSpPr>
            <a:spLocks noGrp="1" noChangeArrowheads="1"/>
          </p:cNvSpPr>
          <p:nvPr>
            <p:ph type="ctrTitle"/>
          </p:nvPr>
        </p:nvSpPr>
        <p:spPr>
          <a:xfrm>
            <a:off x="1443038" y="985838"/>
            <a:ext cx="7239000" cy="1444625"/>
          </a:xfrm>
        </p:spPr>
        <p:txBody>
          <a:bodyPr/>
          <a:lstStyle>
            <a:lvl1pPr>
              <a:defRPr sz="4000"/>
            </a:lvl1pPr>
          </a:lstStyle>
          <a:p>
            <a:pPr lvl="0"/>
            <a:r>
              <a:rPr lang="en-US" noProof="0" smtClean="0"/>
              <a:t>Click to edit Master title style</a:t>
            </a:r>
          </a:p>
        </p:txBody>
      </p:sp>
      <p:sp>
        <p:nvSpPr>
          <p:cNvPr id="38919"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pPr lvl="0"/>
            <a:r>
              <a:rPr lang="en-US" noProof="0" smtClean="0"/>
              <a:t>Click to edit Master subtitle style</a:t>
            </a:r>
          </a:p>
        </p:txBody>
      </p:sp>
      <p:sp>
        <p:nvSpPr>
          <p:cNvPr id="38920" name="Rectangle 8"/>
          <p:cNvSpPr>
            <a:spLocks noGrp="1" noChangeArrowheads="1"/>
          </p:cNvSpPr>
          <p:nvPr>
            <p:ph type="dt" sz="half" idx="2"/>
          </p:nvPr>
        </p:nvSpPr>
        <p:spPr/>
        <p:txBody>
          <a:bodyPr/>
          <a:lstStyle>
            <a:lvl1pPr>
              <a:defRPr/>
            </a:lvl1pPr>
          </a:lstStyle>
          <a:p>
            <a:endParaRPr lang="en-US"/>
          </a:p>
        </p:txBody>
      </p:sp>
      <p:sp>
        <p:nvSpPr>
          <p:cNvPr id="38921" name="Rectangle 9"/>
          <p:cNvSpPr>
            <a:spLocks noGrp="1" noChangeArrowheads="1"/>
          </p:cNvSpPr>
          <p:nvPr>
            <p:ph type="ftr" sz="quarter" idx="3"/>
          </p:nvPr>
        </p:nvSpPr>
        <p:spPr/>
        <p:txBody>
          <a:bodyPr/>
          <a:lstStyle>
            <a:lvl1pPr>
              <a:defRPr/>
            </a:lvl1pPr>
          </a:lstStyle>
          <a:p>
            <a:r>
              <a:rPr lang="en-US" smtClean="0"/>
              <a:t>Text 187752 and message to 37607</a:t>
            </a:r>
            <a:endParaRPr lang="en-US"/>
          </a:p>
        </p:txBody>
      </p:sp>
      <p:sp>
        <p:nvSpPr>
          <p:cNvPr id="38922" name="Rectangle 10"/>
          <p:cNvSpPr>
            <a:spLocks noGrp="1" noChangeArrowheads="1"/>
          </p:cNvSpPr>
          <p:nvPr>
            <p:ph type="sldNum" sz="quarter" idx="4"/>
          </p:nvPr>
        </p:nvSpPr>
        <p:spPr/>
        <p:txBody>
          <a:bodyPr/>
          <a:lstStyle>
            <a:lvl1pPr>
              <a:defRPr/>
            </a:lvl1pPr>
          </a:lstStyle>
          <a:p>
            <a:fld id="{EBDE00F2-A474-4E25-A4D2-F669A43AFA3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Text 187752 and message to 37607</a:t>
            </a:r>
            <a:endParaRPr lang="en-US"/>
          </a:p>
        </p:txBody>
      </p:sp>
      <p:sp>
        <p:nvSpPr>
          <p:cNvPr id="6" name="Slide Number Placeholder 5"/>
          <p:cNvSpPr>
            <a:spLocks noGrp="1"/>
          </p:cNvSpPr>
          <p:nvPr>
            <p:ph type="sldNum" sz="quarter" idx="12"/>
          </p:nvPr>
        </p:nvSpPr>
        <p:spPr/>
        <p:txBody>
          <a:bodyPr/>
          <a:lstStyle>
            <a:lvl1pPr>
              <a:defRPr/>
            </a:lvl1pPr>
          </a:lstStyle>
          <a:p>
            <a:fld id="{857B15D2-2453-4D94-89A8-1868192ACEC3}" type="slidenum">
              <a:rPr lang="en-US"/>
              <a:pPr/>
              <a:t>‹#›</a:t>
            </a:fld>
            <a:endParaRPr lang="en-US"/>
          </a:p>
        </p:txBody>
      </p:sp>
    </p:spTree>
    <p:extLst>
      <p:ext uri="{BB962C8B-B14F-4D97-AF65-F5344CB8AC3E}">
        <p14:creationId xmlns:p14="http://schemas.microsoft.com/office/powerpoint/2010/main" val="214567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Text 187752 and message to 37607</a:t>
            </a:r>
            <a:endParaRPr lang="en-US"/>
          </a:p>
        </p:txBody>
      </p:sp>
      <p:sp>
        <p:nvSpPr>
          <p:cNvPr id="6" name="Slide Number Placeholder 5"/>
          <p:cNvSpPr>
            <a:spLocks noGrp="1"/>
          </p:cNvSpPr>
          <p:nvPr>
            <p:ph type="sldNum" sz="quarter" idx="12"/>
          </p:nvPr>
        </p:nvSpPr>
        <p:spPr/>
        <p:txBody>
          <a:bodyPr/>
          <a:lstStyle>
            <a:lvl1pPr>
              <a:defRPr/>
            </a:lvl1pPr>
          </a:lstStyle>
          <a:p>
            <a:fld id="{CE50A662-A303-42D6-9908-60909610D7D1}" type="slidenum">
              <a:rPr lang="en-US"/>
              <a:pPr/>
              <a:t>‹#›</a:t>
            </a:fld>
            <a:endParaRPr lang="en-US"/>
          </a:p>
        </p:txBody>
      </p:sp>
    </p:spTree>
    <p:extLst>
      <p:ext uri="{BB962C8B-B14F-4D97-AF65-F5344CB8AC3E}">
        <p14:creationId xmlns:p14="http://schemas.microsoft.com/office/powerpoint/2010/main" val="281290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n-US" smtClean="0"/>
              <a:t>Text 187752 and message to 37607</a:t>
            </a:r>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7F6D08BF-3F60-407A-B990-654C8834F1E9}" type="slidenum">
              <a:rPr lang="en-US"/>
              <a:pPr/>
              <a:t>‹#›</a:t>
            </a:fld>
            <a:endParaRPr lang="en-US"/>
          </a:p>
        </p:txBody>
      </p:sp>
    </p:spTree>
    <p:extLst>
      <p:ext uri="{BB962C8B-B14F-4D97-AF65-F5344CB8AC3E}">
        <p14:creationId xmlns:p14="http://schemas.microsoft.com/office/powerpoint/2010/main" val="1779672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Text 187752 and message to 37607</a:t>
            </a:r>
            <a:endParaRPr lang="en-US"/>
          </a:p>
        </p:txBody>
      </p:sp>
      <p:sp>
        <p:nvSpPr>
          <p:cNvPr id="6" name="Slide Number Placeholder 5"/>
          <p:cNvSpPr>
            <a:spLocks noGrp="1"/>
          </p:cNvSpPr>
          <p:nvPr>
            <p:ph type="sldNum" sz="quarter" idx="12"/>
          </p:nvPr>
        </p:nvSpPr>
        <p:spPr/>
        <p:txBody>
          <a:bodyPr/>
          <a:lstStyle>
            <a:lvl1pPr>
              <a:defRPr/>
            </a:lvl1pPr>
          </a:lstStyle>
          <a:p>
            <a:fld id="{6BDDFE3F-F1D6-4E01-8F1F-D1A8AE14E23F}" type="slidenum">
              <a:rPr lang="en-US"/>
              <a:pPr/>
              <a:t>‹#›</a:t>
            </a:fld>
            <a:endParaRPr lang="en-US"/>
          </a:p>
        </p:txBody>
      </p:sp>
    </p:spTree>
    <p:extLst>
      <p:ext uri="{BB962C8B-B14F-4D97-AF65-F5344CB8AC3E}">
        <p14:creationId xmlns:p14="http://schemas.microsoft.com/office/powerpoint/2010/main" val="404113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Text 187752 and message to 37607</a:t>
            </a:r>
            <a:endParaRPr lang="en-US"/>
          </a:p>
        </p:txBody>
      </p:sp>
      <p:sp>
        <p:nvSpPr>
          <p:cNvPr id="6" name="Slide Number Placeholder 5"/>
          <p:cNvSpPr>
            <a:spLocks noGrp="1"/>
          </p:cNvSpPr>
          <p:nvPr>
            <p:ph type="sldNum" sz="quarter" idx="12"/>
          </p:nvPr>
        </p:nvSpPr>
        <p:spPr/>
        <p:txBody>
          <a:bodyPr/>
          <a:lstStyle>
            <a:lvl1pPr>
              <a:defRPr/>
            </a:lvl1pPr>
          </a:lstStyle>
          <a:p>
            <a:fld id="{5B2DA24A-CE08-4C4E-872C-110E2B9FAC5C}" type="slidenum">
              <a:rPr lang="en-US"/>
              <a:pPr/>
              <a:t>‹#›</a:t>
            </a:fld>
            <a:endParaRPr lang="en-US"/>
          </a:p>
        </p:txBody>
      </p:sp>
    </p:spTree>
    <p:extLst>
      <p:ext uri="{BB962C8B-B14F-4D97-AF65-F5344CB8AC3E}">
        <p14:creationId xmlns:p14="http://schemas.microsoft.com/office/powerpoint/2010/main" val="346592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Text 187752 and message to 37607</a:t>
            </a:r>
            <a:endParaRPr lang="en-US"/>
          </a:p>
        </p:txBody>
      </p:sp>
      <p:sp>
        <p:nvSpPr>
          <p:cNvPr id="7" name="Slide Number Placeholder 6"/>
          <p:cNvSpPr>
            <a:spLocks noGrp="1"/>
          </p:cNvSpPr>
          <p:nvPr>
            <p:ph type="sldNum" sz="quarter" idx="12"/>
          </p:nvPr>
        </p:nvSpPr>
        <p:spPr/>
        <p:txBody>
          <a:bodyPr/>
          <a:lstStyle>
            <a:lvl1pPr>
              <a:defRPr/>
            </a:lvl1pPr>
          </a:lstStyle>
          <a:p>
            <a:fld id="{05773707-9BBB-463F-BF1A-C06A795F835E}" type="slidenum">
              <a:rPr lang="en-US"/>
              <a:pPr/>
              <a:t>‹#›</a:t>
            </a:fld>
            <a:endParaRPr lang="en-US"/>
          </a:p>
        </p:txBody>
      </p:sp>
    </p:spTree>
    <p:extLst>
      <p:ext uri="{BB962C8B-B14F-4D97-AF65-F5344CB8AC3E}">
        <p14:creationId xmlns:p14="http://schemas.microsoft.com/office/powerpoint/2010/main" val="150768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Text 187752 and message to 37607</a:t>
            </a:r>
            <a:endParaRPr lang="en-US"/>
          </a:p>
        </p:txBody>
      </p:sp>
      <p:sp>
        <p:nvSpPr>
          <p:cNvPr id="9" name="Slide Number Placeholder 8"/>
          <p:cNvSpPr>
            <a:spLocks noGrp="1"/>
          </p:cNvSpPr>
          <p:nvPr>
            <p:ph type="sldNum" sz="quarter" idx="12"/>
          </p:nvPr>
        </p:nvSpPr>
        <p:spPr/>
        <p:txBody>
          <a:bodyPr/>
          <a:lstStyle>
            <a:lvl1pPr>
              <a:defRPr/>
            </a:lvl1pPr>
          </a:lstStyle>
          <a:p>
            <a:fld id="{33012590-8708-4E84-A115-9B5197B314EC}" type="slidenum">
              <a:rPr lang="en-US"/>
              <a:pPr/>
              <a:t>‹#›</a:t>
            </a:fld>
            <a:endParaRPr lang="en-US"/>
          </a:p>
        </p:txBody>
      </p:sp>
    </p:spTree>
    <p:extLst>
      <p:ext uri="{BB962C8B-B14F-4D97-AF65-F5344CB8AC3E}">
        <p14:creationId xmlns:p14="http://schemas.microsoft.com/office/powerpoint/2010/main" val="230429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Text 187752 and message to 37607</a:t>
            </a:r>
            <a:endParaRPr lang="en-US"/>
          </a:p>
        </p:txBody>
      </p:sp>
      <p:sp>
        <p:nvSpPr>
          <p:cNvPr id="5" name="Slide Number Placeholder 4"/>
          <p:cNvSpPr>
            <a:spLocks noGrp="1"/>
          </p:cNvSpPr>
          <p:nvPr>
            <p:ph type="sldNum" sz="quarter" idx="12"/>
          </p:nvPr>
        </p:nvSpPr>
        <p:spPr/>
        <p:txBody>
          <a:bodyPr/>
          <a:lstStyle>
            <a:lvl1pPr>
              <a:defRPr/>
            </a:lvl1pPr>
          </a:lstStyle>
          <a:p>
            <a:fld id="{5AF6A122-3FFF-434E-AE08-E6A27D5AFC4F}" type="slidenum">
              <a:rPr lang="en-US"/>
              <a:pPr/>
              <a:t>‹#›</a:t>
            </a:fld>
            <a:endParaRPr lang="en-US"/>
          </a:p>
        </p:txBody>
      </p:sp>
    </p:spTree>
    <p:extLst>
      <p:ext uri="{BB962C8B-B14F-4D97-AF65-F5344CB8AC3E}">
        <p14:creationId xmlns:p14="http://schemas.microsoft.com/office/powerpoint/2010/main" val="3906249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Text 187752 and message to 37607</a:t>
            </a:r>
            <a:endParaRPr lang="en-US"/>
          </a:p>
        </p:txBody>
      </p:sp>
      <p:sp>
        <p:nvSpPr>
          <p:cNvPr id="4" name="Slide Number Placeholder 3"/>
          <p:cNvSpPr>
            <a:spLocks noGrp="1"/>
          </p:cNvSpPr>
          <p:nvPr>
            <p:ph type="sldNum" sz="quarter" idx="12"/>
          </p:nvPr>
        </p:nvSpPr>
        <p:spPr/>
        <p:txBody>
          <a:bodyPr/>
          <a:lstStyle>
            <a:lvl1pPr>
              <a:defRPr/>
            </a:lvl1pPr>
          </a:lstStyle>
          <a:p>
            <a:fld id="{1DCC3150-FDA9-4D4F-B227-B358559E1F1A}" type="slidenum">
              <a:rPr lang="en-US"/>
              <a:pPr/>
              <a:t>‹#›</a:t>
            </a:fld>
            <a:endParaRPr lang="en-US"/>
          </a:p>
        </p:txBody>
      </p:sp>
    </p:spTree>
    <p:extLst>
      <p:ext uri="{BB962C8B-B14F-4D97-AF65-F5344CB8AC3E}">
        <p14:creationId xmlns:p14="http://schemas.microsoft.com/office/powerpoint/2010/main" val="186127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Text 187752 and message to 37607</a:t>
            </a:r>
            <a:endParaRPr lang="en-US"/>
          </a:p>
        </p:txBody>
      </p:sp>
      <p:sp>
        <p:nvSpPr>
          <p:cNvPr id="7" name="Slide Number Placeholder 6"/>
          <p:cNvSpPr>
            <a:spLocks noGrp="1"/>
          </p:cNvSpPr>
          <p:nvPr>
            <p:ph type="sldNum" sz="quarter" idx="12"/>
          </p:nvPr>
        </p:nvSpPr>
        <p:spPr/>
        <p:txBody>
          <a:bodyPr/>
          <a:lstStyle>
            <a:lvl1pPr>
              <a:defRPr/>
            </a:lvl1pPr>
          </a:lstStyle>
          <a:p>
            <a:fld id="{F56E20E4-5D42-403D-9A85-EFF0270CB361}" type="slidenum">
              <a:rPr lang="en-US"/>
              <a:pPr/>
              <a:t>‹#›</a:t>
            </a:fld>
            <a:endParaRPr lang="en-US"/>
          </a:p>
        </p:txBody>
      </p:sp>
    </p:spTree>
    <p:extLst>
      <p:ext uri="{BB962C8B-B14F-4D97-AF65-F5344CB8AC3E}">
        <p14:creationId xmlns:p14="http://schemas.microsoft.com/office/powerpoint/2010/main" val="3499871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Text 187752 and message to 37607</a:t>
            </a:r>
            <a:endParaRPr lang="en-US"/>
          </a:p>
        </p:txBody>
      </p:sp>
      <p:sp>
        <p:nvSpPr>
          <p:cNvPr id="7" name="Slide Number Placeholder 6"/>
          <p:cNvSpPr>
            <a:spLocks noGrp="1"/>
          </p:cNvSpPr>
          <p:nvPr>
            <p:ph type="sldNum" sz="quarter" idx="12"/>
          </p:nvPr>
        </p:nvSpPr>
        <p:spPr/>
        <p:txBody>
          <a:bodyPr/>
          <a:lstStyle>
            <a:lvl1pPr>
              <a:defRPr/>
            </a:lvl1pPr>
          </a:lstStyle>
          <a:p>
            <a:fld id="{76173983-8E48-4638-852F-25827884B9F0}" type="slidenum">
              <a:rPr lang="en-US"/>
              <a:pPr/>
              <a:t>‹#›</a:t>
            </a:fld>
            <a:endParaRPr lang="en-US"/>
          </a:p>
        </p:txBody>
      </p:sp>
    </p:spTree>
    <p:extLst>
      <p:ext uri="{BB962C8B-B14F-4D97-AF65-F5344CB8AC3E}">
        <p14:creationId xmlns:p14="http://schemas.microsoft.com/office/powerpoint/2010/main" val="4092106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890" name="Group 2"/>
          <p:cNvGrpSpPr>
            <a:grpSpLocks/>
          </p:cNvGrpSpPr>
          <p:nvPr/>
        </p:nvGrpSpPr>
        <p:grpSpPr bwMode="auto">
          <a:xfrm>
            <a:off x="-3238500" y="0"/>
            <a:ext cx="11925300" cy="3810000"/>
            <a:chOff x="-2040" y="0"/>
            <a:chExt cx="7512" cy="2400"/>
          </a:xfrm>
        </p:grpSpPr>
        <p:sp>
          <p:nvSpPr>
            <p:cNvPr id="3789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296 -32000"/>
                <a:gd name="T13" fmla="*/ T12 w 64000"/>
                <a:gd name="T14" fmla="+- 0 -26254 -32000"/>
                <a:gd name="T15" fmla="*/ -26254 h 64000"/>
                <a:gd name="T16" fmla="+- 0 32000 -32000"/>
                <a:gd name="T17" fmla="*/ T16 w 64000"/>
                <a:gd name="T18" fmla="+- 0 0 -32000"/>
                <a:gd name="T19" fmla="*/ 0 h 64000"/>
                <a:gd name="T20" fmla="+- 0 18296 -32000"/>
                <a:gd name="T21" fmla="*/ T20 w 64000"/>
                <a:gd name="T22" fmla="+- 0 26253 -32000"/>
                <a:gd name="T23" fmla="*/ 26253 h 64000"/>
                <a:gd name="T24" fmla="+- 0 18296 -32000"/>
                <a:gd name="T25" fmla="*/ T24 w 64000"/>
                <a:gd name="T26" fmla="+- 0 26253 -32000"/>
                <a:gd name="T27" fmla="*/ 26253 h 64000"/>
                <a:gd name="T28" fmla="+- 0 18295 -32000"/>
                <a:gd name="T29" fmla="*/ T28 w 64000"/>
                <a:gd name="T30" fmla="+- 0 26253 -32000"/>
                <a:gd name="T31" fmla="*/ 26253 h 64000"/>
                <a:gd name="T32" fmla="+- 0 18296 -32000"/>
                <a:gd name="T33" fmla="*/ T32 w 64000"/>
                <a:gd name="T34" fmla="+- 0 26254 -32000"/>
                <a:gd name="T35" fmla="*/ 26254 h 64000"/>
                <a:gd name="T36" fmla="+- 0 18296 -32000"/>
                <a:gd name="T37" fmla="*/ T36 w 64000"/>
                <a:gd name="T38" fmla="+- 0 -26254 -32000"/>
                <a:gd name="T39" fmla="*/ -26254 h 64000"/>
                <a:gd name="T40" fmla="+- 0 18295 -32000"/>
                <a:gd name="T41" fmla="*/ T40 w 64000"/>
                <a:gd name="T42" fmla="+- 0 -26254 -32000"/>
                <a:gd name="T43" fmla="*/ -26254 h 64000"/>
                <a:gd name="T44" fmla="+- 0 18296 -32000"/>
                <a:gd name="T45" fmla="*/ T44 w 64000"/>
                <a:gd name="T46" fmla="+- 0 -26254 -32000"/>
                <a:gd name="T47" fmla="*/ -26254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a:latin typeface="Times New Roman" pitchFamily="18" charset="0"/>
              </a:endParaRPr>
            </a:p>
          </p:txBody>
        </p:sp>
        <p:sp>
          <p:nvSpPr>
            <p:cNvPr id="3789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18077 -32000"/>
                <a:gd name="T13" fmla="*/ T12 w 64000"/>
                <a:gd name="T14" fmla="+- 0 -26405 -32000"/>
                <a:gd name="T15" fmla="*/ -26405 h 64000"/>
                <a:gd name="T16" fmla="+- 0 32000 -32000"/>
                <a:gd name="T17" fmla="*/ T16 w 64000"/>
                <a:gd name="T18" fmla="+- 0 0 -32000"/>
                <a:gd name="T19" fmla="*/ 0 h 64000"/>
                <a:gd name="T20" fmla="+- 0 18077 -32000"/>
                <a:gd name="T21" fmla="*/ T20 w 64000"/>
                <a:gd name="T22" fmla="+- 0 26404 -32000"/>
                <a:gd name="T23" fmla="*/ 26404 h 64000"/>
                <a:gd name="T24" fmla="+- 0 18077 -32000"/>
                <a:gd name="T25" fmla="*/ T24 w 64000"/>
                <a:gd name="T26" fmla="+- 0 26404 -32000"/>
                <a:gd name="T27" fmla="*/ 26404 h 64000"/>
                <a:gd name="T28" fmla="+- 0 18076 -32000"/>
                <a:gd name="T29" fmla="*/ T28 w 64000"/>
                <a:gd name="T30" fmla="+- 0 26404 -32000"/>
                <a:gd name="T31" fmla="*/ 26404 h 64000"/>
                <a:gd name="T32" fmla="+- 0 18077 -32000"/>
                <a:gd name="T33" fmla="*/ T32 w 64000"/>
                <a:gd name="T34" fmla="+- 0 26405 -32000"/>
                <a:gd name="T35" fmla="*/ 26405 h 64000"/>
                <a:gd name="T36" fmla="+- 0 18077 -32000"/>
                <a:gd name="T37" fmla="*/ T36 w 64000"/>
                <a:gd name="T38" fmla="+- 0 -26405 -32000"/>
                <a:gd name="T39" fmla="*/ -26405 h 64000"/>
                <a:gd name="T40" fmla="+- 0 18076 -32000"/>
                <a:gd name="T41" fmla="*/ T40 w 64000"/>
                <a:gd name="T42" fmla="+- 0 -26405 -32000"/>
                <a:gd name="T43" fmla="*/ -26405 h 64000"/>
                <a:gd name="T44" fmla="+- 0 18077 -32000"/>
                <a:gd name="T45" fmla="*/ T44 w 64000"/>
                <a:gd name="T46" fmla="+- 0 -26405 -32000"/>
                <a:gd name="T47" fmla="*/ -26405 h 64000"/>
                <a:gd name="T48" fmla="+- 0 G27 -32000"/>
                <a:gd name="T49" fmla="*/ T48 w 64000"/>
                <a:gd name="T50" fmla="+- 0 G11 -32000"/>
                <a:gd name="T51" fmla="*/ G11 h 64000"/>
                <a:gd name="T52" fmla="+- 0 G25 -32000"/>
                <a:gd name="T53" fmla="*/ T52 w 64000"/>
                <a:gd name="T54" fmla="+- 0 G14 -32000"/>
                <a:gd name="T55" fmla="*/ G14 h 64000"/>
              </a:gdLst>
              <a:ahLst/>
              <a:cxnLst>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T49" t="T51" r="T53" b="T55"/>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charset="0"/>
              </a:endParaRPr>
            </a:p>
          </p:txBody>
        </p:sp>
        <p:sp>
          <p:nvSpPr>
            <p:cNvPr id="37893" name="Line 5"/>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7894" name="Rectangle 6"/>
          <p:cNvSpPr>
            <a:spLocks noGrp="1" noChangeArrowheads="1"/>
          </p:cNvSpPr>
          <p:nvPr>
            <p:ph type="title"/>
          </p:nvPr>
        </p:nvSpPr>
        <p:spPr bwMode="auto">
          <a:xfrm>
            <a:off x="1370013" y="301625"/>
            <a:ext cx="731361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7895" name="Rectangle 7"/>
          <p:cNvSpPr>
            <a:spLocks noGrp="1" noChangeArrowheads="1"/>
          </p:cNvSpPr>
          <p:nvPr>
            <p:ph type="body" idx="1"/>
          </p:nvPr>
        </p:nvSpPr>
        <p:spPr bwMode="auto">
          <a:xfrm>
            <a:off x="1370013" y="1827213"/>
            <a:ext cx="7313612"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896"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7897"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r>
              <a:rPr lang="en-US" smtClean="0"/>
              <a:t>Text 187752 and message to 37607</a:t>
            </a:r>
            <a:endParaRPr lang="en-US"/>
          </a:p>
        </p:txBody>
      </p:sp>
      <p:sp>
        <p:nvSpPr>
          <p:cNvPr id="37898"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25F7BA-7607-4205-9887-4E5E73C4A8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hdr="0" ft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cs typeface="Arial" charset="0"/>
        </a:defRPr>
      </a:lvl2pPr>
      <a:lvl3pPr algn="l" rtl="0" fontAlgn="base">
        <a:spcBef>
          <a:spcPct val="0"/>
        </a:spcBef>
        <a:spcAft>
          <a:spcPct val="0"/>
        </a:spcAft>
        <a:defRPr sz="3600">
          <a:solidFill>
            <a:schemeClr val="tx2"/>
          </a:solidFill>
          <a:latin typeface="Arial" charset="0"/>
          <a:cs typeface="Arial" charset="0"/>
        </a:defRPr>
      </a:lvl3pPr>
      <a:lvl4pPr algn="l" rtl="0" fontAlgn="base">
        <a:spcBef>
          <a:spcPct val="0"/>
        </a:spcBef>
        <a:spcAft>
          <a:spcPct val="0"/>
        </a:spcAft>
        <a:defRPr sz="3600">
          <a:solidFill>
            <a:schemeClr val="tx2"/>
          </a:solidFill>
          <a:latin typeface="Arial" charset="0"/>
          <a:cs typeface="Arial" charset="0"/>
        </a:defRPr>
      </a:lvl4pPr>
      <a:lvl5pPr algn="l" rtl="0" fontAlgn="base">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l"/>
        <a:defRPr sz="2500">
          <a:solidFill>
            <a:schemeClr val="tx1"/>
          </a:solidFill>
          <a:latin typeface="+mn-lt"/>
          <a:cs typeface="+mn-cs"/>
        </a:defRPr>
      </a:lvl2pPr>
      <a:lvl3pPr marL="1143000" indent="-228600" algn="l" rtl="0" fontAlgn="base">
        <a:spcBef>
          <a:spcPct val="20000"/>
        </a:spcBef>
        <a:spcAft>
          <a:spcPct val="0"/>
        </a:spcAft>
        <a:buClr>
          <a:schemeClr val="tx2"/>
        </a:buClr>
        <a:buSzPct val="65000"/>
        <a:buFont typeface="Wingdings" pitchFamily="2" charset="2"/>
        <a:buChar char="¡"/>
        <a:defRPr sz="2200">
          <a:solidFill>
            <a:schemeClr val="tx1"/>
          </a:solidFill>
          <a:latin typeface="+mn-lt"/>
          <a:cs typeface="+mn-cs"/>
        </a:defRPr>
      </a:lvl3pPr>
      <a:lvl4pPr marL="1600200" indent="-228600" algn="l" rtl="0" fontAlgn="base">
        <a:spcBef>
          <a:spcPct val="20000"/>
        </a:spcBef>
        <a:spcAft>
          <a:spcPct val="0"/>
        </a:spcAft>
        <a:buClr>
          <a:schemeClr val="accent2"/>
        </a:buClr>
        <a:buSzPct val="70000"/>
        <a:buFont typeface="Wingdings" pitchFamily="2" charset="2"/>
        <a:buChar char="l"/>
        <a:defRPr sz="1900">
          <a:solidFill>
            <a:schemeClr val="tx1"/>
          </a:solidFill>
          <a:latin typeface="+mn-lt"/>
          <a:cs typeface="+mn-cs"/>
        </a:defRPr>
      </a:lvl4pPr>
      <a:lvl5pPr marL="20574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Electronic Structure of Atoms</a:t>
            </a:r>
          </a:p>
        </p:txBody>
      </p:sp>
      <p:sp>
        <p:nvSpPr>
          <p:cNvPr id="2051" name="Rectangle 3"/>
          <p:cNvSpPr>
            <a:spLocks noGrp="1" noChangeArrowheads="1"/>
          </p:cNvSpPr>
          <p:nvPr>
            <p:ph type="subTitle" idx="1"/>
          </p:nvPr>
        </p:nvSpPr>
        <p:spPr/>
        <p:txBody>
          <a:bodyPr/>
          <a:lstStyle/>
          <a:p>
            <a:r>
              <a:rPr lang="en-US"/>
              <a:t>Chemistry is Electrons</a:t>
            </a:r>
          </a:p>
        </p:txBody>
      </p:sp>
      <p:sp>
        <p:nvSpPr>
          <p:cNvPr id="3" name="Slide Number Placeholder 2"/>
          <p:cNvSpPr>
            <a:spLocks noGrp="1"/>
          </p:cNvSpPr>
          <p:nvPr>
            <p:ph type="sldNum" sz="quarter" idx="4"/>
          </p:nvPr>
        </p:nvSpPr>
        <p:spPr/>
        <p:txBody>
          <a:bodyPr/>
          <a:lstStyle/>
          <a:p>
            <a:fld id="{EBDE00F2-A474-4E25-A4D2-F669A43AFA39}"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get when you combine distance and time?</a:t>
            </a:r>
            <a:endParaRPr lang="en-US" dirty="0"/>
          </a:p>
        </p:txBody>
      </p:sp>
      <p:sp>
        <p:nvSpPr>
          <p:cNvPr id="3" name="Content Placeholder 2"/>
          <p:cNvSpPr>
            <a:spLocks noGrp="1"/>
          </p:cNvSpPr>
          <p:nvPr>
            <p:ph idx="1"/>
          </p:nvPr>
        </p:nvSpPr>
        <p:spPr/>
        <p:txBody>
          <a:bodyPr/>
          <a:lstStyle/>
          <a:p>
            <a:pPr marL="0" indent="0">
              <a:buNone/>
            </a:pPr>
            <a:r>
              <a:rPr lang="en-US" dirty="0" smtClean="0"/>
              <a:t>VELOCITY!!!</a:t>
            </a:r>
          </a:p>
          <a:p>
            <a:pPr marL="0" indent="0">
              <a:buNone/>
            </a:pPr>
            <a:endParaRPr lang="en-US" dirty="0" smtClean="0"/>
          </a:p>
          <a:p>
            <a:pPr marL="0" indent="0">
              <a:buNone/>
            </a:pPr>
            <a:r>
              <a:rPr lang="en-US" dirty="0" smtClean="0"/>
              <a:t>Distance per Time</a:t>
            </a:r>
          </a:p>
          <a:p>
            <a:pPr marL="0" indent="0">
              <a:buNone/>
            </a:pPr>
            <a:endParaRPr lang="en-US" dirty="0"/>
          </a:p>
          <a:p>
            <a:pPr marL="0" indent="0">
              <a:buNone/>
            </a:pPr>
            <a:r>
              <a:rPr lang="en-US" dirty="0" smtClean="0"/>
              <a:t>Miles per hour</a:t>
            </a:r>
          </a:p>
          <a:p>
            <a:pPr marL="0" indent="0">
              <a:buNone/>
            </a:pPr>
            <a:r>
              <a:rPr lang="en-US" dirty="0" smtClean="0"/>
              <a:t>Meters per second</a:t>
            </a:r>
          </a:p>
          <a:p>
            <a:pPr marL="0" indent="0">
              <a:buNone/>
            </a:pPr>
            <a:r>
              <a:rPr lang="en-US" dirty="0" smtClean="0"/>
              <a:t>Kilometers per day</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10</a:t>
            </a:fld>
            <a:endParaRPr lang="en-US"/>
          </a:p>
        </p:txBody>
      </p:sp>
    </p:spTree>
    <p:extLst>
      <p:ext uri="{BB962C8B-B14F-4D97-AF65-F5344CB8AC3E}">
        <p14:creationId xmlns:p14="http://schemas.microsoft.com/office/powerpoint/2010/main" val="264035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heel(1)">
                                      <p:cBhvr>
                                        <p:cTn id="15" dur="2000"/>
                                        <p:tgtEl>
                                          <p:spTgt spid="3">
                                            <p:txEl>
                                              <p:pRg st="4" end="4"/>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heel(1)">
                                      <p:cBhvr>
                                        <p:cTn id="18" dur="2000"/>
                                        <p:tgtEl>
                                          <p:spTgt spid="3">
                                            <p:txEl>
                                              <p:pRg st="5" end="5"/>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heel(1)">
                                      <p:cBhvr>
                                        <p:cTn id="2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smtClean="0"/>
              <a:t>Power (Watts) measures the rate of energy emitted.</a:t>
            </a:r>
            <a:endParaRPr lang="en-US" dirty="0"/>
          </a:p>
        </p:txBody>
      </p:sp>
      <p:sp>
        <p:nvSpPr>
          <p:cNvPr id="43011" name="Rectangle 3"/>
          <p:cNvSpPr>
            <a:spLocks noGrp="1" noChangeArrowheads="1"/>
          </p:cNvSpPr>
          <p:nvPr>
            <p:ph type="body" idx="1"/>
          </p:nvPr>
        </p:nvSpPr>
        <p:spPr/>
        <p:txBody>
          <a:bodyPr/>
          <a:lstStyle/>
          <a:p>
            <a:pPr>
              <a:buFont typeface="Wingdings" pitchFamily="2" charset="2"/>
              <a:buNone/>
            </a:pPr>
            <a:r>
              <a:rPr lang="en-US"/>
              <a:t>How many photons do you get from a 100 Watt red (700 nm) bulb in 1 second?</a:t>
            </a:r>
          </a:p>
          <a:p>
            <a:pPr>
              <a:buFont typeface="Wingdings" pitchFamily="2" charset="2"/>
              <a:buNone/>
            </a:pPr>
            <a:endParaRPr lang="en-US"/>
          </a:p>
          <a:p>
            <a:pPr>
              <a:buFont typeface="Wingdings" pitchFamily="2" charset="2"/>
              <a:buNone/>
            </a:pPr>
            <a:r>
              <a:rPr lang="en-US"/>
              <a:t>1 W = 1 J/s</a:t>
            </a:r>
          </a:p>
          <a:p>
            <a:pPr>
              <a:buFont typeface="Wingdings" pitchFamily="2" charset="2"/>
              <a:buNone/>
            </a:pPr>
            <a:r>
              <a:rPr lang="en-US"/>
              <a:t>100 J/s*1 s = 100 J</a:t>
            </a:r>
          </a:p>
          <a:p>
            <a:pPr>
              <a:buFont typeface="Wingdings" pitchFamily="2" charset="2"/>
              <a:buNone/>
            </a:pPr>
            <a:r>
              <a:rPr lang="en-US"/>
              <a:t>(that’s why your electric bill charges you kW-hr – you pay by the joule!)</a:t>
            </a:r>
          </a:p>
        </p:txBody>
      </p:sp>
      <p:sp>
        <p:nvSpPr>
          <p:cNvPr id="3" name="Slide Number Placeholder 2"/>
          <p:cNvSpPr>
            <a:spLocks noGrp="1"/>
          </p:cNvSpPr>
          <p:nvPr>
            <p:ph type="sldNum" sz="quarter" idx="12"/>
          </p:nvPr>
        </p:nvSpPr>
        <p:spPr/>
        <p:txBody>
          <a:bodyPr/>
          <a:lstStyle/>
          <a:p>
            <a:fld id="{6BDDFE3F-F1D6-4E01-8F1F-D1A8AE14E23F}" type="slidenum">
              <a:rPr lang="en-US" smtClean="0"/>
              <a:pPr/>
              <a:t>100</a:t>
            </a:fld>
            <a:endParaRPr lang="en-US"/>
          </a:p>
        </p:txBody>
      </p:sp>
    </p:spTree>
    <p:extLst>
      <p:ext uri="{BB962C8B-B14F-4D97-AF65-F5344CB8AC3E}">
        <p14:creationId xmlns:p14="http://schemas.microsoft.com/office/powerpoint/2010/main" val="324305712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4035" name="Rectangle 3"/>
              <p:cNvSpPr>
                <a:spLocks noGrp="1" noChangeArrowheads="1"/>
              </p:cNvSpPr>
              <p:nvPr>
                <p:ph type="body" idx="1"/>
              </p:nvPr>
            </p:nvSpPr>
            <p:spPr/>
            <p:txBody>
              <a:bodyPr/>
              <a:lstStyle/>
              <a:p>
                <a:pPr>
                  <a:lnSpc>
                    <a:spcPct val="90000"/>
                  </a:lnSpc>
                  <a:buFont typeface="Wingdings" pitchFamily="2" charset="2"/>
                  <a:buNone/>
                </a:pPr>
                <a:r>
                  <a:rPr lang="en-US" sz="2500" dirty="0" smtClean="0"/>
                  <a:t>How many photons do you get from a 100 Watt red (700 nm) bulb in 1 second?</a:t>
                </a:r>
              </a:p>
              <a:p>
                <a:pPr>
                  <a:lnSpc>
                    <a:spcPct val="90000"/>
                  </a:lnSpc>
                  <a:buFont typeface="Wingdings" pitchFamily="2" charset="2"/>
                  <a:buNone/>
                </a:pPr>
                <a:endParaRPr lang="en-US" sz="2500" dirty="0"/>
              </a:p>
              <a:p>
                <a:pPr>
                  <a:lnSpc>
                    <a:spcPct val="90000"/>
                  </a:lnSpc>
                  <a:buFont typeface="Wingdings" pitchFamily="2" charset="2"/>
                  <a:buNone/>
                </a:pPr>
                <a:r>
                  <a:rPr lang="en-US" sz="2500" dirty="0"/>
                  <a:t>100 J/s*1 s = 100 J total energy</a:t>
                </a:r>
              </a:p>
              <a:p>
                <a:pPr>
                  <a:lnSpc>
                    <a:spcPct val="90000"/>
                  </a:lnSpc>
                  <a:buFont typeface="Wingdings" pitchFamily="2" charset="2"/>
                  <a:buNone/>
                </a:pPr>
                <a:r>
                  <a:rPr lang="en-US" sz="2500" dirty="0"/>
                  <a:t>E = h </a:t>
                </a:r>
                <a:r>
                  <a:rPr lang="en-US" sz="2500" dirty="0">
                    <a:sym typeface="WP Greek Century" pitchFamily="2" charset="2"/>
                  </a:rPr>
                  <a:t>* </a:t>
                </a:r>
                <a:r>
                  <a:rPr lang="el-GR" sz="2500" dirty="0">
                    <a:latin typeface="Times New Roman" pitchFamily="18" charset="0"/>
                    <a:cs typeface="Times New Roman" pitchFamily="18" charset="0"/>
                    <a:sym typeface="Symbol" pitchFamily="18" charset="2"/>
                  </a:rPr>
                  <a:t>ν</a:t>
                </a:r>
                <a:r>
                  <a:rPr lang="en-US" sz="2500" dirty="0">
                    <a:sym typeface="WP Greek Century" pitchFamily="2" charset="2"/>
                  </a:rPr>
                  <a:t> = h * (c/</a:t>
                </a:r>
                <a:r>
                  <a:rPr lang="en-US" sz="2500" dirty="0">
                    <a:sym typeface="Symbol" pitchFamily="18" charset="2"/>
                  </a:rPr>
                  <a:t></a:t>
                </a:r>
                <a:r>
                  <a:rPr lang="en-US" sz="2500" dirty="0" smtClean="0">
                    <a:sym typeface="WP Greek Century" pitchFamily="2" charset="2"/>
                  </a:rPr>
                  <a:t>)</a:t>
                </a:r>
              </a:p>
              <a:p>
                <a:pPr>
                  <a:lnSpc>
                    <a:spcPct val="90000"/>
                  </a:lnSpc>
                  <a:buFont typeface="Wingdings" pitchFamily="2" charset="2"/>
                  <a:buNone/>
                </a:pPr>
                <a14:m>
                  <m:oMathPara xmlns:m="http://schemas.openxmlformats.org/officeDocument/2006/math">
                    <m:oMathParaPr>
                      <m:jc m:val="centerGroup"/>
                    </m:oMathParaPr>
                    <m:oMath xmlns:m="http://schemas.openxmlformats.org/officeDocument/2006/math">
                      <m:r>
                        <a:rPr lang="en-US" sz="2500" b="0" i="1" smtClean="0">
                          <a:latin typeface="Cambria Math"/>
                          <a:sym typeface="WP Greek Century" pitchFamily="2" charset="2"/>
                        </a:rPr>
                        <m:t>𝐸</m:t>
                      </m:r>
                      <m:r>
                        <a:rPr lang="en-US" sz="2500" b="0" i="1" smtClean="0">
                          <a:latin typeface="Cambria Math"/>
                          <a:sym typeface="WP Greek Century" pitchFamily="2" charset="2"/>
                        </a:rPr>
                        <m:t>=</m:t>
                      </m:r>
                      <m:f>
                        <m:fPr>
                          <m:ctrlPr>
                            <a:rPr lang="en-US" sz="2500" b="0" i="1" smtClean="0">
                              <a:latin typeface="Cambria Math"/>
                              <a:sym typeface="WP Greek Century" pitchFamily="2" charset="2"/>
                            </a:rPr>
                          </m:ctrlPr>
                        </m:fPr>
                        <m:num>
                          <m:r>
                            <a:rPr lang="en-US" sz="2500" b="0" i="1" smtClean="0">
                              <a:latin typeface="Cambria Math"/>
                              <a:sym typeface="WP Greek Century" pitchFamily="2" charset="2"/>
                            </a:rPr>
                            <m:t>h𝑐</m:t>
                          </m:r>
                        </m:num>
                        <m:den>
                          <m:r>
                            <a:rPr lang="en-US" sz="2500" b="0" i="1" smtClean="0">
                              <a:latin typeface="Cambria Math"/>
                              <a:ea typeface="Cambria Math"/>
                              <a:sym typeface="WP Greek Century" pitchFamily="2" charset="2"/>
                            </a:rPr>
                            <m:t>𝜆</m:t>
                          </m:r>
                        </m:den>
                      </m:f>
                      <m:r>
                        <a:rPr lang="en-US" sz="2500" b="0" i="1" smtClean="0">
                          <a:latin typeface="Cambria Math"/>
                          <a:sym typeface="WP Greek Century" pitchFamily="2" charset="2"/>
                        </a:rPr>
                        <m:t>=</m:t>
                      </m:r>
                      <m:f>
                        <m:fPr>
                          <m:ctrlPr>
                            <a:rPr lang="en-US" sz="2500" b="0" i="1" smtClean="0">
                              <a:latin typeface="Cambria Math"/>
                              <a:sym typeface="WP Greek Century" pitchFamily="2" charset="2"/>
                            </a:rPr>
                          </m:ctrlPr>
                        </m:fPr>
                        <m:num>
                          <m:r>
                            <a:rPr lang="en-US" sz="2500" b="0" i="1" smtClean="0">
                              <a:latin typeface="Cambria Math"/>
                              <a:sym typeface="WP Greek Century" pitchFamily="2" charset="2"/>
                            </a:rPr>
                            <m:t>(6.626</m:t>
                          </m:r>
                          <m:r>
                            <a:rPr lang="en-US" sz="2500" b="0" i="1" smtClean="0">
                              <a:latin typeface="Cambria Math"/>
                              <a:sym typeface="WP Greek Century" pitchFamily="2" charset="2"/>
                            </a:rPr>
                            <m:t>𝑥</m:t>
                          </m:r>
                          <m:sSup>
                            <m:sSupPr>
                              <m:ctrlPr>
                                <a:rPr lang="en-US" sz="2500" b="0" i="1" smtClean="0">
                                  <a:latin typeface="Cambria Math"/>
                                  <a:sym typeface="WP Greek Century" pitchFamily="2" charset="2"/>
                                </a:rPr>
                              </m:ctrlPr>
                            </m:sSupPr>
                            <m:e>
                              <m:r>
                                <a:rPr lang="en-US" sz="2500" b="0" i="1" smtClean="0">
                                  <a:latin typeface="Cambria Math"/>
                                  <a:sym typeface="WP Greek Century" pitchFamily="2" charset="2"/>
                                </a:rPr>
                                <m:t>10</m:t>
                              </m:r>
                            </m:e>
                            <m:sup>
                              <m:r>
                                <a:rPr lang="en-US" sz="2500" b="0" i="1" smtClean="0">
                                  <a:latin typeface="Cambria Math"/>
                                  <a:sym typeface="WP Greek Century" pitchFamily="2" charset="2"/>
                                </a:rPr>
                                <m:t>−34</m:t>
                              </m:r>
                            </m:sup>
                          </m:sSup>
                          <m:r>
                            <a:rPr lang="en-US" sz="2500" b="0" i="1" smtClean="0">
                              <a:latin typeface="Cambria Math"/>
                              <a:sym typeface="WP Greek Century" pitchFamily="2" charset="2"/>
                            </a:rPr>
                            <m:t>𝐽𝑠</m:t>
                          </m:r>
                          <m:r>
                            <a:rPr lang="en-US" sz="2500" b="0" i="1" smtClean="0">
                              <a:latin typeface="Cambria Math"/>
                              <a:sym typeface="WP Greek Century" pitchFamily="2" charset="2"/>
                            </a:rPr>
                            <m:t>)3</m:t>
                          </m:r>
                          <m:r>
                            <a:rPr lang="en-US" sz="2500" b="0" i="1" smtClean="0">
                              <a:latin typeface="Cambria Math"/>
                              <a:sym typeface="WP Greek Century" pitchFamily="2" charset="2"/>
                            </a:rPr>
                            <m:t>𝑥</m:t>
                          </m:r>
                          <m:sSup>
                            <m:sSupPr>
                              <m:ctrlPr>
                                <a:rPr lang="en-US" sz="2500" b="0" i="1" smtClean="0">
                                  <a:latin typeface="Cambria Math"/>
                                  <a:sym typeface="WP Greek Century" pitchFamily="2" charset="2"/>
                                </a:rPr>
                              </m:ctrlPr>
                            </m:sSupPr>
                            <m:e>
                              <m:r>
                                <a:rPr lang="en-US" sz="2500" b="0" i="1" smtClean="0">
                                  <a:latin typeface="Cambria Math"/>
                                  <a:sym typeface="WP Greek Century" pitchFamily="2" charset="2"/>
                                </a:rPr>
                                <m:t>10</m:t>
                              </m:r>
                            </m:e>
                            <m:sup>
                              <m:r>
                                <a:rPr lang="en-US" sz="2500" b="0" i="1" smtClean="0">
                                  <a:latin typeface="Cambria Math"/>
                                  <a:sym typeface="WP Greek Century" pitchFamily="2" charset="2"/>
                                </a:rPr>
                                <m:t>8</m:t>
                              </m:r>
                            </m:sup>
                          </m:sSup>
                          <m:f>
                            <m:fPr>
                              <m:ctrlPr>
                                <a:rPr lang="en-US" sz="2500" b="0" i="1" smtClean="0">
                                  <a:latin typeface="Cambria Math"/>
                                  <a:sym typeface="WP Greek Century" pitchFamily="2" charset="2"/>
                                </a:rPr>
                              </m:ctrlPr>
                            </m:fPr>
                            <m:num>
                              <m:r>
                                <a:rPr lang="en-US" sz="2500" b="0" i="1" smtClean="0">
                                  <a:latin typeface="Cambria Math"/>
                                  <a:sym typeface="WP Greek Century" pitchFamily="2" charset="2"/>
                                </a:rPr>
                                <m:t>𝑚</m:t>
                              </m:r>
                            </m:num>
                            <m:den>
                              <m:r>
                                <a:rPr lang="en-US" sz="2500" b="0" i="1" smtClean="0">
                                  <a:latin typeface="Cambria Math"/>
                                  <a:sym typeface="WP Greek Century" pitchFamily="2" charset="2"/>
                                </a:rPr>
                                <m:t>𝑠</m:t>
                              </m:r>
                            </m:den>
                          </m:f>
                        </m:num>
                        <m:den>
                          <m:r>
                            <a:rPr lang="en-US" sz="2500" b="0" i="1" smtClean="0">
                              <a:latin typeface="Cambria Math"/>
                              <a:sym typeface="WP Greek Century" pitchFamily="2" charset="2"/>
                            </a:rPr>
                            <m:t>700</m:t>
                          </m:r>
                          <m:r>
                            <a:rPr lang="en-US" sz="2500" b="0" i="1" smtClean="0">
                              <a:latin typeface="Cambria Math"/>
                              <a:sym typeface="WP Greek Century" pitchFamily="2" charset="2"/>
                            </a:rPr>
                            <m:t>𝑥</m:t>
                          </m:r>
                          <m:sSup>
                            <m:sSupPr>
                              <m:ctrlPr>
                                <a:rPr lang="en-US" sz="2500" b="0" i="1" smtClean="0">
                                  <a:latin typeface="Cambria Math"/>
                                  <a:sym typeface="WP Greek Century" pitchFamily="2" charset="2"/>
                                </a:rPr>
                              </m:ctrlPr>
                            </m:sSupPr>
                            <m:e>
                              <m:r>
                                <a:rPr lang="en-US" sz="2500" b="0" i="1" smtClean="0">
                                  <a:latin typeface="Cambria Math"/>
                                  <a:sym typeface="WP Greek Century" pitchFamily="2" charset="2"/>
                                </a:rPr>
                                <m:t>10</m:t>
                              </m:r>
                            </m:e>
                            <m:sup>
                              <m:r>
                                <a:rPr lang="en-US" sz="2500" b="0" i="1" smtClean="0">
                                  <a:latin typeface="Cambria Math"/>
                                  <a:sym typeface="WP Greek Century" pitchFamily="2" charset="2"/>
                                </a:rPr>
                                <m:t>−9</m:t>
                              </m:r>
                            </m:sup>
                          </m:sSup>
                          <m:r>
                            <a:rPr lang="en-US" sz="2500" b="0" i="1" smtClean="0">
                              <a:latin typeface="Cambria Math"/>
                              <a:sym typeface="WP Greek Century" pitchFamily="2" charset="2"/>
                            </a:rPr>
                            <m:t>𝑚</m:t>
                          </m:r>
                        </m:den>
                      </m:f>
                    </m:oMath>
                  </m:oMathPara>
                </a14:m>
                <a:endParaRPr lang="en-US" sz="2500" dirty="0">
                  <a:sym typeface="WP Greek Century" pitchFamily="2" charset="2"/>
                </a:endParaRPr>
              </a:p>
              <a:p>
                <a:pPr>
                  <a:lnSpc>
                    <a:spcPct val="90000"/>
                  </a:lnSpc>
                  <a:buFont typeface="Wingdings" pitchFamily="2" charset="2"/>
                  <a:buNone/>
                </a:pPr>
                <a:r>
                  <a:rPr lang="en-US" sz="2500" dirty="0" smtClean="0">
                    <a:sym typeface="WP Greek Century" pitchFamily="2" charset="2"/>
                  </a:rPr>
                  <a:t>E</a:t>
                </a:r>
                <a:r>
                  <a:rPr lang="en-US" sz="2500" dirty="0">
                    <a:sym typeface="WP Greek Century" pitchFamily="2" charset="2"/>
                  </a:rPr>
                  <a:t>= 2.840x10</a:t>
                </a:r>
                <a:r>
                  <a:rPr lang="en-US" sz="2500" baseline="30000" dirty="0">
                    <a:sym typeface="WP Greek Century" pitchFamily="2" charset="2"/>
                  </a:rPr>
                  <a:t>-19</a:t>
                </a:r>
                <a:r>
                  <a:rPr lang="en-US" sz="2500" dirty="0">
                    <a:sym typeface="WP Greek Century" pitchFamily="2" charset="2"/>
                  </a:rPr>
                  <a:t> J/photon</a:t>
                </a:r>
              </a:p>
              <a:p>
                <a:pPr>
                  <a:lnSpc>
                    <a:spcPct val="90000"/>
                  </a:lnSpc>
                  <a:buFont typeface="Wingdings" pitchFamily="2" charset="2"/>
                  <a:buNone/>
                </a:pPr>
                <a:r>
                  <a:rPr lang="en-US" sz="2500" dirty="0">
                    <a:sym typeface="WP Greek Century" pitchFamily="2" charset="2"/>
                  </a:rPr>
                  <a:t>100 J * </a:t>
                </a:r>
                <a:r>
                  <a:rPr lang="en-US" sz="2500" u="sng" dirty="0">
                    <a:sym typeface="WP Greek Century" pitchFamily="2" charset="2"/>
                  </a:rPr>
                  <a:t>1 photon</a:t>
                </a:r>
                <a:r>
                  <a:rPr lang="en-US" sz="2500" dirty="0">
                    <a:sym typeface="WP Greek Century" pitchFamily="2" charset="2"/>
                  </a:rPr>
                  <a:t> = 3.52x10</a:t>
                </a:r>
                <a:r>
                  <a:rPr lang="en-US" sz="2500" baseline="30000" dirty="0">
                    <a:sym typeface="WP Greek Century" pitchFamily="2" charset="2"/>
                  </a:rPr>
                  <a:t>20</a:t>
                </a:r>
                <a:r>
                  <a:rPr lang="en-US" sz="2500" dirty="0">
                    <a:sym typeface="WP Greek Century" pitchFamily="2" charset="2"/>
                  </a:rPr>
                  <a:t> photons</a:t>
                </a:r>
              </a:p>
              <a:p>
                <a:pPr>
                  <a:lnSpc>
                    <a:spcPct val="90000"/>
                  </a:lnSpc>
                  <a:buFont typeface="Wingdings" pitchFamily="2" charset="2"/>
                  <a:buNone/>
                </a:pPr>
                <a:r>
                  <a:rPr lang="en-US" sz="2500" dirty="0"/>
                  <a:t>           2.840x10</a:t>
                </a:r>
                <a:r>
                  <a:rPr lang="en-US" sz="2500" baseline="30000" dirty="0"/>
                  <a:t>-19 </a:t>
                </a:r>
                <a:r>
                  <a:rPr lang="en-US" sz="2500" dirty="0"/>
                  <a:t>J</a:t>
                </a:r>
              </a:p>
            </p:txBody>
          </p:sp>
        </mc:Choice>
        <mc:Fallback xmlns="">
          <p:sp>
            <p:nvSpPr>
              <p:cNvPr id="44035"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18" t="-2074" b="-3259"/>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6BDDFE3F-F1D6-4E01-8F1F-D1A8AE14E23F}" type="slidenum">
              <a:rPr lang="en-US" smtClean="0"/>
              <a:pPr/>
              <a:t>101</a:t>
            </a:fld>
            <a:endParaRPr lang="en-US"/>
          </a:p>
        </p:txBody>
      </p:sp>
    </p:spTree>
    <p:extLst>
      <p:ext uri="{BB962C8B-B14F-4D97-AF65-F5344CB8AC3E}">
        <p14:creationId xmlns:p14="http://schemas.microsoft.com/office/powerpoint/2010/main" val="138441787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Clicker</a:t>
            </a:r>
          </a:p>
        </p:txBody>
      </p:sp>
      <p:sp>
        <p:nvSpPr>
          <p:cNvPr id="65539" name="Rectangle 3"/>
          <p:cNvSpPr>
            <a:spLocks noGrp="1" noChangeArrowheads="1"/>
          </p:cNvSpPr>
          <p:nvPr>
            <p:ph type="body" idx="1"/>
          </p:nvPr>
        </p:nvSpPr>
        <p:spPr/>
        <p:txBody>
          <a:bodyPr/>
          <a:lstStyle/>
          <a:p>
            <a:pPr>
              <a:buFont typeface="Wingdings" pitchFamily="2" charset="2"/>
              <a:buNone/>
            </a:pPr>
            <a:r>
              <a:rPr lang="en-US"/>
              <a:t>How many 700 nm photons does it take to generate 1.00 Joules of energy?</a:t>
            </a:r>
          </a:p>
          <a:p>
            <a:pPr>
              <a:buFont typeface="Wingdings" pitchFamily="2" charset="2"/>
              <a:buNone/>
            </a:pPr>
            <a:r>
              <a:rPr lang="en-US"/>
              <a:t>A. 2.16x10</a:t>
            </a:r>
            <a:r>
              <a:rPr lang="en-US" baseline="30000"/>
              <a:t>48</a:t>
            </a:r>
            <a:endParaRPr lang="en-US"/>
          </a:p>
          <a:p>
            <a:pPr>
              <a:buFont typeface="Wingdings" pitchFamily="2" charset="2"/>
              <a:buNone/>
            </a:pPr>
            <a:r>
              <a:rPr lang="en-US"/>
              <a:t>B. 2.16x10</a:t>
            </a:r>
            <a:r>
              <a:rPr lang="en-US" baseline="30000"/>
              <a:t>39</a:t>
            </a:r>
            <a:endParaRPr lang="en-US"/>
          </a:p>
          <a:p>
            <a:pPr>
              <a:buFont typeface="Wingdings" pitchFamily="2" charset="2"/>
              <a:buNone/>
            </a:pPr>
            <a:r>
              <a:rPr lang="en-US"/>
              <a:t>C. 3.5x10</a:t>
            </a:r>
            <a:r>
              <a:rPr lang="en-US" baseline="30000"/>
              <a:t>18</a:t>
            </a:r>
            <a:endParaRPr lang="en-US"/>
          </a:p>
          <a:p>
            <a:pPr>
              <a:buFont typeface="Wingdings" pitchFamily="2" charset="2"/>
              <a:buNone/>
            </a:pPr>
            <a:r>
              <a:rPr lang="en-US"/>
              <a:t>D. 2.84x10</a:t>
            </a:r>
            <a:r>
              <a:rPr lang="en-US" baseline="30000"/>
              <a:t>-19</a:t>
            </a:r>
            <a:endParaRPr lang="en-US"/>
          </a:p>
          <a:p>
            <a:pPr>
              <a:buFont typeface="Wingdings" pitchFamily="2" charset="2"/>
              <a:buNone/>
            </a:pPr>
            <a:r>
              <a:rPr lang="en-US"/>
              <a:t>E. 3.5x10</a:t>
            </a:r>
            <a:r>
              <a:rPr lang="en-US" baseline="30000"/>
              <a:t>27</a:t>
            </a:r>
            <a:endParaRPr lang="en-US"/>
          </a:p>
        </p:txBody>
      </p:sp>
      <p:sp>
        <p:nvSpPr>
          <p:cNvPr id="3" name="Slide Number Placeholder 2"/>
          <p:cNvSpPr>
            <a:spLocks noGrp="1"/>
          </p:cNvSpPr>
          <p:nvPr>
            <p:ph type="sldNum" sz="quarter" idx="12"/>
          </p:nvPr>
        </p:nvSpPr>
        <p:spPr/>
        <p:txBody>
          <a:bodyPr/>
          <a:lstStyle/>
          <a:p>
            <a:fld id="{6BDDFE3F-F1D6-4E01-8F1F-D1A8AE14E23F}" type="slidenum">
              <a:rPr lang="en-US" smtClean="0"/>
              <a:pPr/>
              <a:t>102</a:t>
            </a:fld>
            <a:endParaRPr lang="en-US"/>
          </a:p>
        </p:txBody>
      </p:sp>
    </p:spTree>
    <p:extLst>
      <p:ext uri="{BB962C8B-B14F-4D97-AF65-F5344CB8AC3E}">
        <p14:creationId xmlns:p14="http://schemas.microsoft.com/office/powerpoint/2010/main" val="170435400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From earlier 700 nm corresponds to 2.84x10</a:t>
                </a:r>
                <a:r>
                  <a:rPr lang="en-US" baseline="30000" dirty="0" smtClean="0"/>
                  <a:t>-19</a:t>
                </a:r>
                <a:r>
                  <a:rPr lang="en-US" dirty="0" smtClean="0"/>
                  <a:t> J/photon</a:t>
                </a:r>
              </a:p>
              <a:p>
                <a:pPr marL="0" indent="0">
                  <a:buNone/>
                </a:pPr>
                <a:endParaRPr lang="en-US" dirty="0"/>
              </a:p>
              <a:p>
                <a:pPr marL="0" indent="0">
                  <a:buNone/>
                </a:pPr>
                <a14:m>
                  <m:oMath xmlns:m="http://schemas.openxmlformats.org/officeDocument/2006/math">
                    <m:r>
                      <a:rPr lang="en-US" b="0" i="1" smtClean="0">
                        <a:latin typeface="Cambria Math"/>
                      </a:rPr>
                      <m:t>1.00 </m:t>
                    </m:r>
                    <m:r>
                      <a:rPr lang="en-US" b="0" i="1" smtClean="0">
                        <a:latin typeface="Cambria Math"/>
                      </a:rPr>
                      <m:t>𝐽</m:t>
                    </m:r>
                    <m:r>
                      <a:rPr lang="en-US" b="0" i="1" smtClean="0">
                        <a:latin typeface="Cambria Math"/>
                      </a:rPr>
                      <m:t> </m:t>
                    </m:r>
                    <m:f>
                      <m:fPr>
                        <m:ctrlPr>
                          <a:rPr lang="en-US" b="0" i="1" smtClean="0">
                            <a:latin typeface="Cambria Math"/>
                          </a:rPr>
                        </m:ctrlPr>
                      </m:fPr>
                      <m:num>
                        <m:r>
                          <a:rPr lang="en-US" b="0" i="1" smtClean="0">
                            <a:latin typeface="Cambria Math"/>
                          </a:rPr>
                          <m:t>1 </m:t>
                        </m:r>
                        <m:r>
                          <a:rPr lang="en-US" b="0" i="1" smtClean="0">
                            <a:latin typeface="Cambria Math"/>
                          </a:rPr>
                          <m:t>𝑝h𝑜𝑡𝑜𝑛</m:t>
                        </m:r>
                      </m:num>
                      <m:den>
                        <m:r>
                          <a:rPr lang="en-US" b="0" i="1" smtClean="0">
                            <a:latin typeface="Cambria Math"/>
                          </a:rPr>
                          <m:t>2.84</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−19</m:t>
                            </m:r>
                          </m:sup>
                        </m:sSup>
                        <m:r>
                          <a:rPr lang="en-US" b="0" i="1" smtClean="0">
                            <a:latin typeface="Cambria Math"/>
                            <a:ea typeface="Cambria Math"/>
                          </a:rPr>
                          <m:t>𝐽</m:t>
                        </m:r>
                      </m:den>
                    </m:f>
                    <m:r>
                      <a:rPr lang="en-US" b="0" i="1" smtClean="0">
                        <a:latin typeface="Cambria Math"/>
                      </a:rPr>
                      <m:t>=3.52</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18</m:t>
                        </m:r>
                      </m:sup>
                    </m:sSup>
                    <m:r>
                      <a:rPr lang="en-US" b="0" i="1" smtClean="0">
                        <a:latin typeface="Cambria Math"/>
                        <a:ea typeface="Cambria Math"/>
                      </a:rPr>
                      <m:t> </m:t>
                    </m:r>
                    <m:r>
                      <a:rPr lang="en-US" b="0" i="1" smtClean="0">
                        <a:latin typeface="Cambria Math"/>
                        <a:ea typeface="Cambria Math"/>
                      </a:rPr>
                      <m:t>𝑝h𝑜𝑡𝑜𝑛𝑠</m:t>
                    </m:r>
                  </m:oMath>
                </a14:m>
                <a:r>
                  <a:rPr lang="en-US" dirty="0" smtClean="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35" t="-148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BDDFE3F-F1D6-4E01-8F1F-D1A8AE14E23F}" type="slidenum">
              <a:rPr lang="en-US" smtClean="0"/>
              <a:pPr/>
              <a:t>103</a:t>
            </a:fld>
            <a:endParaRPr lang="en-US"/>
          </a:p>
        </p:txBody>
      </p:sp>
    </p:spTree>
    <p:extLst>
      <p:ext uri="{BB962C8B-B14F-4D97-AF65-F5344CB8AC3E}">
        <p14:creationId xmlns:p14="http://schemas.microsoft.com/office/powerpoint/2010/main" val="196458408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problem</a:t>
            </a:r>
            <a:endParaRPr lang="en-US" dirty="0"/>
          </a:p>
        </p:txBody>
      </p:sp>
      <p:sp>
        <p:nvSpPr>
          <p:cNvPr id="3" name="Content Placeholder 2"/>
          <p:cNvSpPr>
            <a:spLocks noGrp="1"/>
          </p:cNvSpPr>
          <p:nvPr>
            <p:ph idx="1"/>
          </p:nvPr>
        </p:nvSpPr>
        <p:spPr/>
        <p:txBody>
          <a:bodyPr/>
          <a:lstStyle/>
          <a:p>
            <a:pPr marL="0" indent="0">
              <a:buNone/>
            </a:pPr>
            <a:r>
              <a:rPr lang="en-US" dirty="0" smtClean="0"/>
              <a:t>I want to heat 100 g of water from 25</a:t>
            </a:r>
            <a:r>
              <a:rPr lang="en-US" dirty="0" smtClean="0">
                <a:latin typeface="Times New Roman"/>
                <a:cs typeface="Times New Roman"/>
              </a:rPr>
              <a:t>ºC to the normal boiling point.  How much energy do I need to add to the water?</a:t>
            </a:r>
          </a:p>
          <a:p>
            <a:pPr marL="0" indent="0">
              <a:buNone/>
            </a:pPr>
            <a:endParaRPr lang="en-US" dirty="0">
              <a:latin typeface="Times New Roman"/>
              <a:cs typeface="Times New Roman"/>
            </a:endParaRPr>
          </a:p>
          <a:p>
            <a:pPr marL="0" indent="0">
              <a:buNone/>
            </a:pPr>
            <a:r>
              <a:rPr lang="en-US" dirty="0" smtClean="0">
                <a:latin typeface="Times New Roman"/>
                <a:cs typeface="Times New Roman"/>
              </a:rPr>
              <a:t>A. 31.3 J </a:t>
            </a:r>
          </a:p>
          <a:p>
            <a:pPr marL="0" indent="0">
              <a:buNone/>
            </a:pPr>
            <a:r>
              <a:rPr lang="en-US" dirty="0" smtClean="0">
                <a:latin typeface="Times New Roman"/>
                <a:cs typeface="Times New Roman"/>
              </a:rPr>
              <a:t>B. 31,350 J</a:t>
            </a:r>
          </a:p>
          <a:p>
            <a:pPr marL="0" indent="0">
              <a:buNone/>
            </a:pPr>
            <a:r>
              <a:rPr lang="en-US" dirty="0" smtClean="0">
                <a:latin typeface="Times New Roman"/>
                <a:cs typeface="Times New Roman"/>
              </a:rPr>
              <a:t>C. 10, 450 J</a:t>
            </a:r>
          </a:p>
          <a:p>
            <a:pPr marL="0" indent="0">
              <a:buNone/>
            </a:pPr>
            <a:r>
              <a:rPr lang="en-US" dirty="0" smtClean="0">
                <a:latin typeface="Times New Roman"/>
                <a:cs typeface="Times New Roman"/>
              </a:rPr>
              <a:t>D. None of the above</a:t>
            </a:r>
          </a:p>
          <a:p>
            <a:pPr marL="0" indent="0">
              <a:buNone/>
            </a:pPr>
            <a:r>
              <a:rPr lang="en-US" dirty="0" smtClean="0">
                <a:latin typeface="Times New Roman"/>
                <a:cs typeface="Times New Roman"/>
              </a:rPr>
              <a:t>E. I don’t know, but I love this class.</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104</a:t>
            </a:fld>
            <a:endParaRPr lang="en-US"/>
          </a:p>
        </p:txBody>
      </p:sp>
    </p:spTree>
    <p:extLst>
      <p:ext uri="{BB962C8B-B14F-4D97-AF65-F5344CB8AC3E}">
        <p14:creationId xmlns:p14="http://schemas.microsoft.com/office/powerpoint/2010/main" val="292448316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𝑞</m:t>
                      </m:r>
                      <m:r>
                        <a:rPr lang="en-US" b="0" i="1" smtClean="0">
                          <a:latin typeface="Cambria Math"/>
                        </a:rPr>
                        <m:t>=</m:t>
                      </m:r>
                      <m:r>
                        <a:rPr lang="en-US" b="0" i="1" smtClean="0">
                          <a:latin typeface="Cambria Math"/>
                        </a:rPr>
                        <m:t>𝑚𝑐</m:t>
                      </m:r>
                      <m:r>
                        <a:rPr lang="en-US" b="0" i="1" smtClean="0">
                          <a:latin typeface="Cambria Math"/>
                          <a:ea typeface="Cambria Math"/>
                        </a:rPr>
                        <m:t>∆</m:t>
                      </m:r>
                      <m:r>
                        <a:rPr lang="en-US" b="0" i="1" smtClean="0">
                          <a:latin typeface="Cambria Math"/>
                          <a:ea typeface="Cambria Math"/>
                        </a:rPr>
                        <m:t>𝑇</m:t>
                      </m:r>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𝑞</m:t>
                      </m:r>
                      <m:r>
                        <a:rPr lang="en-US" b="0" i="1" smtClean="0">
                          <a:latin typeface="Cambria Math"/>
                        </a:rPr>
                        <m:t>=100 </m:t>
                      </m:r>
                      <m:r>
                        <a:rPr lang="en-US" b="0" i="1" smtClean="0">
                          <a:latin typeface="Cambria Math"/>
                        </a:rPr>
                        <m:t>𝑔</m:t>
                      </m:r>
                      <m:r>
                        <a:rPr lang="en-US" b="0" i="1" smtClean="0">
                          <a:latin typeface="Cambria Math"/>
                        </a:rPr>
                        <m:t> </m:t>
                      </m:r>
                      <m:d>
                        <m:dPr>
                          <m:ctrlPr>
                            <a:rPr lang="en-US" b="0" i="1" smtClean="0">
                              <a:latin typeface="Cambria Math"/>
                            </a:rPr>
                          </m:ctrlPr>
                        </m:dPr>
                        <m:e>
                          <m:r>
                            <a:rPr lang="en-US" b="0" i="1" smtClean="0">
                              <a:latin typeface="Cambria Math"/>
                            </a:rPr>
                            <m:t>4.18 </m:t>
                          </m:r>
                          <m:f>
                            <m:fPr>
                              <m:ctrlPr>
                                <a:rPr lang="en-US" b="0" i="1" smtClean="0">
                                  <a:latin typeface="Cambria Math"/>
                                </a:rPr>
                              </m:ctrlPr>
                            </m:fPr>
                            <m:num>
                              <m:r>
                                <a:rPr lang="en-US" b="0" i="1" smtClean="0">
                                  <a:latin typeface="Cambria Math"/>
                                </a:rPr>
                                <m:t>𝐽</m:t>
                              </m:r>
                            </m:num>
                            <m:den>
                              <m:r>
                                <a:rPr lang="en-US" b="0" i="1" smtClean="0">
                                  <a:latin typeface="Cambria Math"/>
                                </a:rPr>
                                <m:t>𝑔</m:t>
                              </m:r>
                              <m:r>
                                <a:rPr lang="en-US" b="0" i="1" smtClean="0">
                                  <a:latin typeface="Cambria Math"/>
                                  <a:ea typeface="Cambria Math"/>
                                </a:rPr>
                                <m:t>℃</m:t>
                              </m:r>
                            </m:den>
                          </m:f>
                        </m:e>
                      </m:d>
                      <m:d>
                        <m:dPr>
                          <m:ctrlPr>
                            <a:rPr lang="en-US" b="0" i="1" smtClean="0">
                              <a:latin typeface="Cambria Math"/>
                            </a:rPr>
                          </m:ctrlPr>
                        </m:dPr>
                        <m:e>
                          <m:r>
                            <a:rPr lang="en-US" b="0" i="1" smtClean="0">
                              <a:latin typeface="Cambria Math"/>
                            </a:rPr>
                            <m:t>100</m:t>
                          </m:r>
                          <m:r>
                            <a:rPr lang="en-US" b="0" i="1" smtClean="0">
                              <a:latin typeface="Cambria Math"/>
                              <a:ea typeface="Cambria Math"/>
                            </a:rPr>
                            <m:t>℃−25℃</m:t>
                          </m:r>
                        </m:e>
                      </m:d>
                    </m:oMath>
                  </m:oMathPara>
                </a14:m>
                <a:endParaRPr lang="en-US" b="0" dirty="0" smtClean="0">
                  <a:ea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𝑞</m:t>
                      </m:r>
                      <m:r>
                        <a:rPr lang="en-US" b="0" i="1" smtClean="0">
                          <a:latin typeface="Cambria Math"/>
                        </a:rPr>
                        <m:t>=31,350 </m:t>
                      </m:r>
                      <m:r>
                        <a:rPr lang="en-US" b="0" i="1" smtClean="0">
                          <a:latin typeface="Cambria Math"/>
                        </a:rPr>
                        <m:t>𝐽</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BDDFE3F-F1D6-4E01-8F1F-D1A8AE14E23F}" type="slidenum">
              <a:rPr lang="en-US" smtClean="0"/>
              <a:pPr/>
              <a:t>105</a:t>
            </a:fld>
            <a:endParaRPr lang="en-US"/>
          </a:p>
        </p:txBody>
      </p:sp>
    </p:spTree>
    <p:extLst>
      <p:ext uri="{BB962C8B-B14F-4D97-AF65-F5344CB8AC3E}">
        <p14:creationId xmlns:p14="http://schemas.microsoft.com/office/powerpoint/2010/main" val="238554319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How many 700 nm photons would I need to absorb to heat my water?</a:t>
            </a:r>
          </a:p>
          <a:p>
            <a:pPr marL="0" indent="0">
              <a:buNone/>
            </a:pPr>
            <a:endParaRPr lang="en-US" dirty="0"/>
          </a:p>
          <a:p>
            <a:pPr marL="0" indent="0">
              <a:buNone/>
            </a:pPr>
            <a:r>
              <a:rPr lang="en-US" dirty="0" smtClean="0"/>
              <a:t>A. 4.6x10</a:t>
            </a:r>
            <a:r>
              <a:rPr lang="en-US" baseline="30000" dirty="0" smtClean="0"/>
              <a:t>-40</a:t>
            </a:r>
            <a:r>
              <a:rPr lang="en-US" dirty="0" smtClean="0"/>
              <a:t> photons</a:t>
            </a:r>
          </a:p>
          <a:p>
            <a:pPr marL="0" indent="0">
              <a:buNone/>
            </a:pPr>
            <a:r>
              <a:rPr lang="en-US" dirty="0" smtClean="0"/>
              <a:t>B. 1.1x10</a:t>
            </a:r>
            <a:r>
              <a:rPr lang="en-US" baseline="30000" dirty="0" smtClean="0"/>
              <a:t>14</a:t>
            </a:r>
            <a:r>
              <a:rPr lang="en-US" dirty="0" smtClean="0"/>
              <a:t> photons</a:t>
            </a:r>
          </a:p>
          <a:p>
            <a:pPr marL="0" indent="0">
              <a:buNone/>
            </a:pPr>
            <a:r>
              <a:rPr lang="en-US" dirty="0" smtClean="0"/>
              <a:t>C. 1.1x10</a:t>
            </a:r>
            <a:r>
              <a:rPr lang="en-US" baseline="30000" dirty="0" smtClean="0"/>
              <a:t>23 </a:t>
            </a:r>
            <a:r>
              <a:rPr lang="en-US" dirty="0" smtClean="0"/>
              <a:t>photons</a:t>
            </a:r>
          </a:p>
          <a:p>
            <a:pPr marL="0" indent="0">
              <a:buNone/>
            </a:pPr>
            <a:r>
              <a:rPr lang="en-US" dirty="0" smtClean="0"/>
              <a:t>D. 8.9x10</a:t>
            </a:r>
            <a:r>
              <a:rPr lang="en-US" baseline="30000" dirty="0" smtClean="0"/>
              <a:t>-15</a:t>
            </a:r>
            <a:r>
              <a:rPr lang="en-US" dirty="0" smtClean="0"/>
              <a:t> photons</a:t>
            </a:r>
          </a:p>
          <a:p>
            <a:pPr marL="0" indent="0">
              <a:buNone/>
            </a:pPr>
            <a:r>
              <a:rPr lang="en-US" dirty="0" smtClean="0"/>
              <a:t>E. 4.6x10</a:t>
            </a:r>
            <a:r>
              <a:rPr lang="en-US" baseline="30000" dirty="0" smtClean="0"/>
              <a:t>-49</a:t>
            </a:r>
            <a:r>
              <a:rPr lang="en-US" dirty="0" smtClean="0"/>
              <a:t> photons</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106</a:t>
            </a:fld>
            <a:endParaRPr lang="en-US"/>
          </a:p>
        </p:txBody>
      </p:sp>
    </p:spTree>
    <p:extLst>
      <p:ext uri="{BB962C8B-B14F-4D97-AF65-F5344CB8AC3E}">
        <p14:creationId xmlns:p14="http://schemas.microsoft.com/office/powerpoint/2010/main" val="337419040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31,350 </m:t>
                      </m:r>
                      <m:r>
                        <a:rPr lang="en-US" b="0" i="1" smtClean="0">
                          <a:latin typeface="Cambria Math"/>
                        </a:rPr>
                        <m:t>𝐽</m:t>
                      </m:r>
                      <m:f>
                        <m:fPr>
                          <m:ctrlPr>
                            <a:rPr lang="en-US" b="0" i="1" smtClean="0">
                              <a:latin typeface="Cambria Math"/>
                            </a:rPr>
                          </m:ctrlPr>
                        </m:fPr>
                        <m:num>
                          <m:r>
                            <a:rPr lang="en-US" b="0" i="1" smtClean="0">
                              <a:latin typeface="Cambria Math"/>
                            </a:rPr>
                            <m:t>1 </m:t>
                          </m:r>
                          <m:r>
                            <a:rPr lang="en-US" b="0" i="1" smtClean="0">
                              <a:latin typeface="Cambria Math"/>
                            </a:rPr>
                            <m:t>𝑝h𝑜𝑡𝑜𝑛</m:t>
                          </m:r>
                        </m:num>
                        <m:den>
                          <m:r>
                            <a:rPr lang="en-US" b="0" i="1" smtClean="0">
                              <a:latin typeface="Cambria Math"/>
                            </a:rPr>
                            <m:t>2.84</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−19</m:t>
                              </m:r>
                            </m:sup>
                          </m:sSup>
                          <m:r>
                            <a:rPr lang="en-US" b="0" i="1" smtClean="0">
                              <a:latin typeface="Cambria Math"/>
                              <a:ea typeface="Cambria Math"/>
                            </a:rPr>
                            <m:t>𝐽</m:t>
                          </m:r>
                        </m:den>
                      </m:f>
                      <m:r>
                        <a:rPr lang="en-US" b="0" i="1" smtClean="0">
                          <a:latin typeface="Cambria Math"/>
                        </a:rPr>
                        <m:t>=1.1</m:t>
                      </m:r>
                      <m:r>
                        <a:rPr lang="en-US" b="0" i="1" smtClean="0">
                          <a:latin typeface="Cambria Math"/>
                          <a:ea typeface="Cambria Math"/>
                        </a:rPr>
                        <m:t>×</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23</m:t>
                          </m:r>
                        </m:sup>
                      </m:sSup>
                      <m:r>
                        <a:rPr lang="en-US" b="0" i="1" smtClean="0">
                          <a:latin typeface="Cambria Math"/>
                          <a:ea typeface="Cambria Math"/>
                        </a:rPr>
                        <m:t>𝑝h𝑜𝑡𝑜𝑛𝑠</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BDDFE3F-F1D6-4E01-8F1F-D1A8AE14E23F}" type="slidenum">
              <a:rPr lang="en-US" smtClean="0"/>
              <a:pPr/>
              <a:t>107</a:t>
            </a:fld>
            <a:endParaRPr lang="en-US"/>
          </a:p>
        </p:txBody>
      </p:sp>
    </p:spTree>
    <p:extLst>
      <p:ext uri="{BB962C8B-B14F-4D97-AF65-F5344CB8AC3E}">
        <p14:creationId xmlns:p14="http://schemas.microsoft.com/office/powerpoint/2010/main" val="169522463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95400" y="1143000"/>
            <a:ext cx="7313612" cy="4114800"/>
          </a:xfrm>
        </p:spPr>
        <p:txBody>
          <a:bodyPr/>
          <a:lstStyle/>
          <a:p>
            <a:pPr marL="0" indent="0">
              <a:buNone/>
            </a:pPr>
            <a:r>
              <a:rPr lang="en-US" dirty="0" smtClean="0"/>
              <a:t>Suppose I have a 100 W red (700 nm) light bulb.  How long would it take to heat my water if the water is absorbing 35% of the light emitted by the bulb?  [Assuming it all stays in the water.]</a:t>
            </a:r>
          </a:p>
          <a:p>
            <a:pPr marL="0" indent="0">
              <a:buNone/>
            </a:pPr>
            <a:r>
              <a:rPr lang="en-US" dirty="0" smtClean="0"/>
              <a:t>A. 1100 s</a:t>
            </a:r>
          </a:p>
          <a:p>
            <a:pPr marL="0" indent="0">
              <a:buNone/>
            </a:pPr>
            <a:r>
              <a:rPr lang="en-US" dirty="0" smtClean="0"/>
              <a:t>B. 1.1x10</a:t>
            </a:r>
            <a:r>
              <a:rPr lang="en-US" baseline="30000" dirty="0" smtClean="0"/>
              <a:t>6</a:t>
            </a:r>
            <a:r>
              <a:rPr lang="en-US" dirty="0" smtClean="0"/>
              <a:t> s</a:t>
            </a:r>
          </a:p>
          <a:p>
            <a:pPr marL="0" indent="0">
              <a:buNone/>
            </a:pPr>
            <a:r>
              <a:rPr lang="en-US" dirty="0" smtClean="0"/>
              <a:t>C. 896 s</a:t>
            </a:r>
          </a:p>
          <a:p>
            <a:pPr marL="0" indent="0">
              <a:buNone/>
            </a:pPr>
            <a:r>
              <a:rPr lang="en-US" dirty="0" smtClean="0"/>
              <a:t>D. 89 s</a:t>
            </a:r>
          </a:p>
          <a:p>
            <a:pPr marL="0" indent="0">
              <a:buNone/>
            </a:pPr>
            <a:r>
              <a:rPr lang="en-US" dirty="0" smtClean="0"/>
              <a:t>E. All frigging day</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108</a:t>
            </a:fld>
            <a:endParaRPr lang="en-US"/>
          </a:p>
        </p:txBody>
      </p:sp>
    </p:spTree>
    <p:extLst>
      <p:ext uri="{BB962C8B-B14F-4D97-AF65-F5344CB8AC3E}">
        <p14:creationId xmlns:p14="http://schemas.microsoft.com/office/powerpoint/2010/main" val="26343976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90600" y="1827213"/>
                <a:ext cx="7693025" cy="4114800"/>
              </a:xfrm>
            </p:spPr>
            <p:txBody>
              <a:bodyPr/>
              <a:lstStyle/>
              <a:p>
                <a:pPr marL="0" indent="0">
                  <a:buNone/>
                </a:pPr>
                <a:r>
                  <a:rPr lang="en-US" dirty="0" smtClean="0"/>
                  <a:t>35% absorbed = </a:t>
                </a:r>
                <a14:m>
                  <m:oMath xmlns:m="http://schemas.openxmlformats.org/officeDocument/2006/math">
                    <m:f>
                      <m:fPr>
                        <m:ctrlPr>
                          <a:rPr lang="en-US" i="1" smtClean="0">
                            <a:latin typeface="Cambria Math"/>
                          </a:rPr>
                        </m:ctrlPr>
                      </m:fPr>
                      <m:num>
                        <m:r>
                          <a:rPr lang="en-US" b="0" i="1" smtClean="0">
                            <a:latin typeface="Cambria Math"/>
                          </a:rPr>
                          <m:t>35 </m:t>
                        </m:r>
                        <m:r>
                          <a:rPr lang="en-US" b="0" i="1" smtClean="0">
                            <a:latin typeface="Cambria Math"/>
                          </a:rPr>
                          <m:t>𝑝h𝑜𝑡𝑜𝑛𝑠</m:t>
                        </m:r>
                        <m:r>
                          <a:rPr lang="en-US" b="0" i="1" smtClean="0">
                            <a:latin typeface="Cambria Math"/>
                          </a:rPr>
                          <m:t> </m:t>
                        </m:r>
                        <m:r>
                          <a:rPr lang="en-US" b="0" i="1" smtClean="0">
                            <a:latin typeface="Cambria Math"/>
                          </a:rPr>
                          <m:t>𝑎𝑏𝑠𝑜𝑟𝑏𝑒𝑑</m:t>
                        </m:r>
                      </m:num>
                      <m:den>
                        <m:r>
                          <a:rPr lang="en-US" b="0" i="1" smtClean="0">
                            <a:latin typeface="Cambria Math"/>
                          </a:rPr>
                          <m:t>100 </m:t>
                        </m:r>
                        <m:r>
                          <a:rPr lang="en-US" b="0" i="1" smtClean="0">
                            <a:latin typeface="Cambria Math"/>
                          </a:rPr>
                          <m:t>𝑝h𝑜𝑡𝑜𝑛𝑠</m:t>
                        </m:r>
                        <m:r>
                          <a:rPr lang="en-US" b="0" i="1" smtClean="0">
                            <a:latin typeface="Cambria Math"/>
                          </a:rPr>
                          <m:t> </m:t>
                        </m:r>
                        <m:r>
                          <a:rPr lang="en-US" b="0" i="1" smtClean="0">
                            <a:latin typeface="Cambria Math"/>
                          </a:rPr>
                          <m:t>𝑖𝑛𝑐𝑖𝑑𝑒𝑛𝑡</m:t>
                        </m:r>
                      </m:den>
                    </m:f>
                  </m:oMath>
                </a14:m>
                <a:endParaRPr lang="en-US"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m:t>
                      </m:r>
                      <m:f>
                        <m:fPr>
                          <m:ctrlPr>
                            <a:rPr lang="en-US" b="0" i="1" smtClean="0">
                              <a:latin typeface="Cambria Math"/>
                            </a:rPr>
                          </m:ctrlPr>
                        </m:fPr>
                        <m:num>
                          <m:r>
                            <a:rPr lang="en-US" b="0" i="1" smtClean="0">
                              <a:latin typeface="Cambria Math"/>
                            </a:rPr>
                            <m:t>35 </m:t>
                          </m:r>
                          <m:r>
                            <a:rPr lang="en-US" b="0" i="1" smtClean="0">
                              <a:latin typeface="Cambria Math"/>
                            </a:rPr>
                            <m:t>𝐽</m:t>
                          </m:r>
                          <m:r>
                            <a:rPr lang="en-US" b="0" i="1" smtClean="0">
                              <a:latin typeface="Cambria Math"/>
                            </a:rPr>
                            <m:t> </m:t>
                          </m:r>
                          <m:r>
                            <a:rPr lang="en-US" b="0" i="1" smtClean="0">
                              <a:latin typeface="Cambria Math"/>
                            </a:rPr>
                            <m:t>𝑎𝑏𝑠𝑜𝑟𝑏𝑒𝑑</m:t>
                          </m:r>
                        </m:num>
                        <m:den>
                          <m:r>
                            <a:rPr lang="en-US" b="0" i="1" smtClean="0">
                              <a:latin typeface="Cambria Math"/>
                            </a:rPr>
                            <m:t>100 </m:t>
                          </m:r>
                          <m:r>
                            <a:rPr lang="en-US" b="0" i="1" smtClean="0">
                              <a:latin typeface="Cambria Math"/>
                            </a:rPr>
                            <m:t>𝐽</m:t>
                          </m:r>
                          <m:r>
                            <a:rPr lang="en-US" b="0" i="1" smtClean="0">
                              <a:latin typeface="Cambria Math"/>
                            </a:rPr>
                            <m:t> </m:t>
                          </m:r>
                          <m:r>
                            <a:rPr lang="en-US" b="0" i="1" smtClean="0">
                              <a:latin typeface="Cambria Math"/>
                            </a:rPr>
                            <m:t>𝑖𝑛𝑐𝑖𝑑𝑒𝑛𝑡</m:t>
                          </m:r>
                        </m:den>
                      </m:f>
                    </m:oMath>
                  </m:oMathPara>
                </a14:m>
                <a:endParaRPr lang="en-US" dirty="0" smtClean="0"/>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100 </m:t>
                      </m:r>
                      <m:r>
                        <a:rPr lang="en-US" b="0" i="1" smtClean="0">
                          <a:latin typeface="Cambria Math"/>
                        </a:rPr>
                        <m:t>𝑊</m:t>
                      </m:r>
                      <m:r>
                        <a:rPr lang="en-US" b="0" i="1" smtClean="0">
                          <a:latin typeface="Cambria Math"/>
                        </a:rPr>
                        <m:t>= </m:t>
                      </m:r>
                      <m:f>
                        <m:fPr>
                          <m:ctrlPr>
                            <a:rPr lang="en-US" b="0" i="1" smtClean="0">
                              <a:latin typeface="Cambria Math"/>
                            </a:rPr>
                          </m:ctrlPr>
                        </m:fPr>
                        <m:num>
                          <m:r>
                            <a:rPr lang="en-US" b="0" i="1" smtClean="0">
                              <a:latin typeface="Cambria Math"/>
                            </a:rPr>
                            <m:t>100 </m:t>
                          </m:r>
                          <m:r>
                            <a:rPr lang="en-US" b="0" i="1" smtClean="0">
                              <a:latin typeface="Cambria Math"/>
                            </a:rPr>
                            <m:t>𝐽</m:t>
                          </m:r>
                        </m:num>
                        <m:den>
                          <m:r>
                            <a:rPr lang="en-US" b="0" i="1" smtClean="0">
                              <a:latin typeface="Cambria Math"/>
                            </a:rPr>
                            <m:t>𝑠</m:t>
                          </m:r>
                        </m:den>
                      </m:f>
                    </m:oMath>
                  </m:oMathPara>
                </a14:m>
                <a:endParaRPr lang="en-US" dirty="0" smtClean="0"/>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31350 </m:t>
                      </m:r>
                      <m:r>
                        <a:rPr lang="en-US" sz="2400" b="0" i="1" smtClean="0">
                          <a:latin typeface="Cambria Math"/>
                        </a:rPr>
                        <m:t>𝐽</m:t>
                      </m:r>
                      <m:r>
                        <a:rPr lang="en-US" sz="2400" b="0" i="1" smtClean="0">
                          <a:latin typeface="Cambria Math"/>
                        </a:rPr>
                        <m:t> </m:t>
                      </m:r>
                      <m:r>
                        <a:rPr lang="en-US" sz="2400" b="0" i="1" smtClean="0">
                          <a:latin typeface="Cambria Math"/>
                        </a:rPr>
                        <m:t>𝑎𝑏𝑠𝑜𝑟𝑏𝑒𝑑</m:t>
                      </m:r>
                      <m:f>
                        <m:fPr>
                          <m:ctrlPr>
                            <a:rPr lang="en-US" sz="2400" b="0" i="1" smtClean="0">
                              <a:latin typeface="Cambria Math"/>
                            </a:rPr>
                          </m:ctrlPr>
                        </m:fPr>
                        <m:num>
                          <m:r>
                            <a:rPr lang="en-US" sz="2400" b="0" i="1" smtClean="0">
                              <a:latin typeface="Cambria Math"/>
                            </a:rPr>
                            <m:t>100 </m:t>
                          </m:r>
                          <m:r>
                            <a:rPr lang="en-US" sz="2400" b="0" i="1" smtClean="0">
                              <a:latin typeface="Cambria Math"/>
                            </a:rPr>
                            <m:t>𝐽</m:t>
                          </m:r>
                          <m:r>
                            <a:rPr lang="en-US" sz="2400" b="0" i="1" smtClean="0">
                              <a:latin typeface="Cambria Math"/>
                            </a:rPr>
                            <m:t> </m:t>
                          </m:r>
                          <m:r>
                            <a:rPr lang="en-US" sz="2400" b="0" i="1" smtClean="0">
                              <a:latin typeface="Cambria Math"/>
                            </a:rPr>
                            <m:t>𝑖𝑛𝑐</m:t>
                          </m:r>
                        </m:num>
                        <m:den>
                          <m:r>
                            <a:rPr lang="en-US" sz="2400" b="0" i="1" smtClean="0">
                              <a:latin typeface="Cambria Math"/>
                            </a:rPr>
                            <m:t>35 </m:t>
                          </m:r>
                          <m:r>
                            <a:rPr lang="en-US" sz="2400" b="0" i="1" smtClean="0">
                              <a:latin typeface="Cambria Math"/>
                            </a:rPr>
                            <m:t>𝐽</m:t>
                          </m:r>
                          <m:r>
                            <a:rPr lang="en-US" sz="2400" b="0" i="1" smtClean="0">
                              <a:latin typeface="Cambria Math"/>
                            </a:rPr>
                            <m:t> </m:t>
                          </m:r>
                          <m:r>
                            <a:rPr lang="en-US" sz="2400" b="0" i="1" smtClean="0">
                              <a:latin typeface="Cambria Math"/>
                            </a:rPr>
                            <m:t>𝑎𝑏𝑠𝑜𝑟𝑏𝑒𝑑</m:t>
                          </m:r>
                        </m:den>
                      </m:f>
                      <m:f>
                        <m:fPr>
                          <m:ctrlPr>
                            <a:rPr lang="en-US" sz="2400" b="0" i="1" smtClean="0">
                              <a:latin typeface="Cambria Math"/>
                            </a:rPr>
                          </m:ctrlPr>
                        </m:fPr>
                        <m:num>
                          <m:r>
                            <a:rPr lang="en-US" sz="2400" b="0" i="1" smtClean="0">
                              <a:latin typeface="Cambria Math"/>
                            </a:rPr>
                            <m:t>1 </m:t>
                          </m:r>
                          <m:r>
                            <a:rPr lang="en-US" sz="2400" b="0" i="1" smtClean="0">
                              <a:latin typeface="Cambria Math"/>
                            </a:rPr>
                            <m:t>𝑠</m:t>
                          </m:r>
                        </m:num>
                        <m:den>
                          <m:r>
                            <a:rPr lang="en-US" sz="2400" b="0" i="1" smtClean="0">
                              <a:latin typeface="Cambria Math"/>
                            </a:rPr>
                            <m:t>100 </m:t>
                          </m:r>
                          <m:r>
                            <a:rPr lang="en-US" sz="2400" b="0" i="1" smtClean="0">
                              <a:latin typeface="Cambria Math"/>
                            </a:rPr>
                            <m:t>𝐽</m:t>
                          </m:r>
                          <m:r>
                            <a:rPr lang="en-US" sz="2400" b="0" i="1" smtClean="0">
                              <a:latin typeface="Cambria Math"/>
                            </a:rPr>
                            <m:t> </m:t>
                          </m:r>
                          <m:r>
                            <a:rPr lang="en-US" sz="2400" b="0" i="1" smtClean="0">
                              <a:latin typeface="Cambria Math"/>
                            </a:rPr>
                            <m:t>𝑖𝑛𝑐𝑖𝑑𝑒𝑛𝑡</m:t>
                          </m:r>
                        </m:den>
                      </m:f>
                      <m:r>
                        <a:rPr lang="en-US" sz="2400" b="0" i="1" smtClean="0">
                          <a:latin typeface="Cambria Math"/>
                        </a:rPr>
                        <m:t>=896 </m:t>
                      </m:r>
                      <m:r>
                        <a:rPr lang="en-US" sz="2400" b="0" i="1" smtClean="0">
                          <a:latin typeface="Cambria Math"/>
                        </a:rPr>
                        <m:t>𝑠</m:t>
                      </m:r>
                    </m:oMath>
                  </m:oMathPara>
                </a14:m>
                <a:endParaRPr lang="en-US" sz="2400"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90600" y="1827213"/>
                <a:ext cx="7693025" cy="4114800"/>
              </a:xfrm>
              <a:blipFill rotWithShape="1">
                <a:blip r:embed="rId2"/>
                <a:stretch>
                  <a:fillRect l="-1745"/>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BDDFE3F-F1D6-4E01-8F1F-D1A8AE14E23F}" type="slidenum">
              <a:rPr lang="en-US" smtClean="0"/>
              <a:pPr/>
              <a:t>109</a:t>
            </a:fld>
            <a:endParaRPr lang="en-US"/>
          </a:p>
        </p:txBody>
      </p:sp>
    </p:spTree>
    <p:extLst>
      <p:ext uri="{BB962C8B-B14F-4D97-AF65-F5344CB8AC3E}">
        <p14:creationId xmlns:p14="http://schemas.microsoft.com/office/powerpoint/2010/main" val="4066488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l-GR" dirty="0" smtClean="0">
                <a:latin typeface="Times New Roman"/>
                <a:cs typeface="Times New Roman"/>
              </a:rPr>
              <a:t>λν</a:t>
            </a:r>
            <a:r>
              <a:rPr lang="en-US" dirty="0" smtClean="0">
                <a:latin typeface="Times New Roman"/>
                <a:cs typeface="Times New Roman"/>
              </a:rPr>
              <a:t>=c</a:t>
            </a:r>
          </a:p>
          <a:p>
            <a:pPr marL="0" indent="0">
              <a:buNone/>
            </a:pPr>
            <a:endParaRPr lang="en-US" dirty="0">
              <a:latin typeface="Times New Roman"/>
              <a:cs typeface="Times New Roman"/>
            </a:endParaRPr>
          </a:p>
          <a:p>
            <a:pPr marL="0" indent="0">
              <a:buNone/>
            </a:pPr>
            <a:r>
              <a:rPr lang="en-US" dirty="0" smtClean="0">
                <a:latin typeface="Times New Roman"/>
                <a:cs typeface="Times New Roman"/>
              </a:rPr>
              <a:t>Where c is the speed of light.</a:t>
            </a:r>
          </a:p>
          <a:p>
            <a:pPr marL="0" indent="0">
              <a:buNone/>
            </a:pPr>
            <a:endParaRPr lang="en-US" dirty="0">
              <a:latin typeface="Times New Roman"/>
              <a:cs typeface="Times New Roman"/>
            </a:endParaRPr>
          </a:p>
          <a:p>
            <a:pPr marL="0" indent="0">
              <a:buNone/>
            </a:pPr>
            <a:r>
              <a:rPr lang="en-US" dirty="0" smtClean="0">
                <a:latin typeface="Times New Roman"/>
                <a:cs typeface="Times New Roman"/>
              </a:rPr>
              <a:t>The speed of light is actually constant in vacuum and has a value of 2.997x10</a:t>
            </a:r>
            <a:r>
              <a:rPr lang="en-US" baseline="30000" dirty="0" smtClean="0">
                <a:latin typeface="Times New Roman"/>
                <a:cs typeface="Times New Roman"/>
              </a:rPr>
              <a:t>8</a:t>
            </a:r>
            <a:r>
              <a:rPr lang="en-US" dirty="0" smtClean="0">
                <a:latin typeface="Times New Roman"/>
                <a:cs typeface="Times New Roman"/>
              </a:rPr>
              <a:t> m/s  or (3.00 x10</a:t>
            </a:r>
            <a:r>
              <a:rPr lang="en-US" baseline="30000" dirty="0" smtClean="0">
                <a:latin typeface="Times New Roman"/>
                <a:cs typeface="Times New Roman"/>
              </a:rPr>
              <a:t>8</a:t>
            </a:r>
            <a:r>
              <a:rPr lang="en-US" dirty="0" smtClean="0">
                <a:latin typeface="Times New Roman"/>
                <a:cs typeface="Times New Roman"/>
              </a:rPr>
              <a:t> m/s)</a:t>
            </a:r>
          </a:p>
          <a:p>
            <a:pPr marL="0" indent="0">
              <a:buNone/>
            </a:pPr>
            <a:endParaRPr lang="en-US" dirty="0">
              <a:latin typeface="Times New Roman"/>
              <a:cs typeface="Times New Roman"/>
            </a:endParaRPr>
          </a:p>
          <a:p>
            <a:pPr marL="0" indent="0">
              <a:buNone/>
            </a:pPr>
            <a:r>
              <a:rPr lang="en-US" dirty="0" smtClean="0">
                <a:latin typeface="Times New Roman"/>
                <a:cs typeface="Times New Roman"/>
              </a:rPr>
              <a:t>Why constant in vacuum? </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11</a:t>
            </a:fld>
            <a:endParaRPr lang="en-US"/>
          </a:p>
        </p:txBody>
      </p:sp>
    </p:spTree>
    <p:extLst>
      <p:ext uri="{BB962C8B-B14F-4D97-AF65-F5344CB8AC3E}">
        <p14:creationId xmlns:p14="http://schemas.microsoft.com/office/powerpoint/2010/main" val="3099560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molecules in a vacuum…</a:t>
            </a:r>
            <a:endParaRPr lang="en-US" dirty="0"/>
          </a:p>
        </p:txBody>
      </p:sp>
      <p:sp>
        <p:nvSpPr>
          <p:cNvPr id="3" name="Content Placeholder 2"/>
          <p:cNvSpPr>
            <a:spLocks noGrp="1"/>
          </p:cNvSpPr>
          <p:nvPr>
            <p:ph idx="1"/>
          </p:nvPr>
        </p:nvSpPr>
        <p:spPr/>
        <p:txBody>
          <a:bodyPr/>
          <a:lstStyle/>
          <a:p>
            <a:pPr marL="0" indent="0">
              <a:buNone/>
            </a:pPr>
            <a:r>
              <a:rPr lang="en-US" dirty="0" smtClean="0"/>
              <a:t>If the light keeps bumping into molecules, it slows it down!</a:t>
            </a:r>
          </a:p>
          <a:p>
            <a:pPr marL="0" indent="0">
              <a:buNone/>
            </a:pPr>
            <a:endParaRPr lang="en-US" dirty="0"/>
          </a:p>
          <a:p>
            <a:pPr marL="0" indent="0">
              <a:buNone/>
            </a:pPr>
            <a:r>
              <a:rPr lang="en-US" dirty="0" smtClean="0"/>
              <a:t>Air is actually pretty close to vacuum (at least to 3 sig figs) and we use the same value in air.</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12</a:t>
            </a:fld>
            <a:endParaRPr lang="en-US"/>
          </a:p>
        </p:txBody>
      </p:sp>
    </p:spTree>
    <p:extLst>
      <p:ext uri="{BB962C8B-B14F-4D97-AF65-F5344CB8AC3E}">
        <p14:creationId xmlns:p14="http://schemas.microsoft.com/office/powerpoint/2010/main" val="3328874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0963" name="Rectangle 3"/>
              <p:cNvSpPr>
                <a:spLocks noGrp="1" noChangeArrowheads="1"/>
              </p:cNvSpPr>
              <p:nvPr>
                <p:ph type="body" idx="1"/>
              </p:nvPr>
            </p:nvSpPr>
            <p:spPr>
              <a:xfrm>
                <a:off x="1370013" y="1600200"/>
                <a:ext cx="7313612" cy="4341813"/>
              </a:xfrm>
            </p:spPr>
            <p:txBody>
              <a:bodyPr/>
              <a:lstStyle/>
              <a:p>
                <a:pPr>
                  <a:lnSpc>
                    <a:spcPct val="90000"/>
                  </a:lnSpc>
                  <a:buFont typeface="Wingdings" pitchFamily="2" charset="2"/>
                  <a:buNone/>
                </a:pPr>
                <a:r>
                  <a:rPr lang="en-US" sz="2100" dirty="0" smtClean="0"/>
                  <a:t>What is the frequency of 600 nm orange light?</a:t>
                </a:r>
              </a:p>
              <a:p>
                <a:pPr>
                  <a:lnSpc>
                    <a:spcPct val="90000"/>
                  </a:lnSpc>
                  <a:buFont typeface="Wingdings" pitchFamily="2" charset="2"/>
                  <a:buNone/>
                </a:pPr>
                <a:endParaRPr lang="en-US" sz="2100" dirty="0"/>
              </a:p>
              <a:p>
                <a:pPr>
                  <a:lnSpc>
                    <a:spcPct val="90000"/>
                  </a:lnSpc>
                  <a:buFont typeface="Wingdings" pitchFamily="2" charset="2"/>
                  <a:buNone/>
                </a:pPr>
                <a:r>
                  <a:rPr lang="en-US" sz="2100" dirty="0"/>
                  <a:t>c=</a:t>
                </a:r>
                <a:r>
                  <a:rPr lang="en-US" sz="2100" dirty="0">
                    <a:sym typeface="Symbol" pitchFamily="18" charset="2"/>
                  </a:rPr>
                  <a:t></a:t>
                </a:r>
                <a:r>
                  <a:rPr lang="el-GR" sz="2100" dirty="0" smtClean="0">
                    <a:latin typeface="Times New Roman" pitchFamily="18" charset="0"/>
                    <a:cs typeface="Times New Roman" pitchFamily="18" charset="0"/>
                    <a:sym typeface="Symbol" pitchFamily="18" charset="2"/>
                  </a:rPr>
                  <a:t>ν</a:t>
                </a:r>
                <a:endParaRPr lang="el-GR" sz="2100" dirty="0">
                  <a:latin typeface="Times New Roman" pitchFamily="18" charset="0"/>
                  <a:cs typeface="Times New Roman" pitchFamily="18" charset="0"/>
                  <a:sym typeface="Symbol" pitchFamily="18" charset="2"/>
                </a:endParaRPr>
              </a:p>
              <a:p>
                <a:pPr>
                  <a:lnSpc>
                    <a:spcPct val="90000"/>
                  </a:lnSpc>
                  <a:buFont typeface="Wingdings" pitchFamily="2" charset="2"/>
                  <a:buNone/>
                </a:pPr>
                <a14:m>
                  <m:oMath xmlns:m="http://schemas.openxmlformats.org/officeDocument/2006/math">
                    <m:r>
                      <a:rPr lang="en-US" sz="2100" i="1" dirty="0" smtClean="0">
                        <a:latin typeface="Cambria Math"/>
                        <a:sym typeface="WP Greek Century" pitchFamily="2" charset="2"/>
                      </a:rPr>
                      <m:t>𝑐</m:t>
                    </m:r>
                    <m:r>
                      <a:rPr lang="en-US" sz="2100" i="1" dirty="0" smtClean="0">
                        <a:latin typeface="Cambria Math"/>
                        <a:sym typeface="WP Greek Century" pitchFamily="2" charset="2"/>
                      </a:rPr>
                      <m:t>=3.00×</m:t>
                    </m:r>
                    <m:sSup>
                      <m:sSupPr>
                        <m:ctrlPr>
                          <a:rPr lang="en-US" sz="2100" b="0" i="1" dirty="0" smtClean="0">
                            <a:latin typeface="Cambria Math"/>
                            <a:sym typeface="WP Greek Century" pitchFamily="2" charset="2"/>
                          </a:rPr>
                        </m:ctrlPr>
                      </m:sSupPr>
                      <m:e>
                        <m:r>
                          <a:rPr lang="en-US" sz="2100" i="1" dirty="0" smtClean="0">
                            <a:latin typeface="Cambria Math"/>
                            <a:sym typeface="WP Greek Century" pitchFamily="2" charset="2"/>
                          </a:rPr>
                          <m:t>10</m:t>
                        </m:r>
                      </m:e>
                      <m:sup>
                        <m:r>
                          <a:rPr lang="en-US" sz="2100" b="0" i="1" dirty="0" smtClean="0">
                            <a:latin typeface="Cambria Math"/>
                            <a:sym typeface="WP Greek Century" pitchFamily="2" charset="2"/>
                          </a:rPr>
                          <m:t>8</m:t>
                        </m:r>
                      </m:sup>
                    </m:sSup>
                    <m:f>
                      <m:fPr>
                        <m:ctrlPr>
                          <a:rPr lang="en-US" sz="2100" i="1" dirty="0">
                            <a:latin typeface="Cambria Math"/>
                            <a:sym typeface="WP Greek Century" pitchFamily="2" charset="2"/>
                          </a:rPr>
                        </m:ctrlPr>
                      </m:fPr>
                      <m:num>
                        <m:r>
                          <a:rPr lang="en-US" sz="2100" i="1" dirty="0">
                            <a:latin typeface="Cambria Math"/>
                            <a:sym typeface="WP Greek Century" pitchFamily="2" charset="2"/>
                          </a:rPr>
                          <m:t>𝑚</m:t>
                        </m:r>
                      </m:num>
                      <m:den>
                        <m:r>
                          <a:rPr lang="en-US" sz="2100" i="1" dirty="0">
                            <a:latin typeface="Cambria Math"/>
                            <a:sym typeface="WP Greek Century" pitchFamily="2" charset="2"/>
                          </a:rPr>
                          <m:t>𝑠</m:t>
                        </m:r>
                      </m:den>
                    </m:f>
                    <m:r>
                      <a:rPr lang="en-US" sz="2100" i="1" dirty="0">
                        <a:latin typeface="Cambria Math"/>
                        <a:sym typeface="WP Greek Century" pitchFamily="2" charset="2"/>
                      </a:rPr>
                      <m:t> </m:t>
                    </m:r>
                  </m:oMath>
                </a14:m>
                <a:r>
                  <a:rPr lang="en-US" sz="2100" dirty="0">
                    <a:sym typeface="WP Greek Century" pitchFamily="2" charset="2"/>
                  </a:rPr>
                  <a:t>(in vacuum</a:t>
                </a:r>
                <a:r>
                  <a:rPr lang="en-US" sz="2100" dirty="0" smtClean="0">
                    <a:sym typeface="WP Greek Century" pitchFamily="2" charset="2"/>
                  </a:rPr>
                  <a:t>)</a:t>
                </a:r>
              </a:p>
              <a:p>
                <a:pPr>
                  <a:lnSpc>
                    <a:spcPct val="90000"/>
                  </a:lnSpc>
                  <a:buFont typeface="Wingdings" pitchFamily="2" charset="2"/>
                  <a:buNone/>
                </a:pPr>
                <a:endParaRPr lang="en-US" sz="2100" dirty="0">
                  <a:sym typeface="WP Greek Century" pitchFamily="2" charset="2"/>
                </a:endParaRPr>
              </a:p>
              <a:p>
                <a:pPr>
                  <a:lnSpc>
                    <a:spcPct val="90000"/>
                  </a:lnSpc>
                  <a:buNone/>
                </a:pPr>
                <a14:m>
                  <m:oMathPara xmlns:m="http://schemas.openxmlformats.org/officeDocument/2006/math">
                    <m:oMathParaPr>
                      <m:jc m:val="centerGroup"/>
                    </m:oMathParaPr>
                    <m:oMath xmlns:m="http://schemas.openxmlformats.org/officeDocument/2006/math">
                      <m:r>
                        <a:rPr lang="en-US" sz="2100" i="1" dirty="0">
                          <a:solidFill>
                            <a:srgbClr val="000000"/>
                          </a:solidFill>
                          <a:latin typeface="Cambria Math"/>
                          <a:sym typeface="WP Greek Century" pitchFamily="2" charset="2"/>
                        </a:rPr>
                        <m:t>3.00×</m:t>
                      </m:r>
                      <m:sSup>
                        <m:sSupPr>
                          <m:ctrlPr>
                            <a:rPr lang="en-US" sz="2100" i="1" dirty="0">
                              <a:solidFill>
                                <a:srgbClr val="000000"/>
                              </a:solidFill>
                              <a:latin typeface="Cambria Math"/>
                              <a:sym typeface="WP Greek Century" pitchFamily="2" charset="2"/>
                            </a:rPr>
                          </m:ctrlPr>
                        </m:sSupPr>
                        <m:e>
                          <m:r>
                            <a:rPr lang="en-US" sz="2100" i="1" dirty="0">
                              <a:solidFill>
                                <a:srgbClr val="000000"/>
                              </a:solidFill>
                              <a:latin typeface="Cambria Math"/>
                              <a:sym typeface="WP Greek Century" pitchFamily="2" charset="2"/>
                            </a:rPr>
                            <m:t>10</m:t>
                          </m:r>
                        </m:e>
                        <m:sup>
                          <m:r>
                            <a:rPr lang="en-US" sz="2100" i="1" dirty="0">
                              <a:solidFill>
                                <a:srgbClr val="000000"/>
                              </a:solidFill>
                              <a:latin typeface="Cambria Math"/>
                              <a:sym typeface="WP Greek Century" pitchFamily="2" charset="2"/>
                            </a:rPr>
                            <m:t>8</m:t>
                          </m:r>
                        </m:sup>
                      </m:sSup>
                      <m:f>
                        <m:fPr>
                          <m:ctrlPr>
                            <a:rPr lang="en-US" sz="2100" i="1" dirty="0">
                              <a:latin typeface="Cambria Math"/>
                              <a:sym typeface="WP Greek Century" pitchFamily="2" charset="2"/>
                            </a:rPr>
                          </m:ctrlPr>
                        </m:fPr>
                        <m:num>
                          <m:r>
                            <a:rPr lang="en-US" sz="2100" i="1" dirty="0">
                              <a:latin typeface="Cambria Math"/>
                              <a:sym typeface="WP Greek Century" pitchFamily="2" charset="2"/>
                            </a:rPr>
                            <m:t>𝑚</m:t>
                          </m:r>
                        </m:num>
                        <m:den>
                          <m:r>
                            <a:rPr lang="en-US" sz="2100" i="1" dirty="0">
                              <a:latin typeface="Cambria Math"/>
                              <a:sym typeface="WP Greek Century" pitchFamily="2" charset="2"/>
                            </a:rPr>
                            <m:t>𝑠</m:t>
                          </m:r>
                        </m:den>
                      </m:f>
                      <m:r>
                        <a:rPr lang="en-US" sz="2100" i="1" dirty="0">
                          <a:latin typeface="Cambria Math"/>
                          <a:sym typeface="WP Greek Century" pitchFamily="2" charset="2"/>
                        </a:rPr>
                        <m:t> = 600 </m:t>
                      </m:r>
                      <m:r>
                        <a:rPr lang="en-US" sz="2100" i="1" dirty="0">
                          <a:latin typeface="Cambria Math"/>
                          <a:sym typeface="WP Greek Century" pitchFamily="2" charset="2"/>
                        </a:rPr>
                        <m:t>𝑛𝑚</m:t>
                      </m:r>
                      <m:r>
                        <a:rPr lang="en-US" sz="2100" i="1" dirty="0">
                          <a:latin typeface="Cambria Math"/>
                          <a:sym typeface="WP Greek Century" pitchFamily="2" charset="2"/>
                        </a:rPr>
                        <m:t> ∗ </m:t>
                      </m:r>
                      <m:r>
                        <a:rPr lang="el-GR" sz="2100" i="1" dirty="0">
                          <a:latin typeface="Cambria Math"/>
                          <a:cs typeface="Times New Roman" pitchFamily="18" charset="0"/>
                          <a:sym typeface="Symbol" pitchFamily="18" charset="2"/>
                        </a:rPr>
                        <m:t>𝜈</m:t>
                      </m:r>
                    </m:oMath>
                  </m:oMathPara>
                </a14:m>
                <a:endParaRPr lang="en-US" sz="2100" dirty="0">
                  <a:sym typeface="WP Greek Century" pitchFamily="2" charset="2"/>
                </a:endParaRPr>
              </a:p>
              <a:p>
                <a:pPr>
                  <a:lnSpc>
                    <a:spcPct val="90000"/>
                  </a:lnSpc>
                  <a:buFont typeface="Wingdings" pitchFamily="2" charset="2"/>
                  <a:buNone/>
                </a:pPr>
                <a:r>
                  <a:rPr lang="en-US" sz="2100" dirty="0">
                    <a:sym typeface="WP Greek Century" pitchFamily="2" charset="2"/>
                  </a:rPr>
                  <a:t>UNITS! UNITS! UNITS!</a:t>
                </a:r>
              </a:p>
              <a:p>
                <a:pPr>
                  <a:lnSpc>
                    <a:spcPct val="90000"/>
                  </a:lnSpc>
                  <a:buNone/>
                </a:pPr>
                <a14:m>
                  <m:oMathPara xmlns:m="http://schemas.openxmlformats.org/officeDocument/2006/math">
                    <m:oMathParaPr>
                      <m:jc m:val="centerGroup"/>
                    </m:oMathParaPr>
                    <m:oMath xmlns:m="http://schemas.openxmlformats.org/officeDocument/2006/math">
                      <m:r>
                        <a:rPr lang="en-US" sz="2100" i="1" dirty="0">
                          <a:latin typeface="Cambria Math"/>
                          <a:sym typeface="WP Greek Century" pitchFamily="2" charset="2"/>
                        </a:rPr>
                        <m:t>3.00×</m:t>
                      </m:r>
                      <m:sSup>
                        <m:sSupPr>
                          <m:ctrlPr>
                            <a:rPr lang="en-US" sz="2100" i="1" dirty="0">
                              <a:latin typeface="Cambria Math"/>
                              <a:sym typeface="WP Greek Century" pitchFamily="2" charset="2"/>
                            </a:rPr>
                          </m:ctrlPr>
                        </m:sSupPr>
                        <m:e>
                          <m:r>
                            <a:rPr lang="en-US" sz="2100" i="1" dirty="0">
                              <a:latin typeface="Cambria Math"/>
                              <a:sym typeface="WP Greek Century" pitchFamily="2" charset="2"/>
                            </a:rPr>
                            <m:t>10</m:t>
                          </m:r>
                        </m:e>
                        <m:sup>
                          <m:r>
                            <a:rPr lang="en-US" sz="2100" i="1" dirty="0">
                              <a:latin typeface="Cambria Math"/>
                              <a:sym typeface="WP Greek Century" pitchFamily="2" charset="2"/>
                            </a:rPr>
                            <m:t>8</m:t>
                          </m:r>
                        </m:sup>
                      </m:sSup>
                      <m:f>
                        <m:fPr>
                          <m:ctrlPr>
                            <a:rPr lang="en-US" sz="2100" i="1" dirty="0">
                              <a:latin typeface="Cambria Math"/>
                              <a:sym typeface="WP Greek Century" pitchFamily="2" charset="2"/>
                            </a:rPr>
                          </m:ctrlPr>
                        </m:fPr>
                        <m:num>
                          <m:r>
                            <a:rPr lang="en-US" sz="2100" i="1" dirty="0">
                              <a:latin typeface="Cambria Math"/>
                              <a:sym typeface="WP Greek Century" pitchFamily="2" charset="2"/>
                            </a:rPr>
                            <m:t>𝑚</m:t>
                          </m:r>
                        </m:num>
                        <m:den>
                          <m:r>
                            <a:rPr lang="en-US" sz="2100" i="1" dirty="0">
                              <a:latin typeface="Cambria Math"/>
                              <a:sym typeface="WP Greek Century" pitchFamily="2" charset="2"/>
                            </a:rPr>
                            <m:t>𝑠</m:t>
                          </m:r>
                        </m:den>
                      </m:f>
                      <m:r>
                        <a:rPr lang="en-US" sz="2100" i="1" dirty="0">
                          <a:latin typeface="Cambria Math"/>
                          <a:sym typeface="WP Greek Century" pitchFamily="2" charset="2"/>
                        </a:rPr>
                        <m:t>= 600 </m:t>
                      </m:r>
                      <m:r>
                        <a:rPr lang="en-US" sz="2100" i="1" dirty="0">
                          <a:latin typeface="Cambria Math"/>
                          <a:sym typeface="WP Greek Century" pitchFamily="2" charset="2"/>
                        </a:rPr>
                        <m:t>𝑛𝑚</m:t>
                      </m:r>
                      <m:r>
                        <a:rPr lang="en-US" sz="2100" i="1" dirty="0">
                          <a:latin typeface="Cambria Math"/>
                          <a:sym typeface="WP Greek Century" pitchFamily="2" charset="2"/>
                        </a:rPr>
                        <m:t> ∗ </m:t>
                      </m:r>
                      <m:f>
                        <m:fPr>
                          <m:ctrlPr>
                            <a:rPr lang="en-US" sz="2100" i="1" dirty="0" smtClean="0">
                              <a:latin typeface="Cambria Math"/>
                              <a:sym typeface="WP Greek Century" pitchFamily="2" charset="2"/>
                            </a:rPr>
                          </m:ctrlPr>
                        </m:fPr>
                        <m:num>
                          <m:sSup>
                            <m:sSupPr>
                              <m:ctrlPr>
                                <a:rPr lang="en-US" sz="2100" b="0" i="1" dirty="0" smtClean="0">
                                  <a:latin typeface="Cambria Math"/>
                                  <a:sym typeface="WP Greek Century" pitchFamily="2" charset="2"/>
                                </a:rPr>
                              </m:ctrlPr>
                            </m:sSupPr>
                            <m:e>
                              <m:r>
                                <a:rPr lang="en-US" sz="2100" b="0" i="1" dirty="0" smtClean="0">
                                  <a:latin typeface="Cambria Math"/>
                                  <a:sym typeface="WP Greek Century" pitchFamily="2" charset="2"/>
                                </a:rPr>
                                <m:t>10</m:t>
                              </m:r>
                            </m:e>
                            <m:sup>
                              <m:r>
                                <a:rPr lang="en-US" sz="2100" b="0" i="1" dirty="0" smtClean="0">
                                  <a:latin typeface="Cambria Math"/>
                                  <a:sym typeface="WP Greek Century" pitchFamily="2" charset="2"/>
                                </a:rPr>
                                <m:t>−9</m:t>
                              </m:r>
                            </m:sup>
                          </m:sSup>
                          <m:r>
                            <a:rPr lang="en-US" sz="2100" b="0" i="1" dirty="0" smtClean="0">
                              <a:latin typeface="Cambria Math"/>
                              <a:sym typeface="WP Greek Century" pitchFamily="2" charset="2"/>
                            </a:rPr>
                            <m:t>𝑚</m:t>
                          </m:r>
                        </m:num>
                        <m:den>
                          <m:r>
                            <a:rPr lang="en-US" sz="2100" b="0" i="1" dirty="0" smtClean="0">
                              <a:latin typeface="Cambria Math"/>
                              <a:sym typeface="WP Greek Century" pitchFamily="2" charset="2"/>
                            </a:rPr>
                            <m:t>𝑛𝑚</m:t>
                          </m:r>
                        </m:den>
                      </m:f>
                      <m:r>
                        <a:rPr lang="en-US" sz="2100" i="1" dirty="0">
                          <a:latin typeface="Cambria Math"/>
                          <a:sym typeface="WP Greek Century" pitchFamily="2" charset="2"/>
                        </a:rPr>
                        <m:t>∗ </m:t>
                      </m:r>
                      <m:r>
                        <a:rPr lang="el-GR" sz="2100" i="1" dirty="0">
                          <a:latin typeface="Cambria Math"/>
                          <a:cs typeface="Times New Roman" pitchFamily="18" charset="0"/>
                          <a:sym typeface="Symbol" pitchFamily="18" charset="2"/>
                        </a:rPr>
                        <m:t>𝜈</m:t>
                      </m:r>
                    </m:oMath>
                  </m:oMathPara>
                </a14:m>
                <a:endParaRPr lang="en-US" sz="2100" dirty="0" smtClean="0">
                  <a:sym typeface="WP Greek Century" pitchFamily="2" charset="2"/>
                </a:endParaRPr>
              </a:p>
              <a:p>
                <a:pPr>
                  <a:lnSpc>
                    <a:spcPct val="90000"/>
                  </a:lnSpc>
                  <a:buFont typeface="Wingdings" pitchFamily="2" charset="2"/>
                  <a:buNone/>
                </a:pPr>
                <a:endParaRPr lang="en-US" sz="2100" dirty="0">
                  <a:sym typeface="WP Greek Century" pitchFamily="2" charset="2"/>
                </a:endParaRPr>
              </a:p>
              <a:p>
                <a:pPr>
                  <a:lnSpc>
                    <a:spcPct val="90000"/>
                  </a:lnSpc>
                  <a:buNone/>
                </a:pPr>
                <a14:m>
                  <m:oMathPara xmlns:m="http://schemas.openxmlformats.org/officeDocument/2006/math">
                    <m:oMathParaPr>
                      <m:jc m:val="centerGroup"/>
                    </m:oMathParaPr>
                    <m:oMath xmlns:m="http://schemas.openxmlformats.org/officeDocument/2006/math">
                      <m:r>
                        <a:rPr lang="el-GR" sz="2100" i="1" dirty="0" smtClean="0">
                          <a:latin typeface="Cambria Math"/>
                          <a:cs typeface="Times New Roman" pitchFamily="18" charset="0"/>
                          <a:sym typeface="Symbol" pitchFamily="18" charset="2"/>
                        </a:rPr>
                        <m:t>𝜈</m:t>
                      </m:r>
                      <m:r>
                        <a:rPr lang="en-US" sz="2100" i="1" dirty="0" smtClean="0">
                          <a:latin typeface="Cambria Math"/>
                          <a:sym typeface="WP Greek Century" pitchFamily="2" charset="2"/>
                        </a:rPr>
                        <m:t> </m:t>
                      </m:r>
                      <m:r>
                        <a:rPr lang="en-US" sz="2100" i="1" dirty="0">
                          <a:latin typeface="Cambria Math"/>
                          <a:sym typeface="WP Greek Century" pitchFamily="2" charset="2"/>
                        </a:rPr>
                        <m:t>= </m:t>
                      </m:r>
                      <m:f>
                        <m:fPr>
                          <m:ctrlPr>
                            <a:rPr lang="en-US" sz="2100" i="1" dirty="0" smtClean="0">
                              <a:latin typeface="Cambria Math"/>
                              <a:sym typeface="WP Greek Century" pitchFamily="2" charset="2"/>
                            </a:rPr>
                          </m:ctrlPr>
                        </m:fPr>
                        <m:num>
                          <m:r>
                            <a:rPr lang="en-US" sz="2100" i="1" dirty="0">
                              <a:latin typeface="Cambria Math"/>
                              <a:sym typeface="WP Greek Century" pitchFamily="2" charset="2"/>
                            </a:rPr>
                            <m:t>3.00</m:t>
                          </m:r>
                          <m:r>
                            <a:rPr lang="en-US" sz="2100" i="1" dirty="0" smtClean="0">
                              <a:latin typeface="Cambria Math"/>
                              <a:ea typeface="Cambria Math"/>
                              <a:sym typeface="WP Greek Century" pitchFamily="2" charset="2"/>
                            </a:rPr>
                            <m:t>×</m:t>
                          </m:r>
                          <m:sSup>
                            <m:sSupPr>
                              <m:ctrlPr>
                                <a:rPr lang="en-US" sz="2100" b="0" i="1" dirty="0" smtClean="0">
                                  <a:latin typeface="Cambria Math"/>
                                  <a:sym typeface="WP Greek Century" pitchFamily="2" charset="2"/>
                                </a:rPr>
                              </m:ctrlPr>
                            </m:sSupPr>
                            <m:e>
                              <m:r>
                                <a:rPr lang="en-US" sz="2100" i="1" dirty="0">
                                  <a:latin typeface="Cambria Math"/>
                                  <a:sym typeface="WP Greek Century" pitchFamily="2" charset="2"/>
                                </a:rPr>
                                <m:t>10</m:t>
                              </m:r>
                            </m:e>
                            <m:sup>
                              <m:r>
                                <a:rPr lang="en-US" sz="2100" i="1" dirty="0">
                                  <a:latin typeface="Cambria Math"/>
                                  <a:sym typeface="WP Greek Century" pitchFamily="2" charset="2"/>
                                </a:rPr>
                                <m:t>8</m:t>
                              </m:r>
                            </m:sup>
                          </m:sSup>
                          <m:f>
                            <m:fPr>
                              <m:ctrlPr>
                                <a:rPr lang="en-US" sz="2100" i="1" dirty="0">
                                  <a:latin typeface="Cambria Math"/>
                                  <a:sym typeface="WP Greek Century" pitchFamily="2" charset="2"/>
                                </a:rPr>
                              </m:ctrlPr>
                            </m:fPr>
                            <m:num>
                              <m:r>
                                <a:rPr lang="en-US" sz="2100" i="1" dirty="0">
                                  <a:latin typeface="Cambria Math"/>
                                  <a:sym typeface="WP Greek Century" pitchFamily="2" charset="2"/>
                                </a:rPr>
                                <m:t>𝑚</m:t>
                              </m:r>
                            </m:num>
                            <m:den>
                              <m:r>
                                <a:rPr lang="en-US" sz="2100" i="1" dirty="0">
                                  <a:latin typeface="Cambria Math"/>
                                  <a:sym typeface="WP Greek Century" pitchFamily="2" charset="2"/>
                                </a:rPr>
                                <m:t>𝑠</m:t>
                              </m:r>
                            </m:den>
                          </m:f>
                        </m:num>
                        <m:den>
                          <m:r>
                            <a:rPr lang="en-US" sz="2100" b="0" i="1" dirty="0" smtClean="0">
                              <a:latin typeface="Cambria Math"/>
                              <a:sym typeface="WP Greek Century" pitchFamily="2" charset="2"/>
                            </a:rPr>
                            <m:t>600</m:t>
                          </m:r>
                          <m:r>
                            <a:rPr lang="en-US" sz="2100" b="0" i="1" dirty="0" smtClean="0">
                              <a:latin typeface="Cambria Math"/>
                              <a:ea typeface="Cambria Math"/>
                              <a:sym typeface="WP Greek Century" pitchFamily="2" charset="2"/>
                            </a:rPr>
                            <m:t>×</m:t>
                          </m:r>
                          <m:sSup>
                            <m:sSupPr>
                              <m:ctrlPr>
                                <a:rPr lang="en-US" sz="2100" b="0" i="1" dirty="0" smtClean="0">
                                  <a:latin typeface="Cambria Math"/>
                                  <a:ea typeface="Cambria Math"/>
                                  <a:sym typeface="WP Greek Century" pitchFamily="2" charset="2"/>
                                </a:rPr>
                              </m:ctrlPr>
                            </m:sSupPr>
                            <m:e>
                              <m:r>
                                <a:rPr lang="en-US" sz="2100" b="0" i="1" dirty="0" smtClean="0">
                                  <a:latin typeface="Cambria Math"/>
                                  <a:ea typeface="Cambria Math"/>
                                  <a:sym typeface="WP Greek Century" pitchFamily="2" charset="2"/>
                                </a:rPr>
                                <m:t>10</m:t>
                              </m:r>
                            </m:e>
                            <m:sup>
                              <m:r>
                                <a:rPr lang="en-US" sz="2100" b="0" i="1" dirty="0" smtClean="0">
                                  <a:latin typeface="Cambria Math"/>
                                  <a:ea typeface="Cambria Math"/>
                                  <a:sym typeface="WP Greek Century" pitchFamily="2" charset="2"/>
                                </a:rPr>
                                <m:t>−9</m:t>
                              </m:r>
                            </m:sup>
                          </m:sSup>
                          <m:r>
                            <a:rPr lang="en-US" sz="2100" b="0" i="1" dirty="0" smtClean="0">
                              <a:latin typeface="Cambria Math"/>
                              <a:ea typeface="Cambria Math"/>
                              <a:sym typeface="WP Greek Century" pitchFamily="2" charset="2"/>
                            </a:rPr>
                            <m:t>𝑚</m:t>
                          </m:r>
                        </m:den>
                      </m:f>
                      <m:r>
                        <a:rPr lang="en-US" sz="2100" i="1" dirty="0">
                          <a:latin typeface="Cambria Math"/>
                          <a:sym typeface="WP Greek Century" pitchFamily="2" charset="2"/>
                        </a:rPr>
                        <m:t> = 5 </m:t>
                      </m:r>
                      <m:r>
                        <a:rPr lang="en-US" sz="2100" i="1" dirty="0" smtClean="0">
                          <a:latin typeface="Cambria Math"/>
                          <a:ea typeface="Cambria Math"/>
                          <a:sym typeface="WP Greek Century" pitchFamily="2" charset="2"/>
                        </a:rPr>
                        <m:t>×</m:t>
                      </m:r>
                      <m:r>
                        <a:rPr lang="en-US" sz="2100" i="1" dirty="0">
                          <a:latin typeface="Cambria Math"/>
                          <a:sym typeface="WP Greek Century" pitchFamily="2" charset="2"/>
                        </a:rPr>
                        <m:t> 10</m:t>
                      </m:r>
                      <m:r>
                        <a:rPr lang="en-US" sz="2100" i="1" baseline="30000" dirty="0">
                          <a:latin typeface="Cambria Math"/>
                          <a:sym typeface="WP Greek Century" pitchFamily="2" charset="2"/>
                        </a:rPr>
                        <m:t>14</m:t>
                      </m:r>
                      <m:f>
                        <m:fPr>
                          <m:ctrlPr>
                            <a:rPr lang="en-US" sz="2100" i="1" dirty="0">
                              <a:latin typeface="Cambria Math"/>
                              <a:sym typeface="WP Greek Century" pitchFamily="2" charset="2"/>
                            </a:rPr>
                          </m:ctrlPr>
                        </m:fPr>
                        <m:num>
                          <m:r>
                            <a:rPr lang="en-US" sz="2100" i="1" dirty="0">
                              <a:latin typeface="Cambria Math"/>
                              <a:sym typeface="WP Greek Century" pitchFamily="2" charset="2"/>
                            </a:rPr>
                            <m:t>1</m:t>
                          </m:r>
                        </m:num>
                        <m:den>
                          <m:r>
                            <a:rPr lang="en-US" sz="2100" i="1" dirty="0">
                              <a:latin typeface="Cambria Math"/>
                              <a:sym typeface="WP Greek Century" pitchFamily="2" charset="2"/>
                            </a:rPr>
                            <m:t>𝑠</m:t>
                          </m:r>
                        </m:den>
                      </m:f>
                      <m:r>
                        <a:rPr lang="en-US" sz="2100" i="1" dirty="0">
                          <a:latin typeface="Cambria Math"/>
                          <a:sym typeface="WP Greek Century" pitchFamily="2" charset="2"/>
                        </a:rPr>
                        <m:t> = 5</m:t>
                      </m:r>
                      <m:r>
                        <a:rPr lang="en-US" sz="2100" i="1" dirty="0" smtClean="0">
                          <a:latin typeface="Cambria Math"/>
                          <a:ea typeface="Cambria Math"/>
                          <a:sym typeface="WP Greek Century" pitchFamily="2" charset="2"/>
                        </a:rPr>
                        <m:t>×</m:t>
                      </m:r>
                      <m:r>
                        <a:rPr lang="en-US" sz="2100" i="1" dirty="0">
                          <a:latin typeface="Cambria Math"/>
                          <a:sym typeface="WP Greek Century" pitchFamily="2" charset="2"/>
                        </a:rPr>
                        <m:t>10</m:t>
                      </m:r>
                      <m:r>
                        <a:rPr lang="en-US" sz="2100" i="1" baseline="30000" dirty="0">
                          <a:latin typeface="Cambria Math"/>
                          <a:sym typeface="WP Greek Century" pitchFamily="2" charset="2"/>
                        </a:rPr>
                        <m:t>14</m:t>
                      </m:r>
                      <m:r>
                        <a:rPr lang="en-US" sz="2100" i="1" dirty="0">
                          <a:latin typeface="Cambria Math"/>
                          <a:sym typeface="WP Greek Century" pitchFamily="2" charset="2"/>
                        </a:rPr>
                        <m:t> </m:t>
                      </m:r>
                      <m:r>
                        <a:rPr lang="en-US" sz="2100" i="1" dirty="0">
                          <a:latin typeface="Cambria Math"/>
                          <a:sym typeface="WP Greek Century" pitchFamily="2" charset="2"/>
                        </a:rPr>
                        <m:t>𝐻𝑧</m:t>
                      </m:r>
                    </m:oMath>
                  </m:oMathPara>
                </a14:m>
                <a:endParaRPr lang="en-US" sz="2100" dirty="0">
                  <a:sym typeface="WP Greek Century" pitchFamily="2" charset="2"/>
                </a:endParaRPr>
              </a:p>
              <a:p>
                <a:pPr>
                  <a:lnSpc>
                    <a:spcPct val="90000"/>
                  </a:lnSpc>
                  <a:buFont typeface="Wingdings" pitchFamily="2" charset="2"/>
                  <a:buNone/>
                </a:pPr>
                <a:endParaRPr lang="en-US" sz="2100" dirty="0">
                  <a:sym typeface="WP Greek Century" pitchFamily="2" charset="2"/>
                </a:endParaRPr>
              </a:p>
            </p:txBody>
          </p:sp>
        </mc:Choice>
        <mc:Fallback xmlns="">
          <p:sp>
            <p:nvSpPr>
              <p:cNvPr id="40963" name="Rectangle 3"/>
              <p:cNvSpPr>
                <a:spLocks noGrp="1" noRot="1" noChangeAspect="1" noMove="1" noResize="1" noEditPoints="1" noAdjustHandles="1" noChangeArrowheads="1" noChangeShapeType="1" noTextEdit="1"/>
              </p:cNvSpPr>
              <p:nvPr>
                <p:ph type="body" idx="1"/>
              </p:nvPr>
            </p:nvSpPr>
            <p:spPr>
              <a:xfrm>
                <a:off x="1370013" y="1600200"/>
                <a:ext cx="7313612" cy="4341813"/>
              </a:xfrm>
              <a:blipFill rotWithShape="1">
                <a:blip r:embed="rId2"/>
                <a:stretch>
                  <a:fillRect l="-1001" t="-1685"/>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6BDDFE3F-F1D6-4E01-8F1F-D1A8AE14E23F}"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Light is another form of energy!</a:t>
            </a:r>
            <a:endParaRPr lang="en-US" dirty="0"/>
          </a:p>
        </p:txBody>
      </p:sp>
      <p:sp>
        <p:nvSpPr>
          <p:cNvPr id="3" name="Content Placeholder 2"/>
          <p:cNvSpPr>
            <a:spLocks noGrp="1"/>
          </p:cNvSpPr>
          <p:nvPr>
            <p:ph idx="1"/>
          </p:nvPr>
        </p:nvSpPr>
        <p:spPr/>
        <p:txBody>
          <a:bodyPr/>
          <a:lstStyle/>
          <a:p>
            <a:pPr marL="0" indent="0">
              <a:buNone/>
            </a:pPr>
            <a:r>
              <a:rPr lang="en-US" dirty="0" smtClean="0"/>
              <a:t>Important Fact #1</a:t>
            </a:r>
          </a:p>
          <a:p>
            <a:pPr marL="0" indent="0">
              <a:buNone/>
            </a:pPr>
            <a:endParaRPr lang="en-US" dirty="0"/>
          </a:p>
          <a:p>
            <a:pPr marL="0" indent="0">
              <a:buNone/>
            </a:pPr>
            <a:endParaRPr lang="en-US" dirty="0" smtClean="0"/>
          </a:p>
          <a:p>
            <a:pPr marL="0" indent="0">
              <a:buNone/>
            </a:pPr>
            <a:r>
              <a:rPr lang="en-US" dirty="0" smtClean="0"/>
              <a:t>Light is just another form of energy.</a:t>
            </a:r>
          </a:p>
          <a:p>
            <a:pPr marL="0" indent="0">
              <a:buNone/>
            </a:pPr>
            <a:endParaRPr lang="en-US" dirty="0"/>
          </a:p>
          <a:p>
            <a:pPr marL="0" indent="0">
              <a:buNone/>
            </a:pPr>
            <a:r>
              <a:rPr lang="en-US" dirty="0" smtClean="0"/>
              <a:t>[But it is special, behaving differently than we might expect.]</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14</a:t>
            </a:fld>
            <a:endParaRPr lang="en-US"/>
          </a:p>
        </p:txBody>
      </p:sp>
    </p:spTree>
    <p:extLst>
      <p:ext uri="{BB962C8B-B14F-4D97-AF65-F5344CB8AC3E}">
        <p14:creationId xmlns:p14="http://schemas.microsoft.com/office/powerpoint/2010/main" val="1673599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6BDDFE3F-F1D6-4E01-8F1F-D1A8AE14E23F}" type="slidenum">
              <a:rPr lang="en-US" smtClean="0"/>
              <a:pPr/>
              <a:t>15</a:t>
            </a:fld>
            <a:endParaRPr lang="en-US"/>
          </a:p>
        </p:txBody>
      </p:sp>
    </p:spTree>
    <p:extLst>
      <p:ext uri="{BB962C8B-B14F-4D97-AF65-F5344CB8AC3E}">
        <p14:creationId xmlns:p14="http://schemas.microsoft.com/office/powerpoint/2010/main" val="3185329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Boy, I need a few more slides here…</a:t>
            </a:r>
            <a:endParaRPr lang="en-US" dirty="0"/>
          </a:p>
        </p:txBody>
      </p:sp>
      <p:sp>
        <p:nvSpPr>
          <p:cNvPr id="3" name="Content Placeholder 2"/>
          <p:cNvSpPr>
            <a:spLocks noGrp="1"/>
          </p:cNvSpPr>
          <p:nvPr>
            <p:ph idx="1"/>
          </p:nvPr>
        </p:nvSpPr>
        <p:spPr/>
        <p:txBody>
          <a:bodyPr/>
          <a:lstStyle/>
          <a:p>
            <a:pPr marL="0" indent="0">
              <a:buNone/>
            </a:pPr>
            <a:r>
              <a:rPr lang="en-US" sz="2800" dirty="0" smtClean="0"/>
              <a:t>The energy contained in a beam of light was actually a source of confusion.</a:t>
            </a:r>
          </a:p>
          <a:p>
            <a:pPr marL="0" indent="0">
              <a:buNone/>
            </a:pPr>
            <a:endParaRPr lang="en-US" sz="2800" dirty="0"/>
          </a:p>
          <a:p>
            <a:pPr marL="0" indent="0">
              <a:buNone/>
            </a:pPr>
            <a:r>
              <a:rPr lang="en-US" sz="2800" dirty="0" smtClean="0"/>
              <a:t>In our everyday experience, a 1000 W light bulb is much hotter than a 25 W light bulb…no matter what color it is!</a:t>
            </a:r>
          </a:p>
          <a:p>
            <a:pPr marL="0" indent="0">
              <a:buNone/>
            </a:pPr>
            <a:endParaRPr lang="en-US" sz="2800" dirty="0"/>
          </a:p>
          <a:p>
            <a:pPr marL="0" indent="0">
              <a:buNone/>
            </a:pPr>
            <a:r>
              <a:rPr lang="en-US" sz="2800" dirty="0" smtClean="0"/>
              <a:t>Why is it hotter?</a:t>
            </a:r>
          </a:p>
          <a:p>
            <a:pPr marL="0" indent="0">
              <a:buNone/>
            </a:pPr>
            <a:r>
              <a:rPr lang="en-US" sz="2800" dirty="0" smtClean="0"/>
              <a:t>It has more energy!</a:t>
            </a:r>
            <a:endParaRPr lang="en-US" sz="2800"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16</a:t>
            </a:fld>
            <a:endParaRPr lang="en-US"/>
          </a:p>
        </p:txBody>
      </p:sp>
    </p:spTree>
    <p:extLst>
      <p:ext uri="{BB962C8B-B14F-4D97-AF65-F5344CB8AC3E}">
        <p14:creationId xmlns:p14="http://schemas.microsoft.com/office/powerpoint/2010/main" val="13211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why does it have more energy?</a:t>
            </a:r>
            <a:endParaRPr lang="en-US" dirty="0"/>
          </a:p>
        </p:txBody>
      </p:sp>
      <p:sp>
        <p:nvSpPr>
          <p:cNvPr id="3" name="Content Placeholder 2"/>
          <p:cNvSpPr>
            <a:spLocks noGrp="1"/>
          </p:cNvSpPr>
          <p:nvPr>
            <p:ph idx="1"/>
          </p:nvPr>
        </p:nvSpPr>
        <p:spPr/>
        <p:txBody>
          <a:bodyPr/>
          <a:lstStyle/>
          <a:p>
            <a:pPr marL="0" indent="0">
              <a:buNone/>
            </a:pPr>
            <a:r>
              <a:rPr lang="en-US" dirty="0" smtClean="0"/>
              <a:t>It has more energy because it has more light waves in it NOT because the light waves are bigger.</a:t>
            </a:r>
          </a:p>
          <a:p>
            <a:pPr marL="0" indent="0">
              <a:buNone/>
            </a:pPr>
            <a:endParaRPr lang="en-US" dirty="0"/>
          </a:p>
          <a:p>
            <a:pPr marL="0" indent="0">
              <a:buNone/>
            </a:pPr>
            <a:r>
              <a:rPr lang="en-US" dirty="0" smtClean="0"/>
              <a:t>Think of the ocean and compare a tsunami to a million ripples…</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17</a:t>
            </a:fld>
            <a:endParaRPr lang="en-US"/>
          </a:p>
        </p:txBody>
      </p:sp>
    </p:spTree>
    <p:extLst>
      <p:ext uri="{BB962C8B-B14F-4D97-AF65-F5344CB8AC3E}">
        <p14:creationId xmlns:p14="http://schemas.microsoft.com/office/powerpoint/2010/main" val="41769653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light strikes matter…</a:t>
            </a:r>
            <a:endParaRPr lang="en-US" dirty="0"/>
          </a:p>
        </p:txBody>
      </p:sp>
      <p:sp>
        <p:nvSpPr>
          <p:cNvPr id="3" name="Content Placeholder 2"/>
          <p:cNvSpPr>
            <a:spLocks noGrp="1"/>
          </p:cNvSpPr>
          <p:nvPr>
            <p:ph idx="1"/>
          </p:nvPr>
        </p:nvSpPr>
        <p:spPr/>
        <p:txBody>
          <a:bodyPr/>
          <a:lstStyle/>
          <a:p>
            <a:pPr marL="0" indent="0">
              <a:buNone/>
            </a:pPr>
            <a:r>
              <a:rPr lang="en-US" dirty="0" smtClean="0"/>
              <a:t>What happens?  Or what COULD happen?</a:t>
            </a:r>
          </a:p>
          <a:p>
            <a:pPr marL="0" indent="0">
              <a:buNone/>
            </a:pPr>
            <a:endParaRPr lang="en-US" dirty="0"/>
          </a:p>
        </p:txBody>
      </p:sp>
      <p:sp>
        <p:nvSpPr>
          <p:cNvPr id="4" name="Rectangle 3"/>
          <p:cNvSpPr/>
          <p:nvPr/>
        </p:nvSpPr>
        <p:spPr>
          <a:xfrm>
            <a:off x="4495800" y="3505200"/>
            <a:ext cx="12954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990600" y="3810000"/>
            <a:ext cx="35052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flipH="1">
            <a:off x="1219200" y="4343400"/>
            <a:ext cx="3276600" cy="10668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4502727" y="4343400"/>
            <a:ext cx="3810000" cy="180975"/>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a:off x="4495800" y="4343400"/>
            <a:ext cx="3969327" cy="68580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7" name="Slide Number Placeholder 6"/>
          <p:cNvSpPr>
            <a:spLocks noGrp="1"/>
          </p:cNvSpPr>
          <p:nvPr>
            <p:ph type="sldNum" sz="quarter" idx="12"/>
          </p:nvPr>
        </p:nvSpPr>
        <p:spPr/>
        <p:txBody>
          <a:bodyPr/>
          <a:lstStyle/>
          <a:p>
            <a:fld id="{6BDDFE3F-F1D6-4E01-8F1F-D1A8AE14E23F}" type="slidenum">
              <a:rPr lang="en-US" smtClean="0"/>
              <a:pPr/>
              <a:t>18</a:t>
            </a:fld>
            <a:endParaRPr lang="en-US"/>
          </a:p>
        </p:txBody>
      </p:sp>
    </p:spTree>
    <p:extLst>
      <p:ext uri="{BB962C8B-B14F-4D97-AF65-F5344CB8AC3E}">
        <p14:creationId xmlns:p14="http://schemas.microsoft.com/office/powerpoint/2010/main" val="3100730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light strikes matter…</a:t>
            </a:r>
            <a:endParaRPr lang="en-US" dirty="0"/>
          </a:p>
        </p:txBody>
      </p:sp>
      <p:sp>
        <p:nvSpPr>
          <p:cNvPr id="3" name="Content Placeholder 2"/>
          <p:cNvSpPr>
            <a:spLocks noGrp="1"/>
          </p:cNvSpPr>
          <p:nvPr>
            <p:ph idx="1"/>
          </p:nvPr>
        </p:nvSpPr>
        <p:spPr/>
        <p:txBody>
          <a:bodyPr/>
          <a:lstStyle/>
          <a:p>
            <a:pPr marL="0" indent="0">
              <a:buNone/>
            </a:pPr>
            <a:r>
              <a:rPr lang="en-US" dirty="0" smtClean="0"/>
              <a:t>What happens?  Or what COULD happen?</a:t>
            </a:r>
          </a:p>
          <a:p>
            <a:pPr marL="0" indent="0">
              <a:buNone/>
            </a:pPr>
            <a:endParaRPr lang="en-US" dirty="0"/>
          </a:p>
          <a:p>
            <a:pPr marL="514350" indent="-514350">
              <a:buAutoNum type="arabicPeriod"/>
            </a:pPr>
            <a:r>
              <a:rPr lang="en-US" dirty="0" smtClean="0"/>
              <a:t>It bounces off.</a:t>
            </a:r>
          </a:p>
          <a:p>
            <a:pPr marL="514350" indent="-514350">
              <a:buAutoNum type="arabicPeriod"/>
            </a:pPr>
            <a:r>
              <a:rPr lang="en-US" dirty="0" smtClean="0"/>
              <a:t>It goes right through.</a:t>
            </a:r>
          </a:p>
          <a:p>
            <a:pPr marL="514350" indent="-514350">
              <a:buAutoNum type="arabicPeriod"/>
            </a:pPr>
            <a:r>
              <a:rPr lang="en-US" dirty="0" smtClean="0"/>
              <a:t>It gets absorbed.</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19</a:t>
            </a:fld>
            <a:endParaRPr lang="en-US"/>
          </a:p>
        </p:txBody>
      </p:sp>
    </p:spTree>
    <p:extLst>
      <p:ext uri="{BB962C8B-B14F-4D97-AF65-F5344CB8AC3E}">
        <p14:creationId xmlns:p14="http://schemas.microsoft.com/office/powerpoint/2010/main" val="17231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this thing called light?</a:t>
            </a:r>
            <a:endParaRPr lang="en-US" dirty="0"/>
          </a:p>
        </p:txBody>
      </p:sp>
      <p:sp>
        <p:nvSpPr>
          <p:cNvPr id="3" name="Content Placeholder 2"/>
          <p:cNvSpPr>
            <a:spLocks noGrp="1"/>
          </p:cNvSpPr>
          <p:nvPr>
            <p:ph idx="1"/>
          </p:nvPr>
        </p:nvSpPr>
        <p:spPr/>
        <p:txBody>
          <a:bodyPr/>
          <a:lstStyle/>
          <a:p>
            <a:pPr marL="0" indent="0">
              <a:buNone/>
            </a:pPr>
            <a:r>
              <a:rPr lang="en-US" dirty="0" smtClean="0"/>
              <a:t>Light is an oscillating electromagnetic wave!</a:t>
            </a:r>
          </a:p>
          <a:p>
            <a:pPr marL="0" indent="0">
              <a:buNone/>
            </a:pPr>
            <a:endParaRPr lang="en-US" dirty="0"/>
          </a:p>
          <a:p>
            <a:pPr marL="0" indent="0">
              <a:buNone/>
            </a:pPr>
            <a:r>
              <a:rPr lang="en-US" dirty="0" smtClean="0"/>
              <a:t>There are two ways to look at any wave:</a:t>
            </a:r>
          </a:p>
          <a:p>
            <a:pPr marL="514350" indent="-514350">
              <a:buAutoNum type="alphaUcParenR"/>
            </a:pPr>
            <a:r>
              <a:rPr lang="en-US" dirty="0" smtClean="0"/>
              <a:t>Freeze the wave and walk along it.</a:t>
            </a:r>
          </a:p>
          <a:p>
            <a:pPr marL="514350" indent="-514350">
              <a:buAutoNum type="alphaUcParenR"/>
            </a:pPr>
            <a:r>
              <a:rPr lang="en-US" dirty="0" smtClean="0"/>
              <a:t>Stay put and watch the wave go by.</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a:t>
            </a:fld>
            <a:endParaRPr lang="en-US"/>
          </a:p>
        </p:txBody>
      </p:sp>
    </p:spTree>
    <p:extLst>
      <p:ext uri="{BB962C8B-B14F-4D97-AF65-F5344CB8AC3E}">
        <p14:creationId xmlns:p14="http://schemas.microsoft.com/office/powerpoint/2010/main" val="22334183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Absorbed light</a:t>
            </a:r>
            <a:endParaRPr lang="en-US" dirty="0"/>
          </a:p>
        </p:txBody>
      </p:sp>
      <p:sp>
        <p:nvSpPr>
          <p:cNvPr id="3" name="Content Placeholder 2"/>
          <p:cNvSpPr>
            <a:spLocks noGrp="1"/>
          </p:cNvSpPr>
          <p:nvPr>
            <p:ph idx="1"/>
          </p:nvPr>
        </p:nvSpPr>
        <p:spPr>
          <a:xfrm>
            <a:off x="1371600" y="1676400"/>
            <a:ext cx="7313612" cy="4114800"/>
          </a:xfrm>
        </p:spPr>
        <p:txBody>
          <a:bodyPr/>
          <a:lstStyle/>
          <a:p>
            <a:pPr marL="0" indent="0">
              <a:buNone/>
            </a:pPr>
            <a:r>
              <a:rPr lang="en-US" dirty="0" smtClean="0"/>
              <a:t>Important Fact #2:</a:t>
            </a:r>
          </a:p>
          <a:p>
            <a:pPr marL="0" indent="0">
              <a:buNone/>
            </a:pPr>
            <a:r>
              <a:rPr lang="en-US" dirty="0" smtClean="0"/>
              <a:t>Absorbing light becomes a means of probing matter.</a:t>
            </a:r>
          </a:p>
          <a:p>
            <a:pPr marL="0" indent="0">
              <a:buNone/>
            </a:pPr>
            <a:endParaRPr lang="en-US" dirty="0"/>
          </a:p>
          <a:p>
            <a:pPr marL="0" indent="0">
              <a:buNone/>
            </a:pPr>
            <a:r>
              <a:rPr lang="en-US" dirty="0" smtClean="0"/>
              <a:t>When light is absorbed it must be tuned to the energy difference between two states.</a:t>
            </a:r>
            <a:endParaRPr lang="en-US" dirty="0"/>
          </a:p>
        </p:txBody>
      </p:sp>
      <p:cxnSp>
        <p:nvCxnSpPr>
          <p:cNvPr id="5" name="Straight Connector 4"/>
          <p:cNvCxnSpPr/>
          <p:nvPr/>
        </p:nvCxnSpPr>
        <p:spPr>
          <a:xfrm>
            <a:off x="5867400" y="52578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4648200"/>
            <a:ext cx="2133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6934200" y="4648200"/>
            <a:ext cx="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6BDDFE3F-F1D6-4E01-8F1F-D1A8AE14E23F}" type="slidenum">
              <a:rPr lang="en-US" smtClean="0"/>
              <a:pPr/>
              <a:t>20</a:t>
            </a:fld>
            <a:endParaRPr lang="en-US"/>
          </a:p>
        </p:txBody>
      </p:sp>
    </p:spTree>
    <p:extLst>
      <p:ext uri="{BB962C8B-B14F-4D97-AF65-F5344CB8AC3E}">
        <p14:creationId xmlns:p14="http://schemas.microsoft.com/office/powerpoint/2010/main" val="902951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wavelengths of light interact with different things:</a:t>
            </a:r>
            <a:endParaRPr lang="en-US" dirty="0"/>
          </a:p>
        </p:txBody>
      </p:sp>
      <p:sp>
        <p:nvSpPr>
          <p:cNvPr id="3" name="Content Placeholder 2"/>
          <p:cNvSpPr>
            <a:spLocks noGrp="1"/>
          </p:cNvSpPr>
          <p:nvPr>
            <p:ph idx="1"/>
          </p:nvPr>
        </p:nvSpPr>
        <p:spPr/>
        <p:txBody>
          <a:bodyPr/>
          <a:lstStyle/>
          <a:p>
            <a:pPr marL="0" indent="0">
              <a:buNone/>
            </a:pPr>
            <a:r>
              <a:rPr lang="en-US" dirty="0" smtClean="0"/>
              <a:t>Infrared light (longer than 700 nm) interacts with the vibrations of bonds.</a:t>
            </a:r>
          </a:p>
          <a:p>
            <a:pPr marL="0" indent="0">
              <a:buNone/>
            </a:pPr>
            <a:endParaRPr lang="en-US" dirty="0"/>
          </a:p>
          <a:p>
            <a:pPr marL="0" indent="0">
              <a:buNone/>
            </a:pPr>
            <a:r>
              <a:rPr lang="en-US" dirty="0" smtClean="0"/>
              <a:t>Microwave light (even longer wavelengths) interact with rotations of bonds.</a:t>
            </a:r>
          </a:p>
          <a:p>
            <a:pPr marL="0" indent="0">
              <a:buNone/>
            </a:pPr>
            <a:endParaRPr lang="en-US" dirty="0"/>
          </a:p>
          <a:p>
            <a:pPr marL="0" indent="0">
              <a:buNone/>
            </a:pPr>
            <a:r>
              <a:rPr lang="en-US" dirty="0" smtClean="0"/>
              <a:t>Visible (400-700 nm) or ultraviolet (shorter than 400 nm) interact with the electrons.</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21</a:t>
            </a:fld>
            <a:endParaRPr lang="en-US"/>
          </a:p>
        </p:txBody>
      </p:sp>
    </p:spTree>
    <p:extLst>
      <p:ext uri="{BB962C8B-B14F-4D97-AF65-F5344CB8AC3E}">
        <p14:creationId xmlns:p14="http://schemas.microsoft.com/office/powerpoint/2010/main" val="864062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The Bohr </a:t>
            </a:r>
            <a:r>
              <a:rPr lang="en-US" dirty="0" smtClean="0"/>
              <a:t>Model and the Photoelectric effect.</a:t>
            </a:r>
            <a:endParaRPr lang="en-US" dirty="0"/>
          </a:p>
        </p:txBody>
      </p:sp>
      <p:sp>
        <p:nvSpPr>
          <p:cNvPr id="12291" name="Oval 3"/>
          <p:cNvSpPr>
            <a:spLocks noChangeArrowheads="1"/>
          </p:cNvSpPr>
          <p:nvPr/>
        </p:nvSpPr>
        <p:spPr bwMode="auto">
          <a:xfrm>
            <a:off x="3581400" y="3124200"/>
            <a:ext cx="16764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Nucleus</a:t>
            </a:r>
          </a:p>
        </p:txBody>
      </p:sp>
      <p:sp>
        <p:nvSpPr>
          <p:cNvPr id="12292" name="Oval 4"/>
          <p:cNvSpPr>
            <a:spLocks noChangeArrowheads="1"/>
          </p:cNvSpPr>
          <p:nvPr/>
        </p:nvSpPr>
        <p:spPr bwMode="auto">
          <a:xfrm>
            <a:off x="2971800" y="2514600"/>
            <a:ext cx="3048000" cy="2743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Oval 5"/>
          <p:cNvSpPr>
            <a:spLocks noChangeArrowheads="1"/>
          </p:cNvSpPr>
          <p:nvPr/>
        </p:nvSpPr>
        <p:spPr bwMode="auto">
          <a:xfrm>
            <a:off x="2286000" y="1828800"/>
            <a:ext cx="4495800" cy="411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Oval 6"/>
          <p:cNvSpPr>
            <a:spLocks noChangeArrowheads="1"/>
          </p:cNvSpPr>
          <p:nvPr/>
        </p:nvSpPr>
        <p:spPr bwMode="auto">
          <a:xfrm>
            <a:off x="3962400" y="4038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2295" name="Oval 7"/>
          <p:cNvSpPr>
            <a:spLocks noChangeArrowheads="1"/>
          </p:cNvSpPr>
          <p:nvPr/>
        </p:nvSpPr>
        <p:spPr bwMode="auto">
          <a:xfrm>
            <a:off x="3886200" y="3429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2296" name="Oval 8"/>
          <p:cNvSpPr>
            <a:spLocks noChangeArrowheads="1"/>
          </p:cNvSpPr>
          <p:nvPr/>
        </p:nvSpPr>
        <p:spPr bwMode="auto">
          <a:xfrm>
            <a:off x="4572000" y="3352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2297" name="Oval 9"/>
          <p:cNvSpPr>
            <a:spLocks noChangeArrowheads="1"/>
          </p:cNvSpPr>
          <p:nvPr/>
        </p:nvSpPr>
        <p:spPr bwMode="auto">
          <a:xfrm>
            <a:off x="4876800" y="35052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298" name="Oval 10"/>
          <p:cNvSpPr>
            <a:spLocks noChangeArrowheads="1"/>
          </p:cNvSpPr>
          <p:nvPr/>
        </p:nvSpPr>
        <p:spPr bwMode="auto">
          <a:xfrm>
            <a:off x="4267200" y="3276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299" name="Oval 11"/>
          <p:cNvSpPr>
            <a:spLocks noChangeArrowheads="1"/>
          </p:cNvSpPr>
          <p:nvPr/>
        </p:nvSpPr>
        <p:spPr bwMode="auto">
          <a:xfrm>
            <a:off x="4572000" y="3962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300" name="Oval 12"/>
          <p:cNvSpPr>
            <a:spLocks noChangeArrowheads="1"/>
          </p:cNvSpPr>
          <p:nvPr/>
        </p:nvSpPr>
        <p:spPr bwMode="auto">
          <a:xfrm>
            <a:off x="4267200" y="4114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301" name="Oval 13"/>
          <p:cNvSpPr>
            <a:spLocks noChangeArrowheads="1"/>
          </p:cNvSpPr>
          <p:nvPr/>
        </p:nvSpPr>
        <p:spPr bwMode="auto">
          <a:xfrm>
            <a:off x="2971800" y="3200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12302" name="Oval 14"/>
          <p:cNvSpPr>
            <a:spLocks noChangeArrowheads="1"/>
          </p:cNvSpPr>
          <p:nvPr/>
        </p:nvSpPr>
        <p:spPr bwMode="auto">
          <a:xfrm>
            <a:off x="2209800" y="3733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12303" name="Oval 15"/>
          <p:cNvSpPr>
            <a:spLocks noChangeArrowheads="1"/>
          </p:cNvSpPr>
          <p:nvPr/>
        </p:nvSpPr>
        <p:spPr bwMode="auto">
          <a:xfrm>
            <a:off x="2971800" y="4191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2" name="TextBox 1"/>
          <p:cNvSpPr txBox="1"/>
          <p:nvPr/>
        </p:nvSpPr>
        <p:spPr>
          <a:xfrm>
            <a:off x="1143000" y="6172200"/>
            <a:ext cx="6934200" cy="646331"/>
          </a:xfrm>
          <a:prstGeom prst="rect">
            <a:avLst/>
          </a:prstGeom>
          <a:noFill/>
        </p:spPr>
        <p:txBody>
          <a:bodyPr wrap="square" rtlCol="0">
            <a:spAutoFit/>
          </a:bodyPr>
          <a:lstStyle/>
          <a:p>
            <a:r>
              <a:rPr lang="en-US" dirty="0" smtClean="0"/>
              <a:t>Absorbing UV or visible light moves the electrons to a higher electron state.</a:t>
            </a:r>
            <a:endParaRPr lang="en-US" dirty="0"/>
          </a:p>
        </p:txBody>
      </p:sp>
      <p:sp>
        <p:nvSpPr>
          <p:cNvPr id="4" name="Slide Number Placeholder 3"/>
          <p:cNvSpPr>
            <a:spLocks noGrp="1"/>
          </p:cNvSpPr>
          <p:nvPr>
            <p:ph type="sldNum" sz="quarter" idx="12"/>
          </p:nvPr>
        </p:nvSpPr>
        <p:spPr/>
        <p:txBody>
          <a:bodyPr/>
          <a:lstStyle/>
          <a:p>
            <a:fld id="{6BDDFE3F-F1D6-4E01-8F1F-D1A8AE14E23F}" type="slidenum">
              <a:rPr lang="en-US" smtClean="0"/>
              <a:pPr/>
              <a:t>22</a:t>
            </a:fld>
            <a:endParaRPr lang="en-US"/>
          </a:p>
        </p:txBody>
      </p:sp>
    </p:spTree>
    <p:extLst>
      <p:ext uri="{BB962C8B-B14F-4D97-AF65-F5344CB8AC3E}">
        <p14:creationId xmlns:p14="http://schemas.microsoft.com/office/powerpoint/2010/main" val="672651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Bohr model and the photoelectric effect.</a:t>
            </a:r>
            <a:endParaRPr lang="en-US" dirty="0"/>
          </a:p>
        </p:txBody>
      </p:sp>
      <p:sp>
        <p:nvSpPr>
          <p:cNvPr id="3" name="Content Placeholder 2"/>
          <p:cNvSpPr>
            <a:spLocks noGrp="1"/>
          </p:cNvSpPr>
          <p:nvPr>
            <p:ph idx="1"/>
          </p:nvPr>
        </p:nvSpPr>
        <p:spPr/>
        <p:txBody>
          <a:bodyPr/>
          <a:lstStyle/>
          <a:p>
            <a:pPr marL="0" indent="0">
              <a:buNone/>
            </a:pPr>
            <a:r>
              <a:rPr lang="en-US" dirty="0" smtClean="0"/>
              <a:t>What if you absorb a LOT of energy?  So much so that there are no more orbitals for the electron to go into?</a:t>
            </a:r>
          </a:p>
          <a:p>
            <a:pPr marL="0" indent="0">
              <a:buNone/>
            </a:pPr>
            <a:endParaRPr lang="en-US" dirty="0"/>
          </a:p>
          <a:p>
            <a:pPr marL="0" indent="0">
              <a:buNone/>
            </a:pPr>
            <a:r>
              <a:rPr lang="en-US" dirty="0" smtClean="0"/>
              <a:t>The electron is knocked out of the atom!  This is called the “photoelectric effect”.</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23</a:t>
            </a:fld>
            <a:endParaRPr lang="en-US"/>
          </a:p>
        </p:txBody>
      </p:sp>
    </p:spTree>
    <p:extLst>
      <p:ext uri="{BB962C8B-B14F-4D97-AF65-F5344CB8AC3E}">
        <p14:creationId xmlns:p14="http://schemas.microsoft.com/office/powerpoint/2010/main" val="17343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Stupid Clicker Question</a:t>
            </a:r>
            <a:endParaRPr lang="en-US" dirty="0"/>
          </a:p>
        </p:txBody>
      </p:sp>
      <p:sp>
        <p:nvSpPr>
          <p:cNvPr id="3" name="Content Placeholder 2"/>
          <p:cNvSpPr>
            <a:spLocks noGrp="1"/>
          </p:cNvSpPr>
          <p:nvPr>
            <p:ph idx="1"/>
          </p:nvPr>
        </p:nvSpPr>
        <p:spPr/>
        <p:txBody>
          <a:bodyPr/>
          <a:lstStyle/>
          <a:p>
            <a:pPr marL="0" indent="0">
              <a:buNone/>
            </a:pPr>
            <a:r>
              <a:rPr lang="en-US" dirty="0" smtClean="0"/>
              <a:t>I hit your rubber body with a 1000 </a:t>
            </a:r>
            <a:r>
              <a:rPr lang="en-US" dirty="0" err="1" smtClean="0"/>
              <a:t>lb</a:t>
            </a:r>
            <a:r>
              <a:rPr lang="en-US" dirty="0" smtClean="0"/>
              <a:t> truck going 50 mph and you land 1 mile away.  If I hit you consecutively with two 500 </a:t>
            </a:r>
            <a:r>
              <a:rPr lang="en-US" dirty="0" err="1" smtClean="0"/>
              <a:t>lb</a:t>
            </a:r>
            <a:r>
              <a:rPr lang="en-US" dirty="0" smtClean="0"/>
              <a:t> trucks going 50 mph, do you land…</a:t>
            </a:r>
          </a:p>
          <a:p>
            <a:pPr marL="514350" indent="-514350">
              <a:buAutoNum type="alphaUcPeriod"/>
            </a:pPr>
            <a:r>
              <a:rPr lang="en-US" dirty="0" smtClean="0"/>
              <a:t>More than 1 mile away</a:t>
            </a:r>
          </a:p>
          <a:p>
            <a:pPr marL="514350" indent="-514350">
              <a:buAutoNum type="alphaUcPeriod"/>
            </a:pPr>
            <a:r>
              <a:rPr lang="en-US" dirty="0" smtClean="0"/>
              <a:t>1 mile away</a:t>
            </a:r>
          </a:p>
          <a:p>
            <a:pPr marL="514350" indent="-514350">
              <a:buAutoNum type="alphaUcPeriod"/>
            </a:pPr>
            <a:r>
              <a:rPr lang="en-US" dirty="0" smtClean="0"/>
              <a:t>Less than 1 mile away</a:t>
            </a:r>
          </a:p>
          <a:p>
            <a:pPr marL="514350" indent="-514350">
              <a:buAutoNum type="alphaUcPeriod"/>
            </a:pPr>
            <a:r>
              <a:rPr lang="en-US" dirty="0" smtClean="0"/>
              <a:t>I’m offended by the whole idea of this question</a:t>
            </a:r>
          </a:p>
          <a:p>
            <a:pPr marL="514350" indent="-514350">
              <a:buAutoNum type="alphaUcPeriod"/>
            </a:pPr>
            <a:r>
              <a:rPr lang="en-US" dirty="0" smtClean="0"/>
              <a:t>Your mother.</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24</a:t>
            </a:fld>
            <a:endParaRPr lang="en-US"/>
          </a:p>
        </p:txBody>
      </p:sp>
    </p:spTree>
    <p:extLst>
      <p:ext uri="{BB962C8B-B14F-4D97-AF65-F5344CB8AC3E}">
        <p14:creationId xmlns:p14="http://schemas.microsoft.com/office/powerpoint/2010/main" val="30506015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You are an electron.  I hit you with a 50 </a:t>
            </a:r>
            <a:r>
              <a:rPr lang="en-US" dirty="0" err="1" smtClean="0"/>
              <a:t>lb</a:t>
            </a:r>
            <a:r>
              <a:rPr lang="en-US" dirty="0" smtClean="0"/>
              <a:t> mallet and you move up two orbitals.  If I hit you consecutively with 2-25lb mallets, do you:</a:t>
            </a:r>
          </a:p>
          <a:p>
            <a:pPr marL="514350" indent="-514350">
              <a:buAutoNum type="alphaUcPeriod"/>
            </a:pPr>
            <a:r>
              <a:rPr lang="en-US" dirty="0" smtClean="0"/>
              <a:t>Go up less than 2 orbitals</a:t>
            </a:r>
          </a:p>
          <a:p>
            <a:pPr marL="514350" indent="-514350">
              <a:buAutoNum type="alphaUcPeriod"/>
            </a:pPr>
            <a:r>
              <a:rPr lang="en-US" dirty="0" smtClean="0"/>
              <a:t>Go up 2 orbitals</a:t>
            </a:r>
          </a:p>
          <a:p>
            <a:pPr marL="514350" indent="-514350">
              <a:buAutoNum type="alphaUcPeriod"/>
            </a:pPr>
            <a:r>
              <a:rPr lang="en-US" dirty="0" smtClean="0"/>
              <a:t>Go up more than 2 orbitals</a:t>
            </a:r>
          </a:p>
          <a:p>
            <a:pPr marL="514350" indent="-514350">
              <a:buAutoNum type="alphaUcPeriod"/>
            </a:pPr>
            <a:r>
              <a:rPr lang="en-US" dirty="0" smtClean="0"/>
              <a:t>Stay put and throw the finger</a:t>
            </a:r>
          </a:p>
          <a:p>
            <a:pPr marL="514350" indent="-514350">
              <a:buAutoNum type="alphaUcPeriod"/>
            </a:pPr>
            <a:r>
              <a:rPr lang="en-US" dirty="0" smtClean="0"/>
              <a:t>Your mother</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25</a:t>
            </a:fld>
            <a:endParaRPr lang="en-US"/>
          </a:p>
        </p:txBody>
      </p:sp>
    </p:spTree>
    <p:extLst>
      <p:ext uri="{BB962C8B-B14F-4D97-AF65-F5344CB8AC3E}">
        <p14:creationId xmlns:p14="http://schemas.microsoft.com/office/powerpoint/2010/main" val="2143882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Tsunami or a million ripples…</a:t>
            </a:r>
            <a:endParaRPr lang="en-US" dirty="0"/>
          </a:p>
        </p:txBody>
      </p:sp>
      <p:sp>
        <p:nvSpPr>
          <p:cNvPr id="3" name="Content Placeholder 2"/>
          <p:cNvSpPr>
            <a:spLocks noGrp="1"/>
          </p:cNvSpPr>
          <p:nvPr>
            <p:ph idx="1"/>
          </p:nvPr>
        </p:nvSpPr>
        <p:spPr/>
        <p:txBody>
          <a:bodyPr/>
          <a:lstStyle/>
          <a:p>
            <a:pPr marL="0" indent="0">
              <a:buNone/>
            </a:pPr>
            <a:r>
              <a:rPr lang="en-US" dirty="0" smtClean="0"/>
              <a:t>Suppose I need 10</a:t>
            </a:r>
            <a:r>
              <a:rPr lang="en-US" baseline="30000" dirty="0" smtClean="0"/>
              <a:t>-18</a:t>
            </a:r>
            <a:r>
              <a:rPr lang="en-US" dirty="0" smtClean="0"/>
              <a:t> J of energy to knock an electron off.  This is called the work function of a material: the smallest amount of energy that will cause an electron to be emitted.</a:t>
            </a:r>
          </a:p>
          <a:p>
            <a:pPr marL="0" indent="0">
              <a:buNone/>
            </a:pPr>
            <a:endParaRPr lang="en-US" dirty="0"/>
          </a:p>
          <a:p>
            <a:pPr marL="0" indent="0">
              <a:buNone/>
            </a:pPr>
            <a:r>
              <a:rPr lang="en-US" dirty="0" smtClean="0"/>
              <a:t>If I need 10</a:t>
            </a:r>
            <a:r>
              <a:rPr lang="en-US" baseline="30000" dirty="0" smtClean="0"/>
              <a:t>-18</a:t>
            </a:r>
            <a:r>
              <a:rPr lang="en-US" dirty="0" smtClean="0"/>
              <a:t> J of energy, where am I going to get it?</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26</a:t>
            </a:fld>
            <a:endParaRPr lang="en-US"/>
          </a:p>
        </p:txBody>
      </p:sp>
    </p:spTree>
    <p:extLst>
      <p:ext uri="{BB962C8B-B14F-4D97-AF65-F5344CB8AC3E}">
        <p14:creationId xmlns:p14="http://schemas.microsoft.com/office/powerpoint/2010/main" val="1453633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an atom and I need an Eve…</a:t>
            </a:r>
            <a:endParaRPr lang="en-US" dirty="0"/>
          </a:p>
        </p:txBody>
      </p:sp>
      <p:sp>
        <p:nvSpPr>
          <p:cNvPr id="3" name="Content Placeholder 2"/>
          <p:cNvSpPr>
            <a:spLocks noGrp="1"/>
          </p:cNvSpPr>
          <p:nvPr>
            <p:ph idx="1"/>
          </p:nvPr>
        </p:nvSpPr>
        <p:spPr/>
        <p:txBody>
          <a:bodyPr/>
          <a:lstStyle/>
          <a:p>
            <a:pPr marL="0" indent="0">
              <a:buNone/>
            </a:pPr>
            <a:r>
              <a:rPr lang="en-US" sz="2400" dirty="0" smtClean="0"/>
              <a:t>My work function is 10</a:t>
            </a:r>
            <a:r>
              <a:rPr lang="en-US" sz="2400" baseline="30000" dirty="0" smtClean="0"/>
              <a:t>-18</a:t>
            </a:r>
            <a:r>
              <a:rPr lang="en-US" sz="2400" dirty="0" smtClean="0"/>
              <a:t> J.  Can I get the energy from:</a:t>
            </a:r>
          </a:p>
          <a:p>
            <a:pPr marL="0" indent="0">
              <a:buNone/>
            </a:pPr>
            <a:endParaRPr lang="en-US" sz="2400" dirty="0"/>
          </a:p>
          <a:p>
            <a:pPr marL="514350" indent="-514350">
              <a:buAutoNum type="alphaUcParenR"/>
            </a:pPr>
            <a:r>
              <a:rPr lang="en-US" sz="2400" dirty="0" smtClean="0"/>
              <a:t>A 10</a:t>
            </a:r>
            <a:r>
              <a:rPr lang="en-US" sz="2400" baseline="30000" dirty="0" smtClean="0"/>
              <a:t>-18</a:t>
            </a:r>
            <a:r>
              <a:rPr lang="en-US" sz="2400" dirty="0" smtClean="0"/>
              <a:t> J light bulb (white light)</a:t>
            </a:r>
          </a:p>
          <a:p>
            <a:pPr marL="514350" indent="-514350">
              <a:buAutoNum type="alphaUcParenR"/>
            </a:pPr>
            <a:r>
              <a:rPr lang="en-US" sz="2400" dirty="0" smtClean="0"/>
              <a:t>10 light waves </a:t>
            </a:r>
            <a:r>
              <a:rPr lang="en-US" sz="2400" smtClean="0"/>
              <a:t>with 10</a:t>
            </a:r>
            <a:r>
              <a:rPr lang="en-US" sz="2400" baseline="30000" smtClean="0"/>
              <a:t>-19 </a:t>
            </a:r>
            <a:r>
              <a:rPr lang="en-US" sz="2400" dirty="0" smtClean="0"/>
              <a:t>J</a:t>
            </a:r>
          </a:p>
          <a:p>
            <a:pPr marL="514350" indent="-514350">
              <a:buAutoNum type="alphaUcParenR"/>
            </a:pPr>
            <a:r>
              <a:rPr lang="en-US" sz="2400" dirty="0" smtClean="0"/>
              <a:t>A single light wave with 10</a:t>
            </a:r>
            <a:r>
              <a:rPr lang="en-US" sz="2400" baseline="30000" dirty="0" smtClean="0"/>
              <a:t>-18</a:t>
            </a:r>
            <a:r>
              <a:rPr lang="en-US" sz="2400" dirty="0" smtClean="0"/>
              <a:t> J of energy</a:t>
            </a:r>
          </a:p>
          <a:p>
            <a:pPr marL="514350" indent="-514350">
              <a:buAutoNum type="alphaUcParenR"/>
            </a:pPr>
            <a:r>
              <a:rPr lang="en-US" sz="2400" dirty="0" smtClean="0"/>
              <a:t>A 100 W light bulb (100 J/s)</a:t>
            </a:r>
          </a:p>
          <a:p>
            <a:pPr marL="514350" indent="-514350">
              <a:buAutoNum type="alphaUcParenR"/>
            </a:pPr>
            <a:r>
              <a:rPr lang="en-US" sz="2400" dirty="0" smtClean="0"/>
              <a:t>All of the above</a:t>
            </a:r>
            <a:endParaRPr lang="en-US" sz="2400"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27</a:t>
            </a:fld>
            <a:endParaRPr lang="en-US"/>
          </a:p>
        </p:txBody>
      </p:sp>
    </p:spTree>
    <p:extLst>
      <p:ext uri="{BB962C8B-B14F-4D97-AF65-F5344CB8AC3E}">
        <p14:creationId xmlns:p14="http://schemas.microsoft.com/office/powerpoint/2010/main" val="1561560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the above seems correct…</a:t>
            </a:r>
            <a:endParaRPr lang="en-US" dirty="0"/>
          </a:p>
        </p:txBody>
      </p:sp>
      <p:sp>
        <p:nvSpPr>
          <p:cNvPr id="3" name="Content Placeholder 2"/>
          <p:cNvSpPr>
            <a:spLocks noGrp="1"/>
          </p:cNvSpPr>
          <p:nvPr>
            <p:ph idx="1"/>
          </p:nvPr>
        </p:nvSpPr>
        <p:spPr/>
        <p:txBody>
          <a:bodyPr/>
          <a:lstStyle/>
          <a:p>
            <a:pPr marL="0" indent="0">
              <a:buNone/>
            </a:pPr>
            <a:r>
              <a:rPr lang="en-US" dirty="0" smtClean="0"/>
              <a:t>…so it isn’t.</a:t>
            </a:r>
          </a:p>
          <a:p>
            <a:pPr marL="0" indent="0">
              <a:buNone/>
            </a:pPr>
            <a:endParaRPr lang="en-US" dirty="0"/>
          </a:p>
          <a:p>
            <a:pPr marL="0" indent="0">
              <a:buNone/>
            </a:pPr>
            <a:r>
              <a:rPr lang="en-US" dirty="0" smtClean="0"/>
              <a:t>It turns out that light energy is not additive in the way that normal heat is.  It comes prepackaged in single waves called “photons” where the energy of each photon is related to its frequency (or wavelength).</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28</a:t>
            </a:fld>
            <a:endParaRPr lang="en-US"/>
          </a:p>
        </p:txBody>
      </p:sp>
    </p:spTree>
    <p:extLst>
      <p:ext uri="{BB962C8B-B14F-4D97-AF65-F5344CB8AC3E}">
        <p14:creationId xmlns:p14="http://schemas.microsoft.com/office/powerpoint/2010/main" val="282568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Planck and his constant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r>
                        <a:rPr lang="en-US" b="0" i="1" smtClean="0">
                          <a:latin typeface="Cambria Math"/>
                        </a:rPr>
                        <m:t>h</m:t>
                      </m:r>
                      <m:r>
                        <a:rPr lang="en-US" b="0" i="1" smtClean="0">
                          <a:latin typeface="Cambria Math"/>
                          <a:ea typeface="Cambria Math"/>
                        </a:rPr>
                        <m:t>𝛾</m:t>
                      </m:r>
                    </m:oMath>
                  </m:oMathPara>
                </a14:m>
                <a:endParaRPr lang="en-US" b="0" dirty="0" smtClean="0">
                  <a:ea typeface="Cambria Math"/>
                </a:endParaRPr>
              </a:p>
              <a:p>
                <a:pPr marL="0" indent="0">
                  <a:buNone/>
                </a:pPr>
                <a:endParaRPr lang="en-US" dirty="0" smtClean="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m:t>
                      </m:r>
                      <m:r>
                        <a:rPr lang="en-US" b="0" i="1" smtClean="0">
                          <a:latin typeface="Cambria Math"/>
                        </a:rPr>
                        <m:t>=</m:t>
                      </m:r>
                      <m:r>
                        <a:rPr lang="en-US" b="0" i="1" smtClean="0">
                          <a:latin typeface="Cambria Math"/>
                        </a:rPr>
                        <m:t>h</m:t>
                      </m:r>
                      <m:f>
                        <m:fPr>
                          <m:ctrlPr>
                            <a:rPr lang="en-US" b="0" i="1" smtClean="0">
                              <a:latin typeface="Cambria Math"/>
                            </a:rPr>
                          </m:ctrlPr>
                        </m:fPr>
                        <m:num>
                          <m:r>
                            <a:rPr lang="en-US" b="0" i="1" smtClean="0">
                              <a:latin typeface="Cambria Math"/>
                            </a:rPr>
                            <m:t>𝑐</m:t>
                          </m:r>
                        </m:num>
                        <m:den>
                          <m:r>
                            <m:rPr>
                              <m:sty m:val="p"/>
                            </m:rPr>
                            <a:rPr lang="el-GR" b="0" i="1" smtClean="0">
                              <a:latin typeface="Cambria Math"/>
                            </a:rPr>
                            <m:t>λ</m:t>
                          </m:r>
                        </m:den>
                      </m:f>
                    </m:oMath>
                  </m:oMathPara>
                </a14:m>
                <a:endParaRPr lang="en-US" dirty="0" smtClean="0"/>
              </a:p>
              <a:p>
                <a:pPr marL="0" indent="0">
                  <a:buNone/>
                </a:pPr>
                <a:endParaRPr lang="en-US" dirty="0"/>
              </a:p>
              <a:p>
                <a:pPr marL="0" indent="0">
                  <a:buNone/>
                </a:pPr>
                <a:r>
                  <a:rPr lang="en-US" dirty="0" smtClean="0"/>
                  <a:t>h=Planck’s constant = 6.626x10</a:t>
                </a:r>
                <a:r>
                  <a:rPr lang="en-US" baseline="30000" dirty="0" smtClean="0"/>
                  <a:t>-34</a:t>
                </a:r>
                <a:r>
                  <a:rPr lang="en-US" dirty="0" smtClean="0"/>
                  <a:t> J 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35" r="-1084"/>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BDDFE3F-F1D6-4E01-8F1F-D1A8AE14E23F}" type="slidenum">
              <a:rPr lang="en-US" smtClean="0"/>
              <a:pPr/>
              <a:t>29</a:t>
            </a:fld>
            <a:endParaRPr lang="en-US"/>
          </a:p>
        </p:txBody>
      </p:sp>
    </p:spTree>
    <p:extLst>
      <p:ext uri="{BB962C8B-B14F-4D97-AF65-F5344CB8AC3E}">
        <p14:creationId xmlns:p14="http://schemas.microsoft.com/office/powerpoint/2010/main" val="2969002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Freeze the wave and walk…</a:t>
            </a:r>
            <a:endParaRPr lang="en-US" dirty="0"/>
          </a:p>
        </p:txBody>
      </p:sp>
      <p:cxnSp>
        <p:nvCxnSpPr>
          <p:cNvPr id="5" name="Curved Connector 4"/>
          <p:cNvCxnSpPr/>
          <p:nvPr/>
        </p:nvCxnSpPr>
        <p:spPr>
          <a:xfrm flipV="1">
            <a:off x="19050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flipV="1">
            <a:off x="3505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51634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68398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H="1" flipV="1">
            <a:off x="76780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H="1" flipV="1">
            <a:off x="60016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H="1" flipV="1">
            <a:off x="43434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H="1" flipV="1">
            <a:off x="2743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75778" name="Picture 2" descr="C:\Users\Joe\AppData\Local\Microsoft\Windows\Temporary Internet Files\Content.IE5\SBPSI634\MP900448368[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0219" y="4343400"/>
            <a:ext cx="2174081" cy="159861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BDDFE3F-F1D6-4E01-8F1F-D1A8AE14E23F}" type="slidenum">
              <a:rPr lang="en-US" smtClean="0"/>
              <a:pPr/>
              <a:t>3</a:t>
            </a:fld>
            <a:endParaRPr lang="en-US"/>
          </a:p>
        </p:txBody>
      </p:sp>
    </p:spTree>
    <p:extLst>
      <p:ext uri="{BB962C8B-B14F-4D97-AF65-F5344CB8AC3E}">
        <p14:creationId xmlns:p14="http://schemas.microsoft.com/office/powerpoint/2010/main" val="118637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93062E-6 L 0.55643 0.00579 " pathEditMode="relative" rAng="0" ptsTypes="AA">
                                      <p:cBhvr>
                                        <p:cTn id="6" dur="9250" fill="hold"/>
                                        <p:tgtEl>
                                          <p:spTgt spid="75778"/>
                                        </p:tgtEl>
                                        <p:attrNameLst>
                                          <p:attrName>ppt_x</p:attrName>
                                          <p:attrName>ppt_y</p:attrName>
                                        </p:attrNameLst>
                                      </p:cBhvr>
                                      <p:rCtr x="2781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p:txBody>
              <a:bodyPr/>
              <a:lstStyle/>
              <a:p>
                <a:pPr>
                  <a:buFont typeface="Wingdings" pitchFamily="2" charset="2"/>
                  <a:buNone/>
                </a:pPr>
                <a:r>
                  <a:rPr lang="en-US" dirty="0" smtClean="0"/>
                  <a:t>How much energy does a 600 nm orange photon possess?</a:t>
                </a:r>
              </a:p>
              <a:p>
                <a:pPr>
                  <a:buNone/>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m:t>
                      </m:r>
                      <m:r>
                        <a:rPr lang="en-US" i="1">
                          <a:latin typeface="Cambria Math"/>
                        </a:rPr>
                        <m:t>h</m:t>
                      </m:r>
                      <m:f>
                        <m:fPr>
                          <m:ctrlPr>
                            <a:rPr lang="en-US" i="1">
                              <a:latin typeface="Cambria Math"/>
                            </a:rPr>
                          </m:ctrlPr>
                        </m:fPr>
                        <m:num>
                          <m:r>
                            <a:rPr lang="en-US" i="1">
                              <a:latin typeface="Cambria Math"/>
                            </a:rPr>
                            <m:t>𝑐</m:t>
                          </m:r>
                        </m:num>
                        <m:den>
                          <m:r>
                            <m:rPr>
                              <m:sty m:val="p"/>
                            </m:rPr>
                            <a:rPr lang="el-GR" i="1">
                              <a:latin typeface="Cambria Math"/>
                            </a:rPr>
                            <m:t>λ</m:t>
                          </m:r>
                        </m:den>
                      </m:f>
                    </m:oMath>
                  </m:oMathPara>
                </a14:m>
                <a:endParaRPr lang="en-US" dirty="0"/>
              </a:p>
              <a:p>
                <a:pPr>
                  <a:buNone/>
                </a:pPr>
                <a14:m>
                  <m:oMathPara xmlns:m="http://schemas.openxmlformats.org/officeDocument/2006/math">
                    <m:oMathParaPr>
                      <m:jc m:val="centerGroup"/>
                    </m:oMathParaPr>
                    <m:oMath xmlns:m="http://schemas.openxmlformats.org/officeDocument/2006/math">
                      <m:r>
                        <a:rPr lang="en-US" i="1">
                          <a:latin typeface="Cambria Math"/>
                        </a:rPr>
                        <m:t>𝐸</m:t>
                      </m:r>
                      <m:r>
                        <a:rPr lang="en-US" i="1">
                          <a:latin typeface="Cambria Math"/>
                        </a:rPr>
                        <m:t>=6.626×</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−34</m:t>
                          </m:r>
                        </m:sup>
                      </m:sSup>
                      <m:r>
                        <a:rPr lang="en-US" b="0" i="1" smtClean="0">
                          <a:latin typeface="Cambria Math"/>
                          <a:ea typeface="Cambria Math"/>
                        </a:rPr>
                        <m:t>𝐽𝑠</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3.00×</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8</m:t>
                              </m:r>
                            </m:sup>
                          </m:sSup>
                          <m:r>
                            <a:rPr lang="en-US" b="0" i="1" smtClean="0">
                              <a:latin typeface="Cambria Math"/>
                              <a:ea typeface="Cambria Math"/>
                            </a:rPr>
                            <m:t>𝑚</m:t>
                          </m:r>
                          <m:r>
                            <a:rPr lang="en-US" b="0" i="1" smtClean="0">
                              <a:latin typeface="Cambria Math"/>
                              <a:ea typeface="Cambria Math"/>
                            </a:rPr>
                            <m:t>/</m:t>
                          </m:r>
                          <m:r>
                            <a:rPr lang="en-US" b="0" i="1" smtClean="0">
                              <a:latin typeface="Cambria Math"/>
                              <a:ea typeface="Cambria Math"/>
                            </a:rPr>
                            <m:t>𝑠</m:t>
                          </m:r>
                        </m:num>
                        <m:den>
                          <m:r>
                            <a:rPr lang="en-US" b="0" i="1" smtClean="0">
                              <a:latin typeface="Cambria Math"/>
                              <a:ea typeface="Cambria Math"/>
                            </a:rPr>
                            <m:t>600×</m:t>
                          </m:r>
                          <m:sSup>
                            <m:sSupPr>
                              <m:ctrlPr>
                                <a:rPr lang="en-US" b="0" i="1" smtClean="0">
                                  <a:latin typeface="Cambria Math"/>
                                  <a:ea typeface="Cambria Math"/>
                                </a:rPr>
                              </m:ctrlPr>
                            </m:sSupPr>
                            <m:e>
                              <m:r>
                                <a:rPr lang="en-US" b="0" i="1" smtClean="0">
                                  <a:latin typeface="Cambria Math"/>
                                  <a:ea typeface="Cambria Math"/>
                                </a:rPr>
                                <m:t>10</m:t>
                              </m:r>
                            </m:e>
                            <m:sup>
                              <m:r>
                                <a:rPr lang="en-US" b="0" i="1" smtClean="0">
                                  <a:latin typeface="Cambria Math"/>
                                  <a:ea typeface="Cambria Math"/>
                                </a:rPr>
                                <m:t>−9</m:t>
                              </m:r>
                            </m:sup>
                          </m:sSup>
                          <m:r>
                            <a:rPr lang="en-US" b="0" i="1" smtClean="0">
                              <a:latin typeface="Cambria Math"/>
                              <a:ea typeface="Cambria Math"/>
                            </a:rPr>
                            <m:t>𝑚</m:t>
                          </m:r>
                        </m:den>
                      </m:f>
                      <m:r>
                        <a:rPr lang="en-US" b="0" i="1" smtClean="0">
                          <a:latin typeface="Cambria Math"/>
                          <a:ea typeface="Cambria Math"/>
                        </a:rPr>
                        <m:t>)</m:t>
                      </m:r>
                      <m:r>
                        <a:rPr lang="el-GR" i="1">
                          <a:latin typeface="Cambria Math"/>
                        </a:rPr>
                        <m:t> </m:t>
                      </m:r>
                    </m:oMath>
                  </m:oMathPara>
                </a14:m>
                <a:endParaRPr lang="en-US" dirty="0" smtClean="0">
                  <a:sym typeface="WP Greek Century" pitchFamily="2" charset="2"/>
                </a:endParaRPr>
              </a:p>
              <a:p>
                <a:pPr>
                  <a:buFont typeface="Wingdings" pitchFamily="2" charset="2"/>
                  <a:buNone/>
                </a:pPr>
                <a:endParaRPr lang="en-US" smtClean="0">
                  <a:sym typeface="WP Greek Century" pitchFamily="2" charset="2"/>
                </a:endParaRPr>
              </a:p>
              <a:p>
                <a:pPr>
                  <a:buFont typeface="Wingdings" pitchFamily="2" charset="2"/>
                  <a:buNone/>
                </a:pPr>
                <a:r>
                  <a:rPr lang="en-US" smtClean="0">
                    <a:sym typeface="WP Greek Century" pitchFamily="2" charset="2"/>
                  </a:rPr>
                  <a:t>E</a:t>
                </a:r>
                <a:r>
                  <a:rPr lang="en-US" dirty="0">
                    <a:sym typeface="WP Greek Century" pitchFamily="2" charset="2"/>
                  </a:rPr>
                  <a:t>= 3.313x10</a:t>
                </a:r>
                <a:r>
                  <a:rPr lang="en-US" baseline="30000" dirty="0">
                    <a:sym typeface="WP Greek Century" pitchFamily="2" charset="2"/>
                  </a:rPr>
                  <a:t>-19</a:t>
                </a:r>
                <a:r>
                  <a:rPr lang="en-US" dirty="0">
                    <a:sym typeface="WP Greek Century" pitchFamily="2" charset="2"/>
                  </a:rPr>
                  <a:t> </a:t>
                </a:r>
                <a:r>
                  <a:rPr lang="en-US" dirty="0" smtClean="0">
                    <a:sym typeface="WP Greek Century" pitchFamily="2" charset="2"/>
                  </a:rPr>
                  <a:t>J in a single photon</a:t>
                </a:r>
                <a:endParaRPr lang="en-US" dirty="0">
                  <a:sym typeface="WP Greek Century" pitchFamily="2" charset="2"/>
                </a:endParaRPr>
              </a:p>
              <a:p>
                <a:pPr>
                  <a:buFont typeface="Wingdings" pitchFamily="2" charset="2"/>
                  <a:buNone/>
                </a:pPr>
                <a:endParaRPr lang="en-US" dirty="0">
                  <a:sym typeface="WP Greek Century" pitchFamily="2" charset="2"/>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835" t="-148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6BDDFE3F-F1D6-4E01-8F1F-D1A8AE14E23F}"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energy in a beam of light?</a:t>
            </a:r>
            <a:endParaRPr lang="en-US" dirty="0"/>
          </a:p>
        </p:txBody>
      </p:sp>
      <p:sp>
        <p:nvSpPr>
          <p:cNvPr id="3" name="Content Placeholder 2"/>
          <p:cNvSpPr>
            <a:spLocks noGrp="1"/>
          </p:cNvSpPr>
          <p:nvPr>
            <p:ph idx="1"/>
          </p:nvPr>
        </p:nvSpPr>
        <p:spPr/>
        <p:txBody>
          <a:bodyPr/>
          <a:lstStyle/>
          <a:p>
            <a:pPr marL="0" indent="0">
              <a:buNone/>
            </a:pPr>
            <a:r>
              <a:rPr lang="en-US" sz="2400" dirty="0" smtClean="0"/>
              <a:t>Like all energy, the energy in a beam of light should be the sum of the energies of each little wave of light.</a:t>
            </a:r>
          </a:p>
          <a:p>
            <a:pPr marL="0" indent="0">
              <a:buNone/>
            </a:pPr>
            <a:endParaRPr lang="en-US" sz="2400" dirty="0"/>
          </a:p>
          <a:p>
            <a:pPr marL="0" indent="0">
              <a:buNone/>
            </a:pPr>
            <a:r>
              <a:rPr lang="en-US" sz="2400" dirty="0" smtClean="0"/>
              <a:t>So, if you take four 600 nm photons, the total energy is:</a:t>
            </a:r>
          </a:p>
          <a:p>
            <a:pPr marL="0" indent="0">
              <a:buNone/>
            </a:pPr>
            <a:endParaRPr lang="en-US" sz="2400" dirty="0"/>
          </a:p>
          <a:p>
            <a:pPr marL="0" indent="0">
              <a:buNone/>
            </a:pPr>
            <a:r>
              <a:rPr lang="en-US" sz="2400" dirty="0" smtClean="0"/>
              <a:t>4*</a:t>
            </a:r>
            <a:r>
              <a:rPr lang="en-US" sz="2400" dirty="0">
                <a:sym typeface="WP Greek Century" pitchFamily="2" charset="2"/>
              </a:rPr>
              <a:t> 3.313x10</a:t>
            </a:r>
            <a:r>
              <a:rPr lang="en-US" sz="2400" baseline="30000" dirty="0">
                <a:sym typeface="WP Greek Century" pitchFamily="2" charset="2"/>
              </a:rPr>
              <a:t>-19</a:t>
            </a:r>
            <a:r>
              <a:rPr lang="en-US" sz="2400" dirty="0">
                <a:sym typeface="WP Greek Century" pitchFamily="2" charset="2"/>
              </a:rPr>
              <a:t> J </a:t>
            </a:r>
            <a:r>
              <a:rPr lang="en-US" sz="2400" dirty="0" smtClean="0">
                <a:sym typeface="WP Greek Century" pitchFamily="2" charset="2"/>
              </a:rPr>
              <a:t>= 1.33x10</a:t>
            </a:r>
            <a:r>
              <a:rPr lang="en-US" sz="2400" baseline="30000" dirty="0" smtClean="0">
                <a:sym typeface="WP Greek Century" pitchFamily="2" charset="2"/>
              </a:rPr>
              <a:t>-18</a:t>
            </a:r>
            <a:r>
              <a:rPr lang="en-US" sz="2400" dirty="0" smtClean="0">
                <a:sym typeface="WP Greek Century" pitchFamily="2" charset="2"/>
              </a:rPr>
              <a:t> J</a:t>
            </a:r>
          </a:p>
          <a:p>
            <a:pPr marL="0" indent="0">
              <a:buNone/>
            </a:pPr>
            <a:endParaRPr lang="en-US" sz="2400" dirty="0">
              <a:sym typeface="WP Greek Century" pitchFamily="2" charset="2"/>
            </a:endParaRPr>
          </a:p>
          <a:p>
            <a:pPr marL="0" indent="0">
              <a:buNone/>
            </a:pPr>
            <a:r>
              <a:rPr lang="en-US" sz="2400" dirty="0" smtClean="0">
                <a:sym typeface="WP Greek Century" pitchFamily="2" charset="2"/>
              </a:rPr>
              <a:t>That should be enough to knock my electron off!</a:t>
            </a:r>
            <a:endParaRPr lang="en-US" sz="2400" dirty="0" smtClean="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31</a:t>
            </a:fld>
            <a:endParaRPr lang="en-US"/>
          </a:p>
        </p:txBody>
      </p:sp>
    </p:spTree>
    <p:extLst>
      <p:ext uri="{BB962C8B-B14F-4D97-AF65-F5344CB8AC3E}">
        <p14:creationId xmlns:p14="http://schemas.microsoft.com/office/powerpoint/2010/main" val="1315874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Damn electron won’t leave!</a:t>
            </a:r>
            <a:endParaRPr lang="en-US" dirty="0"/>
          </a:p>
        </p:txBody>
      </p:sp>
      <p:sp>
        <p:nvSpPr>
          <p:cNvPr id="3" name="Content Placeholder 2"/>
          <p:cNvSpPr>
            <a:spLocks noGrp="1"/>
          </p:cNvSpPr>
          <p:nvPr>
            <p:ph idx="1"/>
          </p:nvPr>
        </p:nvSpPr>
        <p:spPr/>
        <p:txBody>
          <a:bodyPr/>
          <a:lstStyle/>
          <a:p>
            <a:pPr marL="0" indent="0">
              <a:buNone/>
            </a:pPr>
            <a:r>
              <a:rPr lang="en-US" dirty="0" smtClean="0"/>
              <a:t>But if you shine four 600 nm photons with a total energy of 1.33x10</a:t>
            </a:r>
            <a:r>
              <a:rPr lang="en-US" baseline="30000" dirty="0" smtClean="0"/>
              <a:t>-18</a:t>
            </a:r>
            <a:r>
              <a:rPr lang="en-US" dirty="0" smtClean="0"/>
              <a:t> J onto a material with a work function of 10</a:t>
            </a:r>
            <a:r>
              <a:rPr lang="en-US" baseline="30000" dirty="0" smtClean="0"/>
              <a:t>-18</a:t>
            </a:r>
            <a:r>
              <a:rPr lang="en-US" dirty="0" smtClean="0"/>
              <a:t> J no electron is emitted!!!</a:t>
            </a:r>
          </a:p>
          <a:p>
            <a:pPr marL="0" indent="0">
              <a:buNone/>
            </a:pPr>
            <a:endParaRPr lang="en-US" dirty="0"/>
          </a:p>
          <a:p>
            <a:pPr marL="0" indent="0">
              <a:buNone/>
            </a:pPr>
            <a:r>
              <a:rPr lang="en-US" dirty="0" smtClean="0"/>
              <a:t>In fact if you have a 100 W 600 nm light bulb and shine it on the surface for an hour, the surface will be exposed to 360,000 Joules of energy and not a single electron will be emitted.</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32</a:t>
            </a:fld>
            <a:endParaRPr lang="en-US"/>
          </a:p>
        </p:txBody>
      </p:sp>
    </p:spTree>
    <p:extLst>
      <p:ext uri="{BB962C8B-B14F-4D97-AF65-F5344CB8AC3E}">
        <p14:creationId xmlns:p14="http://schemas.microsoft.com/office/powerpoint/2010/main" val="3981966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quantization.</a:t>
            </a:r>
            <a:endParaRPr lang="en-US" dirty="0"/>
          </a:p>
        </p:txBody>
      </p:sp>
      <p:sp>
        <p:nvSpPr>
          <p:cNvPr id="3" name="Content Placeholder 2"/>
          <p:cNvSpPr>
            <a:spLocks noGrp="1"/>
          </p:cNvSpPr>
          <p:nvPr>
            <p:ph idx="1"/>
          </p:nvPr>
        </p:nvSpPr>
        <p:spPr/>
        <p:txBody>
          <a:bodyPr/>
          <a:lstStyle/>
          <a:p>
            <a:pPr marL="0" indent="0">
              <a:buNone/>
            </a:pPr>
            <a:r>
              <a:rPr lang="en-US" dirty="0" smtClean="0"/>
              <a:t>In order for an electron to make the jump it must have a landing pad.  Only photons with the correct energy can be absorbed.</a:t>
            </a:r>
          </a:p>
          <a:p>
            <a:pPr marL="0" indent="0">
              <a:buNone/>
            </a:pPr>
            <a:endParaRPr lang="en-US" dirty="0"/>
          </a:p>
          <a:p>
            <a:pPr marL="0" indent="0">
              <a:buNone/>
            </a:pPr>
            <a:r>
              <a:rPr lang="en-US" dirty="0" smtClean="0"/>
              <a:t>Or, as we scientists say, no </a:t>
            </a:r>
            <a:r>
              <a:rPr lang="en-US" dirty="0" err="1" smtClean="0"/>
              <a:t>halvesies</a:t>
            </a:r>
            <a:r>
              <a:rPr lang="en-US" dirty="0" smtClean="0"/>
              <a:t>!</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33</a:t>
            </a:fld>
            <a:endParaRPr lang="en-US"/>
          </a:p>
        </p:txBody>
      </p:sp>
    </p:spTree>
    <p:extLst>
      <p:ext uri="{BB962C8B-B14F-4D97-AF65-F5344CB8AC3E}">
        <p14:creationId xmlns:p14="http://schemas.microsoft.com/office/powerpoint/2010/main" val="3263174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You must tune the energy to the energy separation between orbitals.</a:t>
            </a:r>
            <a:endParaRPr lang="en-US" dirty="0"/>
          </a:p>
        </p:txBody>
      </p:sp>
      <p:sp>
        <p:nvSpPr>
          <p:cNvPr id="12291" name="Oval 3"/>
          <p:cNvSpPr>
            <a:spLocks noChangeArrowheads="1"/>
          </p:cNvSpPr>
          <p:nvPr/>
        </p:nvSpPr>
        <p:spPr bwMode="auto">
          <a:xfrm>
            <a:off x="3581400" y="3124200"/>
            <a:ext cx="16764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Nucleus</a:t>
            </a:r>
          </a:p>
        </p:txBody>
      </p:sp>
      <p:sp>
        <p:nvSpPr>
          <p:cNvPr id="12292" name="Oval 4"/>
          <p:cNvSpPr>
            <a:spLocks noChangeArrowheads="1"/>
          </p:cNvSpPr>
          <p:nvPr/>
        </p:nvSpPr>
        <p:spPr bwMode="auto">
          <a:xfrm>
            <a:off x="2971800" y="2514600"/>
            <a:ext cx="3048000" cy="2743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Oval 5"/>
          <p:cNvSpPr>
            <a:spLocks noChangeArrowheads="1"/>
          </p:cNvSpPr>
          <p:nvPr/>
        </p:nvSpPr>
        <p:spPr bwMode="auto">
          <a:xfrm>
            <a:off x="2286000" y="1828800"/>
            <a:ext cx="4495800" cy="411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Oval 6"/>
          <p:cNvSpPr>
            <a:spLocks noChangeArrowheads="1"/>
          </p:cNvSpPr>
          <p:nvPr/>
        </p:nvSpPr>
        <p:spPr bwMode="auto">
          <a:xfrm>
            <a:off x="3962400" y="4038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2295" name="Oval 7"/>
          <p:cNvSpPr>
            <a:spLocks noChangeArrowheads="1"/>
          </p:cNvSpPr>
          <p:nvPr/>
        </p:nvSpPr>
        <p:spPr bwMode="auto">
          <a:xfrm>
            <a:off x="3886200" y="3429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2296" name="Oval 8"/>
          <p:cNvSpPr>
            <a:spLocks noChangeArrowheads="1"/>
          </p:cNvSpPr>
          <p:nvPr/>
        </p:nvSpPr>
        <p:spPr bwMode="auto">
          <a:xfrm>
            <a:off x="4572000" y="3352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2297" name="Oval 9"/>
          <p:cNvSpPr>
            <a:spLocks noChangeArrowheads="1"/>
          </p:cNvSpPr>
          <p:nvPr/>
        </p:nvSpPr>
        <p:spPr bwMode="auto">
          <a:xfrm>
            <a:off x="4876800" y="35052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298" name="Oval 10"/>
          <p:cNvSpPr>
            <a:spLocks noChangeArrowheads="1"/>
          </p:cNvSpPr>
          <p:nvPr/>
        </p:nvSpPr>
        <p:spPr bwMode="auto">
          <a:xfrm>
            <a:off x="4267200" y="3276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299" name="Oval 11"/>
          <p:cNvSpPr>
            <a:spLocks noChangeArrowheads="1"/>
          </p:cNvSpPr>
          <p:nvPr/>
        </p:nvSpPr>
        <p:spPr bwMode="auto">
          <a:xfrm>
            <a:off x="4572000" y="3962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300" name="Oval 12"/>
          <p:cNvSpPr>
            <a:spLocks noChangeArrowheads="1"/>
          </p:cNvSpPr>
          <p:nvPr/>
        </p:nvSpPr>
        <p:spPr bwMode="auto">
          <a:xfrm>
            <a:off x="4267200" y="4114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2301" name="Oval 13"/>
          <p:cNvSpPr>
            <a:spLocks noChangeArrowheads="1"/>
          </p:cNvSpPr>
          <p:nvPr/>
        </p:nvSpPr>
        <p:spPr bwMode="auto">
          <a:xfrm>
            <a:off x="2971800" y="3200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12302" name="Oval 14"/>
          <p:cNvSpPr>
            <a:spLocks noChangeArrowheads="1"/>
          </p:cNvSpPr>
          <p:nvPr/>
        </p:nvSpPr>
        <p:spPr bwMode="auto">
          <a:xfrm>
            <a:off x="2209800" y="3733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12303" name="Oval 15"/>
          <p:cNvSpPr>
            <a:spLocks noChangeArrowheads="1"/>
          </p:cNvSpPr>
          <p:nvPr/>
        </p:nvSpPr>
        <p:spPr bwMode="auto">
          <a:xfrm>
            <a:off x="2971800" y="4191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3" name="Slide Number Placeholder 2"/>
          <p:cNvSpPr>
            <a:spLocks noGrp="1"/>
          </p:cNvSpPr>
          <p:nvPr>
            <p:ph type="sldNum" sz="quarter" idx="12"/>
          </p:nvPr>
        </p:nvSpPr>
        <p:spPr/>
        <p:txBody>
          <a:bodyPr/>
          <a:lstStyle/>
          <a:p>
            <a:fld id="{6BDDFE3F-F1D6-4E01-8F1F-D1A8AE14E23F}"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Chemical Reactivity</a:t>
            </a:r>
          </a:p>
        </p:txBody>
      </p:sp>
      <p:sp>
        <p:nvSpPr>
          <p:cNvPr id="11267" name="Rectangle 3"/>
          <p:cNvSpPr>
            <a:spLocks noGrp="1" noChangeArrowheads="1"/>
          </p:cNvSpPr>
          <p:nvPr>
            <p:ph type="body" idx="1"/>
          </p:nvPr>
        </p:nvSpPr>
        <p:spPr/>
        <p:txBody>
          <a:bodyPr/>
          <a:lstStyle/>
          <a:p>
            <a:pPr>
              <a:buFont typeface="Wingdings" pitchFamily="2" charset="2"/>
              <a:buNone/>
            </a:pPr>
            <a:r>
              <a:rPr lang="en-US"/>
              <a:t>The nucleus is encased in electrons.</a:t>
            </a:r>
          </a:p>
          <a:p>
            <a:pPr>
              <a:buFont typeface="Wingdings" pitchFamily="2" charset="2"/>
              <a:buNone/>
            </a:pPr>
            <a:endParaRPr lang="en-US"/>
          </a:p>
          <a:p>
            <a:pPr>
              <a:buFont typeface="Wingdings" pitchFamily="2" charset="2"/>
              <a:buNone/>
            </a:pPr>
            <a:r>
              <a:rPr lang="en-US"/>
              <a:t>The nucleus is stable and unchanged in chemical reactions.</a:t>
            </a:r>
          </a:p>
          <a:p>
            <a:pPr>
              <a:buFont typeface="Wingdings" pitchFamily="2" charset="2"/>
              <a:buNone/>
            </a:pPr>
            <a:endParaRPr lang="en-US"/>
          </a:p>
          <a:p>
            <a:pPr>
              <a:buFont typeface="Wingdings" pitchFamily="2" charset="2"/>
              <a:buNone/>
            </a:pPr>
            <a:r>
              <a:rPr lang="en-US"/>
              <a:t>When 2 atoms meet, it is their electrons that bump together.</a:t>
            </a:r>
          </a:p>
        </p:txBody>
      </p:sp>
      <p:sp>
        <p:nvSpPr>
          <p:cNvPr id="3" name="Slide Number Placeholder 2"/>
          <p:cNvSpPr>
            <a:spLocks noGrp="1"/>
          </p:cNvSpPr>
          <p:nvPr>
            <p:ph type="sldNum" sz="quarter" idx="12"/>
          </p:nvPr>
        </p:nvSpPr>
        <p:spPr/>
        <p:txBody>
          <a:bodyPr/>
          <a:lstStyle/>
          <a:p>
            <a:fld id="{6BDDFE3F-F1D6-4E01-8F1F-D1A8AE14E23F}"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Chemical Reactivity…</a:t>
            </a:r>
          </a:p>
        </p:txBody>
      </p:sp>
      <p:sp>
        <p:nvSpPr>
          <p:cNvPr id="13315" name="Rectangle 3"/>
          <p:cNvSpPr>
            <a:spLocks noGrp="1" noChangeArrowheads="1"/>
          </p:cNvSpPr>
          <p:nvPr>
            <p:ph type="body" idx="1"/>
          </p:nvPr>
        </p:nvSpPr>
        <p:spPr/>
        <p:txBody>
          <a:bodyPr/>
          <a:lstStyle/>
          <a:p>
            <a:pPr>
              <a:buFont typeface="Wingdings" pitchFamily="2" charset="2"/>
              <a:buNone/>
            </a:pPr>
            <a:r>
              <a:rPr lang="en-US"/>
              <a:t>…is all about the electrons.</a:t>
            </a:r>
          </a:p>
        </p:txBody>
      </p:sp>
      <p:sp>
        <p:nvSpPr>
          <p:cNvPr id="3" name="Slide Number Placeholder 2"/>
          <p:cNvSpPr>
            <a:spLocks noGrp="1"/>
          </p:cNvSpPr>
          <p:nvPr>
            <p:ph type="sldNum" sz="quarter" idx="12"/>
          </p:nvPr>
        </p:nvSpPr>
        <p:spPr/>
        <p:txBody>
          <a:bodyPr/>
          <a:lstStyle/>
          <a:p>
            <a:fld id="{6BDDFE3F-F1D6-4E01-8F1F-D1A8AE14E23F}"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Electronic Structure of Atoms</a:t>
            </a:r>
          </a:p>
        </p:txBody>
      </p:sp>
      <p:sp>
        <p:nvSpPr>
          <p:cNvPr id="14339" name="Rectangle 3"/>
          <p:cNvSpPr>
            <a:spLocks noGrp="1" noChangeArrowheads="1"/>
          </p:cNvSpPr>
          <p:nvPr>
            <p:ph type="body" idx="1"/>
          </p:nvPr>
        </p:nvSpPr>
        <p:spPr/>
        <p:txBody>
          <a:bodyPr/>
          <a:lstStyle/>
          <a:p>
            <a:pPr>
              <a:lnSpc>
                <a:spcPct val="90000"/>
              </a:lnSpc>
              <a:buFont typeface="Wingdings" pitchFamily="2" charset="2"/>
              <a:buNone/>
            </a:pPr>
            <a:r>
              <a:rPr lang="en-US"/>
              <a:t>Since the electrons are so important, understanding the electronic structure of atoms is critical to understanding why atoms react with each other.</a:t>
            </a:r>
          </a:p>
          <a:p>
            <a:pPr>
              <a:lnSpc>
                <a:spcPct val="90000"/>
              </a:lnSpc>
              <a:buFont typeface="Wingdings" pitchFamily="2" charset="2"/>
              <a:buNone/>
            </a:pPr>
            <a:endParaRPr lang="en-US"/>
          </a:p>
          <a:p>
            <a:pPr>
              <a:lnSpc>
                <a:spcPct val="90000"/>
              </a:lnSpc>
              <a:buFont typeface="Wingdings" pitchFamily="2" charset="2"/>
              <a:buNone/>
            </a:pPr>
            <a:r>
              <a:rPr lang="en-US"/>
              <a:t>The first thing we need to do is move beyond classical physics and the Bohr Model</a:t>
            </a:r>
          </a:p>
        </p:txBody>
      </p:sp>
      <p:sp>
        <p:nvSpPr>
          <p:cNvPr id="3" name="Slide Number Placeholder 2"/>
          <p:cNvSpPr>
            <a:spLocks noGrp="1"/>
          </p:cNvSpPr>
          <p:nvPr>
            <p:ph type="sldNum" sz="quarter" idx="12"/>
          </p:nvPr>
        </p:nvSpPr>
        <p:spPr/>
        <p:txBody>
          <a:bodyPr/>
          <a:lstStyle/>
          <a:p>
            <a:fld id="{6BDDFE3F-F1D6-4E01-8F1F-D1A8AE14E23F}"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200"/>
              <a:t>What’s wrong with the Bohr Model?</a:t>
            </a:r>
          </a:p>
        </p:txBody>
      </p:sp>
      <p:sp>
        <p:nvSpPr>
          <p:cNvPr id="16387" name="Oval 3"/>
          <p:cNvSpPr>
            <a:spLocks noChangeArrowheads="1"/>
          </p:cNvSpPr>
          <p:nvPr/>
        </p:nvSpPr>
        <p:spPr bwMode="auto">
          <a:xfrm>
            <a:off x="3581400" y="3124200"/>
            <a:ext cx="16764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Nucleus</a:t>
            </a:r>
          </a:p>
        </p:txBody>
      </p:sp>
      <p:sp>
        <p:nvSpPr>
          <p:cNvPr id="16388" name="Oval 4"/>
          <p:cNvSpPr>
            <a:spLocks noChangeArrowheads="1"/>
          </p:cNvSpPr>
          <p:nvPr/>
        </p:nvSpPr>
        <p:spPr bwMode="auto">
          <a:xfrm>
            <a:off x="2971800" y="2514600"/>
            <a:ext cx="3048000" cy="2743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9" name="Oval 5"/>
          <p:cNvSpPr>
            <a:spLocks noChangeArrowheads="1"/>
          </p:cNvSpPr>
          <p:nvPr/>
        </p:nvSpPr>
        <p:spPr bwMode="auto">
          <a:xfrm>
            <a:off x="2286000" y="1828800"/>
            <a:ext cx="4495800" cy="411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0" name="Oval 6"/>
          <p:cNvSpPr>
            <a:spLocks noChangeArrowheads="1"/>
          </p:cNvSpPr>
          <p:nvPr/>
        </p:nvSpPr>
        <p:spPr bwMode="auto">
          <a:xfrm>
            <a:off x="3962400" y="4038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6391" name="Oval 7"/>
          <p:cNvSpPr>
            <a:spLocks noChangeArrowheads="1"/>
          </p:cNvSpPr>
          <p:nvPr/>
        </p:nvSpPr>
        <p:spPr bwMode="auto">
          <a:xfrm>
            <a:off x="3886200" y="3429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6392" name="Oval 8"/>
          <p:cNvSpPr>
            <a:spLocks noChangeArrowheads="1"/>
          </p:cNvSpPr>
          <p:nvPr/>
        </p:nvSpPr>
        <p:spPr bwMode="auto">
          <a:xfrm>
            <a:off x="4572000" y="3352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16393" name="Oval 9"/>
          <p:cNvSpPr>
            <a:spLocks noChangeArrowheads="1"/>
          </p:cNvSpPr>
          <p:nvPr/>
        </p:nvSpPr>
        <p:spPr bwMode="auto">
          <a:xfrm>
            <a:off x="4876800" y="35052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6394" name="Oval 10"/>
          <p:cNvSpPr>
            <a:spLocks noChangeArrowheads="1"/>
          </p:cNvSpPr>
          <p:nvPr/>
        </p:nvSpPr>
        <p:spPr bwMode="auto">
          <a:xfrm>
            <a:off x="4267200" y="3276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6395" name="Oval 11"/>
          <p:cNvSpPr>
            <a:spLocks noChangeArrowheads="1"/>
          </p:cNvSpPr>
          <p:nvPr/>
        </p:nvSpPr>
        <p:spPr bwMode="auto">
          <a:xfrm>
            <a:off x="4572000" y="3962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6396" name="Oval 12"/>
          <p:cNvSpPr>
            <a:spLocks noChangeArrowheads="1"/>
          </p:cNvSpPr>
          <p:nvPr/>
        </p:nvSpPr>
        <p:spPr bwMode="auto">
          <a:xfrm>
            <a:off x="4267200" y="4114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16397" name="Oval 13"/>
          <p:cNvSpPr>
            <a:spLocks noChangeArrowheads="1"/>
          </p:cNvSpPr>
          <p:nvPr/>
        </p:nvSpPr>
        <p:spPr bwMode="auto">
          <a:xfrm>
            <a:off x="2971800" y="3200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16398" name="Oval 14"/>
          <p:cNvSpPr>
            <a:spLocks noChangeArrowheads="1"/>
          </p:cNvSpPr>
          <p:nvPr/>
        </p:nvSpPr>
        <p:spPr bwMode="auto">
          <a:xfrm>
            <a:off x="2209800" y="3733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16399" name="Oval 15"/>
          <p:cNvSpPr>
            <a:spLocks noChangeArrowheads="1"/>
          </p:cNvSpPr>
          <p:nvPr/>
        </p:nvSpPr>
        <p:spPr bwMode="auto">
          <a:xfrm>
            <a:off x="2971800" y="4191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16400" name="Text Box 16"/>
          <p:cNvSpPr txBox="1">
            <a:spLocks noChangeArrowheads="1"/>
          </p:cNvSpPr>
          <p:nvPr/>
        </p:nvSpPr>
        <p:spPr bwMode="auto">
          <a:xfrm>
            <a:off x="685800" y="2971800"/>
            <a:ext cx="8047038"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600">
                <a:solidFill>
                  <a:srgbClr val="FF0000"/>
                </a:solidFill>
                <a:latin typeface="Tahoma" pitchFamily="34" charset="0"/>
              </a:rPr>
              <a:t>The electrons should collapse into the nucleus</a:t>
            </a:r>
          </a:p>
        </p:txBody>
      </p:sp>
      <p:sp>
        <p:nvSpPr>
          <p:cNvPr id="3" name="Slide Number Placeholder 2"/>
          <p:cNvSpPr>
            <a:spLocks noGrp="1"/>
          </p:cNvSpPr>
          <p:nvPr>
            <p:ph type="sldNum" sz="quarter" idx="12"/>
          </p:nvPr>
        </p:nvSpPr>
        <p:spPr/>
        <p:txBody>
          <a:bodyPr/>
          <a:lstStyle/>
          <a:p>
            <a:fld id="{6BDDFE3F-F1D6-4E01-8F1F-D1A8AE14E23F}"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6400">
                                            <p:txEl>
                                              <p:pRg st="0" end="0"/>
                                            </p:txEl>
                                          </p:spTgt>
                                        </p:tgtEl>
                                        <p:attrNameLst>
                                          <p:attrName>style.visibility</p:attrName>
                                        </p:attrNameLst>
                                      </p:cBhvr>
                                      <p:to>
                                        <p:strVal val="visible"/>
                                      </p:to>
                                    </p:set>
                                    <p:animEffect transition="in" filter="diamond(in)">
                                      <p:cBhvr>
                                        <p:cTn id="7" dur="2000"/>
                                        <p:tgtEl>
                                          <p:spTgt spid="16400">
                                            <p:txEl>
                                              <p:pRg st="0" end="0"/>
                                            </p:txEl>
                                          </p:spTgt>
                                        </p:tgtEl>
                                      </p:cBhvr>
                                    </p:animEffect>
                                  </p:childTnLst>
                                </p:cTn>
                              </p:par>
                              <p:par>
                                <p:cTn id="8" presetID="26" presetClass="emph" presetSubtype="0" repeatCount="indefinite" fill="hold" nodeType="withEffect">
                                  <p:stCondLst>
                                    <p:cond delay="0"/>
                                  </p:stCondLst>
                                  <p:childTnLst>
                                    <p:animEffect transition="out" filter="fade">
                                      <p:cBhvr>
                                        <p:cTn id="9" dur="500" tmFilter="0, 0; .2, .5; .8, .5; 1, 0"/>
                                        <p:tgtEl>
                                          <p:spTgt spid="16400">
                                            <p:txEl>
                                              <p:pRg st="0" end="0"/>
                                            </p:txEl>
                                          </p:spTgt>
                                        </p:tgtEl>
                                      </p:cBhvr>
                                    </p:animEffect>
                                    <p:animScale>
                                      <p:cBhvr>
                                        <p:cTn id="10" dur="250" autoRev="1" fill="hold"/>
                                        <p:tgtEl>
                                          <p:spTgt spid="1640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It doesn’t  </a:t>
            </a:r>
            <a:r>
              <a:rPr lang="en-US">
                <a:sym typeface="Wingdings" pitchFamily="2" charset="2"/>
              </a:rPr>
              <a:t></a:t>
            </a:r>
            <a:endParaRPr lang="en-US"/>
          </a:p>
        </p:txBody>
      </p:sp>
      <p:sp>
        <p:nvSpPr>
          <p:cNvPr id="67587" name="Rectangle 3"/>
          <p:cNvSpPr>
            <a:spLocks noGrp="1" noChangeArrowheads="1"/>
          </p:cNvSpPr>
          <p:nvPr>
            <p:ph type="body" idx="1"/>
          </p:nvPr>
        </p:nvSpPr>
        <p:spPr/>
        <p:txBody>
          <a:bodyPr/>
          <a:lstStyle/>
          <a:p>
            <a:pPr>
              <a:buFont typeface="Wingdings" pitchFamily="2" charset="2"/>
              <a:buNone/>
            </a:pPr>
            <a:r>
              <a:rPr lang="en-US"/>
              <a:t>The electron “orbits” are stable and electrons can move between them by absorbing light (higher energy orbitals) or emitting light (moving into lower energy orbitals).</a:t>
            </a:r>
          </a:p>
        </p:txBody>
      </p:sp>
      <p:sp>
        <p:nvSpPr>
          <p:cNvPr id="3" name="Slide Number Placeholder 2"/>
          <p:cNvSpPr>
            <a:spLocks noGrp="1"/>
          </p:cNvSpPr>
          <p:nvPr>
            <p:ph type="sldNum" sz="quarter" idx="12"/>
          </p:nvPr>
        </p:nvSpPr>
        <p:spPr/>
        <p:txBody>
          <a:bodyPr/>
          <a:lstStyle/>
          <a:p>
            <a:fld id="{6BDDFE3F-F1D6-4E01-8F1F-D1A8AE14E23F}"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see on my walk?</a:t>
            </a:r>
            <a:endParaRPr lang="en-US" dirty="0"/>
          </a:p>
        </p:txBody>
      </p:sp>
      <p:cxnSp>
        <p:nvCxnSpPr>
          <p:cNvPr id="5" name="Curved Connector 4"/>
          <p:cNvCxnSpPr/>
          <p:nvPr/>
        </p:nvCxnSpPr>
        <p:spPr>
          <a:xfrm flipV="1">
            <a:off x="19050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flipV="1">
            <a:off x="3505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51634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68398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H="1" flipV="1">
            <a:off x="76780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H="1" flipV="1">
            <a:off x="60016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H="1" flipV="1">
            <a:off x="43434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H="1" flipV="1">
            <a:off x="2743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75778" name="Picture 2" descr="C:\Users\Joe\AppData\Local\Microsoft\Windows\Temporary Internet Files\Content.IE5\SBPSI634\MP900448368[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0219" y="4343400"/>
            <a:ext cx="2174081" cy="1598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1" y="2133600"/>
            <a:ext cx="6705600" cy="646331"/>
          </a:xfrm>
          <a:prstGeom prst="rect">
            <a:avLst/>
          </a:prstGeom>
          <a:noFill/>
        </p:spPr>
        <p:txBody>
          <a:bodyPr wrap="square" rtlCol="0">
            <a:spAutoFit/>
          </a:bodyPr>
          <a:lstStyle/>
          <a:p>
            <a:r>
              <a:rPr lang="en-US" dirty="0" smtClean="0"/>
              <a:t>The wave going up and down and up and down and up and down and up and down and…</a:t>
            </a:r>
            <a:endParaRPr lang="en-US" dirty="0"/>
          </a:p>
        </p:txBody>
      </p:sp>
      <p:sp>
        <p:nvSpPr>
          <p:cNvPr id="13" name="Slide Number Placeholder 12"/>
          <p:cNvSpPr>
            <a:spLocks noGrp="1"/>
          </p:cNvSpPr>
          <p:nvPr>
            <p:ph type="sldNum" sz="quarter" idx="12"/>
          </p:nvPr>
        </p:nvSpPr>
        <p:spPr/>
        <p:txBody>
          <a:bodyPr/>
          <a:lstStyle/>
          <a:p>
            <a:fld id="{6BDDFE3F-F1D6-4E01-8F1F-D1A8AE14E23F}" type="slidenum">
              <a:rPr lang="en-US" smtClean="0"/>
              <a:pPr/>
              <a:t>4</a:t>
            </a:fld>
            <a:endParaRPr lang="en-US"/>
          </a:p>
        </p:txBody>
      </p:sp>
    </p:spTree>
    <p:extLst>
      <p:ext uri="{BB962C8B-B14F-4D97-AF65-F5344CB8AC3E}">
        <p14:creationId xmlns:p14="http://schemas.microsoft.com/office/powerpoint/2010/main" val="234553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93062E-6 L 0.55643 0.00579 " pathEditMode="relative" rAng="0" ptsTypes="AA">
                                      <p:cBhvr>
                                        <p:cTn id="6" dur="9250" fill="hold"/>
                                        <p:tgtEl>
                                          <p:spTgt spid="75778"/>
                                        </p:tgtEl>
                                        <p:attrNameLst>
                                          <p:attrName>ppt_x</p:attrName>
                                          <p:attrName>ppt_y</p:attrName>
                                        </p:attrNameLst>
                                      </p:cBhvr>
                                      <p:rCtr x="2781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It’s CSI!</a:t>
            </a:r>
          </a:p>
        </p:txBody>
      </p:sp>
      <p:sp>
        <p:nvSpPr>
          <p:cNvPr id="68611" name="Rectangle 3"/>
          <p:cNvSpPr>
            <a:spLocks noGrp="1" noChangeArrowheads="1"/>
          </p:cNvSpPr>
          <p:nvPr>
            <p:ph type="body" idx="1"/>
          </p:nvPr>
        </p:nvSpPr>
        <p:spPr/>
        <p:txBody>
          <a:bodyPr/>
          <a:lstStyle/>
          <a:p>
            <a:pPr>
              <a:buFont typeface="Wingdings" pitchFamily="2" charset="2"/>
              <a:buNone/>
            </a:pPr>
            <a:r>
              <a:rPr lang="en-US"/>
              <a:t>The absorption and emission of light are characteristic of the materials.</a:t>
            </a:r>
          </a:p>
          <a:p>
            <a:pPr>
              <a:buFont typeface="Wingdings" pitchFamily="2" charset="2"/>
              <a:buNone/>
            </a:pPr>
            <a:endParaRPr lang="en-US"/>
          </a:p>
          <a:p>
            <a:pPr>
              <a:buFont typeface="Wingdings" pitchFamily="2" charset="2"/>
              <a:buNone/>
            </a:pPr>
            <a:r>
              <a:rPr lang="en-US"/>
              <a:t>The energy of the transition is just:</a:t>
            </a:r>
          </a:p>
          <a:p>
            <a:pPr>
              <a:buFont typeface="Wingdings" pitchFamily="2" charset="2"/>
              <a:buNone/>
            </a:pPr>
            <a:r>
              <a:rPr lang="en-US">
                <a:sym typeface="Symbol" pitchFamily="18" charset="2"/>
              </a:rPr>
              <a:t>E = E</a:t>
            </a:r>
            <a:r>
              <a:rPr lang="en-US" baseline="-25000">
                <a:sym typeface="Symbol" pitchFamily="18" charset="2"/>
              </a:rPr>
              <a:t>final state</a:t>
            </a:r>
            <a:r>
              <a:rPr lang="en-US">
                <a:sym typeface="Symbol" pitchFamily="18" charset="2"/>
              </a:rPr>
              <a:t> – E</a:t>
            </a:r>
            <a:r>
              <a:rPr lang="en-US" baseline="-25000">
                <a:sym typeface="Symbol" pitchFamily="18" charset="2"/>
              </a:rPr>
              <a:t>initial state</a:t>
            </a:r>
          </a:p>
          <a:p>
            <a:pPr>
              <a:buFont typeface="Wingdings" pitchFamily="2" charset="2"/>
              <a:buNone/>
            </a:pPr>
            <a:endParaRPr lang="en-US" baseline="-25000">
              <a:sym typeface="Symbol" pitchFamily="18" charset="2"/>
            </a:endParaRPr>
          </a:p>
          <a:p>
            <a:pPr>
              <a:buFont typeface="Wingdings" pitchFamily="2" charset="2"/>
              <a:buNone/>
            </a:pPr>
            <a:r>
              <a:rPr lang="en-US">
                <a:sym typeface="Symbol" pitchFamily="18" charset="2"/>
              </a:rPr>
              <a:t>The math gets complicated in a hurry…</a:t>
            </a:r>
          </a:p>
        </p:txBody>
      </p:sp>
      <p:sp>
        <p:nvSpPr>
          <p:cNvPr id="3" name="Slide Number Placeholder 2"/>
          <p:cNvSpPr>
            <a:spLocks noGrp="1"/>
          </p:cNvSpPr>
          <p:nvPr>
            <p:ph type="sldNum" sz="quarter" idx="12"/>
          </p:nvPr>
        </p:nvSpPr>
        <p:spPr/>
        <p:txBody>
          <a:bodyPr/>
          <a:lstStyle/>
          <a:p>
            <a:fld id="{6BDDFE3F-F1D6-4E01-8F1F-D1A8AE14E23F}"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a:t>It’s just charge to charge attraction…</a:t>
            </a:r>
          </a:p>
        </p:txBody>
      </p:sp>
      <p:sp>
        <p:nvSpPr>
          <p:cNvPr id="70659" name="Oval 3"/>
          <p:cNvSpPr>
            <a:spLocks noChangeArrowheads="1"/>
          </p:cNvSpPr>
          <p:nvPr/>
        </p:nvSpPr>
        <p:spPr bwMode="auto">
          <a:xfrm>
            <a:off x="3581400" y="3124200"/>
            <a:ext cx="16764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Nucleus</a:t>
            </a:r>
          </a:p>
        </p:txBody>
      </p:sp>
      <p:sp>
        <p:nvSpPr>
          <p:cNvPr id="70660" name="Oval 4"/>
          <p:cNvSpPr>
            <a:spLocks noChangeArrowheads="1"/>
          </p:cNvSpPr>
          <p:nvPr/>
        </p:nvSpPr>
        <p:spPr bwMode="auto">
          <a:xfrm>
            <a:off x="2971800" y="2514600"/>
            <a:ext cx="3048000" cy="2743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 name="Oval 5"/>
          <p:cNvSpPr>
            <a:spLocks noChangeArrowheads="1"/>
          </p:cNvSpPr>
          <p:nvPr/>
        </p:nvSpPr>
        <p:spPr bwMode="auto">
          <a:xfrm>
            <a:off x="2286000" y="1828800"/>
            <a:ext cx="4495800" cy="411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2" name="Oval 6"/>
          <p:cNvSpPr>
            <a:spLocks noChangeArrowheads="1"/>
          </p:cNvSpPr>
          <p:nvPr/>
        </p:nvSpPr>
        <p:spPr bwMode="auto">
          <a:xfrm>
            <a:off x="3962400" y="4038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70663" name="Oval 7"/>
          <p:cNvSpPr>
            <a:spLocks noChangeArrowheads="1"/>
          </p:cNvSpPr>
          <p:nvPr/>
        </p:nvSpPr>
        <p:spPr bwMode="auto">
          <a:xfrm>
            <a:off x="3886200" y="3429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70664" name="Oval 8"/>
          <p:cNvSpPr>
            <a:spLocks noChangeArrowheads="1"/>
          </p:cNvSpPr>
          <p:nvPr/>
        </p:nvSpPr>
        <p:spPr bwMode="auto">
          <a:xfrm>
            <a:off x="4572000" y="3352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70665" name="Oval 9"/>
          <p:cNvSpPr>
            <a:spLocks noChangeArrowheads="1"/>
          </p:cNvSpPr>
          <p:nvPr/>
        </p:nvSpPr>
        <p:spPr bwMode="auto">
          <a:xfrm>
            <a:off x="4876800" y="35052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6" name="Oval 10"/>
          <p:cNvSpPr>
            <a:spLocks noChangeArrowheads="1"/>
          </p:cNvSpPr>
          <p:nvPr/>
        </p:nvSpPr>
        <p:spPr bwMode="auto">
          <a:xfrm>
            <a:off x="4267200" y="3276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7" name="Oval 11"/>
          <p:cNvSpPr>
            <a:spLocks noChangeArrowheads="1"/>
          </p:cNvSpPr>
          <p:nvPr/>
        </p:nvSpPr>
        <p:spPr bwMode="auto">
          <a:xfrm>
            <a:off x="4572000" y="3962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8" name="Oval 12"/>
          <p:cNvSpPr>
            <a:spLocks noChangeArrowheads="1"/>
          </p:cNvSpPr>
          <p:nvPr/>
        </p:nvSpPr>
        <p:spPr bwMode="auto">
          <a:xfrm>
            <a:off x="4267200" y="4114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9" name="Oval 13"/>
          <p:cNvSpPr>
            <a:spLocks noChangeArrowheads="1"/>
          </p:cNvSpPr>
          <p:nvPr/>
        </p:nvSpPr>
        <p:spPr bwMode="auto">
          <a:xfrm>
            <a:off x="2971800" y="3200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70670" name="Oval 14"/>
          <p:cNvSpPr>
            <a:spLocks noChangeArrowheads="1"/>
          </p:cNvSpPr>
          <p:nvPr/>
        </p:nvSpPr>
        <p:spPr bwMode="auto">
          <a:xfrm>
            <a:off x="2209800" y="3733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70671" name="Oval 15"/>
          <p:cNvSpPr>
            <a:spLocks noChangeArrowheads="1"/>
          </p:cNvSpPr>
          <p:nvPr/>
        </p:nvSpPr>
        <p:spPr bwMode="auto">
          <a:xfrm>
            <a:off x="2971800" y="4191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70673" name="Text Box 17"/>
          <p:cNvSpPr txBox="1">
            <a:spLocks noChangeArrowheads="1"/>
          </p:cNvSpPr>
          <p:nvPr/>
        </p:nvSpPr>
        <p:spPr bwMode="auto">
          <a:xfrm>
            <a:off x="822325" y="5975350"/>
            <a:ext cx="7394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BUT…there’s also charge to charge repulsion….</a:t>
            </a:r>
          </a:p>
        </p:txBody>
      </p:sp>
      <p:sp>
        <p:nvSpPr>
          <p:cNvPr id="3" name="Slide Number Placeholder 2"/>
          <p:cNvSpPr>
            <a:spLocks noGrp="1"/>
          </p:cNvSpPr>
          <p:nvPr>
            <p:ph type="sldNum" sz="quarter" idx="12"/>
          </p:nvPr>
        </p:nvSpPr>
        <p:spPr/>
        <p:txBody>
          <a:bodyPr/>
          <a:lstStyle/>
          <a:p>
            <a:fld id="{6BDDFE3F-F1D6-4E01-8F1F-D1A8AE14E23F}"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Anything beyond hydrogen…</a:t>
            </a:r>
          </a:p>
        </p:txBody>
      </p:sp>
      <p:sp>
        <p:nvSpPr>
          <p:cNvPr id="69635" name="Rectangle 3"/>
          <p:cNvSpPr>
            <a:spLocks noGrp="1" noChangeArrowheads="1"/>
          </p:cNvSpPr>
          <p:nvPr>
            <p:ph type="body" sz="half" idx="1"/>
          </p:nvPr>
        </p:nvSpPr>
        <p:spPr>
          <a:xfrm>
            <a:off x="1370013" y="1827213"/>
            <a:ext cx="6097587" cy="1677987"/>
          </a:xfrm>
        </p:spPr>
        <p:txBody>
          <a:bodyPr/>
          <a:lstStyle/>
          <a:p>
            <a:pPr>
              <a:buFont typeface="Wingdings" pitchFamily="2" charset="2"/>
              <a:buNone/>
            </a:pPr>
            <a:r>
              <a:rPr lang="en-US" sz="2500"/>
              <a:t>…becomes hard to come up with a simple algebraic relationship.</a:t>
            </a:r>
            <a:endParaRPr lang="en-US" sz="2500">
              <a:sym typeface="Symbol" pitchFamily="18" charset="2"/>
            </a:endParaRPr>
          </a:p>
        </p:txBody>
      </p:sp>
      <p:graphicFrame>
        <p:nvGraphicFramePr>
          <p:cNvPr id="69636" name="Object 4"/>
          <p:cNvGraphicFramePr>
            <a:graphicFrameLocks noGrp="1" noChangeAspect="1"/>
          </p:cNvGraphicFramePr>
          <p:nvPr>
            <p:ph sz="quarter" idx="2"/>
          </p:nvPr>
        </p:nvGraphicFramePr>
        <p:xfrm>
          <a:off x="2514600" y="2971800"/>
          <a:ext cx="3733800" cy="992188"/>
        </p:xfrm>
        <a:graphic>
          <a:graphicData uri="http://schemas.openxmlformats.org/presentationml/2006/ole">
            <mc:AlternateContent xmlns:mc="http://schemas.openxmlformats.org/markup-compatibility/2006">
              <mc:Choice xmlns:v="urn:schemas-microsoft-com:vml" Requires="v">
                <p:oleObj spid="_x0000_s69721" name="Equation" r:id="rId3" imgW="1625400" imgH="431640" progId="Equation.3">
                  <p:embed/>
                </p:oleObj>
              </mc:Choice>
              <mc:Fallback>
                <p:oleObj name="Equation" r:id="rId3" imgW="1625400" imgH="43164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971800"/>
                        <a:ext cx="3733800" cy="99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638" name="Text Box 6"/>
          <p:cNvSpPr txBox="1">
            <a:spLocks noChangeArrowheads="1"/>
          </p:cNvSpPr>
          <p:nvPr/>
        </p:nvSpPr>
        <p:spPr bwMode="auto">
          <a:xfrm>
            <a:off x="1143000" y="4191000"/>
            <a:ext cx="67214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t>Where R=1.097x10</a:t>
            </a:r>
            <a:r>
              <a:rPr lang="en-US" sz="2000" baseline="30000"/>
              <a:t>7</a:t>
            </a:r>
            <a:r>
              <a:rPr lang="en-US" sz="2000"/>
              <a:t> m</a:t>
            </a:r>
            <a:r>
              <a:rPr lang="en-US" sz="2000" baseline="30000"/>
              <a:t>-1</a:t>
            </a:r>
            <a:r>
              <a:rPr lang="en-US" sz="2000"/>
              <a:t> is the “Rydberg constant” and m and n are the initial and final orbitals.</a:t>
            </a:r>
          </a:p>
        </p:txBody>
      </p:sp>
      <p:graphicFrame>
        <p:nvGraphicFramePr>
          <p:cNvPr id="69639" name="Object 7"/>
          <p:cNvGraphicFramePr>
            <a:graphicFrameLocks noGrp="1" noChangeAspect="1"/>
          </p:cNvGraphicFramePr>
          <p:nvPr>
            <p:ph sz="quarter" idx="3"/>
          </p:nvPr>
        </p:nvGraphicFramePr>
        <p:xfrm>
          <a:off x="2667000" y="5257800"/>
          <a:ext cx="3810000" cy="1219200"/>
        </p:xfrm>
        <a:graphic>
          <a:graphicData uri="http://schemas.openxmlformats.org/presentationml/2006/ole">
            <mc:AlternateContent xmlns:mc="http://schemas.openxmlformats.org/markup-compatibility/2006">
              <mc:Choice xmlns:v="urn:schemas-microsoft-com:vml" Requires="v">
                <p:oleObj spid="_x0000_s69722" name="Equation" r:id="rId5" imgW="1079280" imgH="431640" progId="Equation.3">
                  <p:embed/>
                </p:oleObj>
              </mc:Choice>
              <mc:Fallback>
                <p:oleObj name="Equation" r:id="rId5" imgW="1079280" imgH="4316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5257800"/>
                        <a:ext cx="38100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7F6D08BF-3F60-407A-B990-654C8834F1E9}"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Facts about Light and Matter</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Important Fact #1 – Light is just another form of energy</a:t>
            </a:r>
          </a:p>
          <a:p>
            <a:pPr marL="514350" indent="-514350">
              <a:buAutoNum type="arabicPeriod"/>
            </a:pPr>
            <a:r>
              <a:rPr lang="en-US" dirty="0" smtClean="0"/>
              <a:t>Important Fact #2 – For light to be absorbed, it must be tuned to a specific energy transition in matter.</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43</a:t>
            </a:fld>
            <a:endParaRPr lang="en-US"/>
          </a:p>
        </p:txBody>
      </p:sp>
    </p:spTree>
    <p:extLst>
      <p:ext uri="{BB962C8B-B14F-4D97-AF65-F5344CB8AC3E}">
        <p14:creationId xmlns:p14="http://schemas.microsoft.com/office/powerpoint/2010/main" val="30591351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Quantum electronic structure</a:t>
            </a:r>
          </a:p>
        </p:txBody>
      </p:sp>
      <p:sp>
        <p:nvSpPr>
          <p:cNvPr id="17411" name="Rectangle 3"/>
          <p:cNvSpPr>
            <a:spLocks noGrp="1" noChangeArrowheads="1"/>
          </p:cNvSpPr>
          <p:nvPr>
            <p:ph type="body" idx="1"/>
          </p:nvPr>
        </p:nvSpPr>
        <p:spPr/>
        <p:txBody>
          <a:bodyPr/>
          <a:lstStyle/>
          <a:p>
            <a:pPr>
              <a:lnSpc>
                <a:spcPct val="90000"/>
              </a:lnSpc>
              <a:buFont typeface="Wingdings" pitchFamily="2" charset="2"/>
              <a:buNone/>
            </a:pPr>
            <a:r>
              <a:rPr lang="en-US" dirty="0"/>
              <a:t>The solution to the electron paradox is that the world of the atom is not “classical” but “quantum mechanical”.</a:t>
            </a:r>
          </a:p>
          <a:p>
            <a:pPr>
              <a:lnSpc>
                <a:spcPct val="90000"/>
              </a:lnSpc>
              <a:buFont typeface="Wingdings" pitchFamily="2" charset="2"/>
              <a:buNone/>
            </a:pPr>
            <a:endParaRPr lang="en-US" dirty="0" smtClean="0"/>
          </a:p>
          <a:p>
            <a:pPr>
              <a:lnSpc>
                <a:spcPct val="90000"/>
              </a:lnSpc>
              <a:buFont typeface="Wingdings" pitchFamily="2" charset="2"/>
              <a:buNone/>
            </a:pPr>
            <a:r>
              <a:rPr lang="en-US" dirty="0" smtClean="0"/>
              <a:t>Important Fact #3</a:t>
            </a:r>
          </a:p>
          <a:p>
            <a:pPr>
              <a:lnSpc>
                <a:spcPct val="90000"/>
              </a:lnSpc>
              <a:buFont typeface="Wingdings" pitchFamily="2" charset="2"/>
              <a:buNone/>
            </a:pPr>
            <a:endParaRPr lang="en-US" dirty="0"/>
          </a:p>
          <a:p>
            <a:pPr>
              <a:lnSpc>
                <a:spcPct val="90000"/>
              </a:lnSpc>
              <a:buFont typeface="Wingdings" pitchFamily="2" charset="2"/>
              <a:buNone/>
            </a:pPr>
            <a:r>
              <a:rPr lang="en-US" dirty="0"/>
              <a:t>In a quantum world, only certain discrete energy levels are allowed.  You cannot slowly decay in orbit until you crash into the nucleus.</a:t>
            </a:r>
          </a:p>
        </p:txBody>
      </p:sp>
      <p:sp>
        <p:nvSpPr>
          <p:cNvPr id="3" name="Slide Number Placeholder 2"/>
          <p:cNvSpPr>
            <a:spLocks noGrp="1"/>
          </p:cNvSpPr>
          <p:nvPr>
            <p:ph type="sldNum" sz="quarter" idx="12"/>
          </p:nvPr>
        </p:nvSpPr>
        <p:spPr/>
        <p:txBody>
          <a:bodyPr/>
          <a:lstStyle/>
          <a:p>
            <a:fld id="{6BDDFE3F-F1D6-4E01-8F1F-D1A8AE14E23F}"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smtClean="0"/>
              <a:t>Important Chapter 7 Fact #4</a:t>
            </a:r>
            <a:endParaRPr lang="en-US" dirty="0"/>
          </a:p>
        </p:txBody>
      </p:sp>
      <p:sp>
        <p:nvSpPr>
          <p:cNvPr id="18435" name="Rectangle 3"/>
          <p:cNvSpPr>
            <a:spLocks noGrp="1" noChangeArrowheads="1"/>
          </p:cNvSpPr>
          <p:nvPr>
            <p:ph type="body" idx="1"/>
          </p:nvPr>
        </p:nvSpPr>
        <p:spPr/>
        <p:txBody>
          <a:bodyPr/>
          <a:lstStyle/>
          <a:p>
            <a:pPr marL="0" indent="0">
              <a:buNone/>
            </a:pPr>
            <a:r>
              <a:rPr lang="en-US" sz="2500" dirty="0" smtClean="0"/>
              <a:t> Electron orbitals:</a:t>
            </a:r>
          </a:p>
          <a:p>
            <a:r>
              <a:rPr lang="en-US" sz="2500" dirty="0" smtClean="0"/>
              <a:t>Electron orbitals are diffuse.  The electron is not a hard little pellet, but a “probability cloud”.</a:t>
            </a:r>
          </a:p>
          <a:p>
            <a:endParaRPr lang="en-US" sz="2500" dirty="0"/>
          </a:p>
          <a:p>
            <a:r>
              <a:rPr lang="en-US" sz="2500" dirty="0"/>
              <a:t>Electron orbitals are 95% probability intervals.</a:t>
            </a:r>
          </a:p>
          <a:p>
            <a:endParaRPr lang="en-US" sz="2500" dirty="0"/>
          </a:p>
          <a:p>
            <a:r>
              <a:rPr lang="en-US" sz="2500" dirty="0"/>
              <a:t>Allowed electron orbitals are determined by 4 quantum numbers.</a:t>
            </a:r>
          </a:p>
        </p:txBody>
      </p:sp>
      <p:sp>
        <p:nvSpPr>
          <p:cNvPr id="3" name="Slide Number Placeholder 2"/>
          <p:cNvSpPr>
            <a:spLocks noGrp="1"/>
          </p:cNvSpPr>
          <p:nvPr>
            <p:ph type="sldNum" sz="quarter" idx="12"/>
          </p:nvPr>
        </p:nvSpPr>
        <p:spPr/>
        <p:txBody>
          <a:bodyPr/>
          <a:lstStyle/>
          <a:p>
            <a:fld id="{6BDDFE3F-F1D6-4E01-8F1F-D1A8AE14E23F}"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Electron Orbitals</a:t>
            </a:r>
          </a:p>
        </p:txBody>
      </p:sp>
      <p:pic>
        <p:nvPicPr>
          <p:cNvPr id="19460" name="Picture 4" descr="MCED00214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7400"/>
            <a:ext cx="3241675" cy="32416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BDDFE3F-F1D6-4E01-8F1F-D1A8AE14E23F}"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p-orbital</a:t>
            </a:r>
          </a:p>
        </p:txBody>
      </p:sp>
      <p:pic>
        <p:nvPicPr>
          <p:cNvPr id="66565" name="Picture 5" descr="three different p orbit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629400" cy="46370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BDDFE3F-F1D6-4E01-8F1F-D1A8AE14E23F}"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Electron Orbitals</a:t>
            </a:r>
          </a:p>
        </p:txBody>
      </p:sp>
      <p:sp>
        <p:nvSpPr>
          <p:cNvPr id="20483" name="Rectangle 3"/>
          <p:cNvSpPr>
            <a:spLocks noGrp="1" noChangeArrowheads="1"/>
          </p:cNvSpPr>
          <p:nvPr>
            <p:ph type="body" idx="1"/>
          </p:nvPr>
        </p:nvSpPr>
        <p:spPr/>
        <p:txBody>
          <a:bodyPr/>
          <a:lstStyle/>
          <a:p>
            <a:pPr>
              <a:lnSpc>
                <a:spcPct val="90000"/>
              </a:lnSpc>
            </a:pPr>
            <a:r>
              <a:rPr lang="en-US" sz="2100"/>
              <a:t>Every electron is represented by 4 quantum numbers.  These electron Quantum numbers are:</a:t>
            </a:r>
          </a:p>
          <a:p>
            <a:pPr>
              <a:lnSpc>
                <a:spcPct val="90000"/>
              </a:lnSpc>
            </a:pPr>
            <a:endParaRPr lang="en-US" sz="2100"/>
          </a:p>
          <a:p>
            <a:pPr>
              <a:lnSpc>
                <a:spcPct val="90000"/>
              </a:lnSpc>
              <a:buFont typeface="Wingdings" pitchFamily="2" charset="2"/>
              <a:buNone/>
            </a:pPr>
            <a:r>
              <a:rPr lang="en-US" sz="2100"/>
              <a:t>n =  principal quantum number (kind of like the Bohr orbit)</a:t>
            </a:r>
          </a:p>
          <a:p>
            <a:pPr>
              <a:lnSpc>
                <a:spcPct val="90000"/>
              </a:lnSpc>
              <a:buFont typeface="Wingdings" pitchFamily="2" charset="2"/>
              <a:buNone/>
            </a:pPr>
            <a:endParaRPr lang="en-US" sz="2100"/>
          </a:p>
          <a:p>
            <a:pPr>
              <a:lnSpc>
                <a:spcPct val="90000"/>
              </a:lnSpc>
              <a:buFont typeface="Wingdings" pitchFamily="2" charset="2"/>
              <a:buNone/>
            </a:pPr>
            <a:r>
              <a:rPr lang="en-US" sz="2100"/>
              <a:t>l = angular momentum quantum number</a:t>
            </a:r>
          </a:p>
          <a:p>
            <a:pPr>
              <a:lnSpc>
                <a:spcPct val="90000"/>
              </a:lnSpc>
              <a:buFont typeface="Wingdings" pitchFamily="2" charset="2"/>
              <a:buNone/>
            </a:pPr>
            <a:endParaRPr lang="en-US" sz="2100"/>
          </a:p>
          <a:p>
            <a:pPr>
              <a:lnSpc>
                <a:spcPct val="90000"/>
              </a:lnSpc>
              <a:buFont typeface="Wingdings" pitchFamily="2" charset="2"/>
              <a:buNone/>
            </a:pPr>
            <a:r>
              <a:rPr lang="en-US" sz="2100"/>
              <a:t>m</a:t>
            </a:r>
            <a:r>
              <a:rPr lang="en-US" sz="2100" baseline="-25000"/>
              <a:t>l</a:t>
            </a:r>
            <a:r>
              <a:rPr lang="en-US" sz="2100"/>
              <a:t> = magnetic quantum number</a:t>
            </a:r>
          </a:p>
          <a:p>
            <a:pPr>
              <a:lnSpc>
                <a:spcPct val="90000"/>
              </a:lnSpc>
              <a:buFont typeface="Wingdings" pitchFamily="2" charset="2"/>
              <a:buNone/>
            </a:pPr>
            <a:endParaRPr lang="en-US" sz="2100"/>
          </a:p>
          <a:p>
            <a:pPr>
              <a:lnSpc>
                <a:spcPct val="90000"/>
              </a:lnSpc>
              <a:buFont typeface="Wingdings" pitchFamily="2" charset="2"/>
              <a:buNone/>
            </a:pPr>
            <a:r>
              <a:rPr lang="en-US" sz="2100"/>
              <a:t>m</a:t>
            </a:r>
            <a:r>
              <a:rPr lang="en-US" sz="2100" baseline="-25000"/>
              <a:t>s </a:t>
            </a:r>
            <a:r>
              <a:rPr lang="en-US" sz="2100"/>
              <a:t>= spin quantum number</a:t>
            </a:r>
          </a:p>
        </p:txBody>
      </p:sp>
      <p:sp>
        <p:nvSpPr>
          <p:cNvPr id="3" name="Slide Number Placeholder 2"/>
          <p:cNvSpPr>
            <a:spLocks noGrp="1"/>
          </p:cNvSpPr>
          <p:nvPr>
            <p:ph type="sldNum" sz="quarter" idx="12"/>
          </p:nvPr>
        </p:nvSpPr>
        <p:spPr/>
        <p:txBody>
          <a:bodyPr/>
          <a:lstStyle/>
          <a:p>
            <a:fld id="{6BDDFE3F-F1D6-4E01-8F1F-D1A8AE14E23F}"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Allowed Quantum numbers</a:t>
            </a:r>
          </a:p>
        </p:txBody>
      </p:sp>
      <p:sp>
        <p:nvSpPr>
          <p:cNvPr id="21507" name="Rectangle 3"/>
          <p:cNvSpPr>
            <a:spLocks noGrp="1" noChangeArrowheads="1"/>
          </p:cNvSpPr>
          <p:nvPr>
            <p:ph type="body" idx="1"/>
          </p:nvPr>
        </p:nvSpPr>
        <p:spPr>
          <a:xfrm>
            <a:off x="1143000" y="1827213"/>
            <a:ext cx="7540625" cy="4114800"/>
          </a:xfrm>
        </p:spPr>
        <p:txBody>
          <a:bodyPr/>
          <a:lstStyle/>
          <a:p>
            <a:pPr>
              <a:buFont typeface="Wingdings" pitchFamily="2" charset="2"/>
              <a:buNone/>
            </a:pPr>
            <a:r>
              <a:rPr lang="en-US" sz="2400" dirty="0"/>
              <a:t>n = 1, 2, 3, 4, 5….</a:t>
            </a:r>
          </a:p>
          <a:p>
            <a:pPr>
              <a:buFont typeface="Wingdings" pitchFamily="2" charset="2"/>
              <a:buNone/>
            </a:pPr>
            <a:endParaRPr lang="en-US" sz="2400" dirty="0"/>
          </a:p>
          <a:p>
            <a:pPr>
              <a:buFont typeface="Wingdings" pitchFamily="2" charset="2"/>
              <a:buNone/>
            </a:pPr>
            <a:r>
              <a:rPr lang="en-US" sz="2400" dirty="0"/>
              <a:t>l = 0, 1, 2, 3, 4…(n-1)</a:t>
            </a:r>
          </a:p>
          <a:p>
            <a:pPr>
              <a:buFont typeface="Wingdings" pitchFamily="2" charset="2"/>
              <a:buNone/>
            </a:pPr>
            <a:endParaRPr lang="en-US" sz="2400" dirty="0"/>
          </a:p>
          <a:p>
            <a:pPr>
              <a:buFont typeface="Wingdings" pitchFamily="2" charset="2"/>
              <a:buNone/>
            </a:pPr>
            <a:r>
              <a:rPr lang="en-US" sz="2400" dirty="0"/>
              <a:t>m</a:t>
            </a:r>
            <a:r>
              <a:rPr lang="en-US" sz="2400" baseline="-25000" dirty="0"/>
              <a:t>l</a:t>
            </a:r>
            <a:r>
              <a:rPr lang="en-US" sz="2400" dirty="0"/>
              <a:t> = -l, -l+1…-1, 0, 1…l-1, l</a:t>
            </a:r>
          </a:p>
          <a:p>
            <a:pPr>
              <a:buFont typeface="Wingdings" pitchFamily="2" charset="2"/>
              <a:buNone/>
            </a:pPr>
            <a:endParaRPr lang="en-US" sz="2400" dirty="0"/>
          </a:p>
          <a:p>
            <a:pPr>
              <a:buFont typeface="Wingdings" pitchFamily="2" charset="2"/>
              <a:buNone/>
            </a:pPr>
            <a:r>
              <a:rPr lang="en-US" sz="2400" dirty="0" err="1"/>
              <a:t>m</a:t>
            </a:r>
            <a:r>
              <a:rPr lang="en-US" sz="2400" baseline="-25000" dirty="0" err="1"/>
              <a:t>s</a:t>
            </a:r>
            <a:r>
              <a:rPr lang="en-US" sz="2400" dirty="0"/>
              <a:t> = -1/2, </a:t>
            </a:r>
            <a:r>
              <a:rPr lang="en-US" sz="2400" dirty="0" smtClean="0"/>
              <a:t>½</a:t>
            </a:r>
          </a:p>
          <a:p>
            <a:pPr>
              <a:buFont typeface="Wingdings" pitchFamily="2" charset="2"/>
              <a:buNone/>
            </a:pPr>
            <a:endParaRPr lang="en-US" sz="2400" dirty="0"/>
          </a:p>
          <a:p>
            <a:pPr>
              <a:buFont typeface="Wingdings" pitchFamily="2" charset="2"/>
              <a:buNone/>
            </a:pPr>
            <a:r>
              <a:rPr lang="en-US" sz="2400" dirty="0" smtClean="0"/>
              <a:t>Notice that l depends on n and m</a:t>
            </a:r>
            <a:r>
              <a:rPr lang="en-US" sz="2400" baseline="-25000" dirty="0" smtClean="0"/>
              <a:t>l</a:t>
            </a:r>
            <a:r>
              <a:rPr lang="en-US" sz="2400" dirty="0" smtClean="0"/>
              <a:t> depends on l</a:t>
            </a:r>
            <a:endParaRPr lang="en-US" sz="2400" dirty="0"/>
          </a:p>
        </p:txBody>
      </p:sp>
      <p:sp>
        <p:nvSpPr>
          <p:cNvPr id="3" name="Slide Number Placeholder 2"/>
          <p:cNvSpPr>
            <a:spLocks noGrp="1"/>
          </p:cNvSpPr>
          <p:nvPr>
            <p:ph type="sldNum" sz="quarter" idx="12"/>
          </p:nvPr>
        </p:nvSpPr>
        <p:spPr/>
        <p:txBody>
          <a:bodyPr/>
          <a:lstStyle/>
          <a:p>
            <a:fld id="{6BDDFE3F-F1D6-4E01-8F1F-D1A8AE14E23F}"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see on my walk?</a:t>
            </a:r>
            <a:endParaRPr lang="en-US" dirty="0"/>
          </a:p>
        </p:txBody>
      </p:sp>
      <p:cxnSp>
        <p:nvCxnSpPr>
          <p:cNvPr id="5" name="Curved Connector 4"/>
          <p:cNvCxnSpPr/>
          <p:nvPr/>
        </p:nvCxnSpPr>
        <p:spPr>
          <a:xfrm flipV="1">
            <a:off x="19050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flipV="1">
            <a:off x="3505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51634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68398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H="1" flipV="1">
            <a:off x="76780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H="1" flipV="1">
            <a:off x="60016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H="1" flipV="1">
            <a:off x="43434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H="1" flipV="1">
            <a:off x="2743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75778" name="Picture 2" descr="C:\Users\Joe\AppData\Local\Microsoft\Windows\Temporary Internet Files\Content.IE5\SBPSI634\MP900448368[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0219" y="4343400"/>
            <a:ext cx="2174081" cy="1598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1" y="2133600"/>
            <a:ext cx="6705600" cy="646331"/>
          </a:xfrm>
          <a:prstGeom prst="rect">
            <a:avLst/>
          </a:prstGeom>
          <a:noFill/>
        </p:spPr>
        <p:txBody>
          <a:bodyPr wrap="square" rtlCol="0">
            <a:spAutoFit/>
          </a:bodyPr>
          <a:lstStyle/>
          <a:p>
            <a:r>
              <a:rPr lang="en-US" dirty="0" smtClean="0"/>
              <a:t>The distance between two peaks is called the wavelength: how far I walked!</a:t>
            </a:r>
            <a:endParaRPr lang="en-US" dirty="0"/>
          </a:p>
        </p:txBody>
      </p:sp>
      <p:cxnSp>
        <p:nvCxnSpPr>
          <p:cNvPr id="13" name="Straight Connector 12"/>
          <p:cNvCxnSpPr/>
          <p:nvPr/>
        </p:nvCxnSpPr>
        <p:spPr>
          <a:xfrm>
            <a:off x="2743200" y="2971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90967" y="2954740"/>
            <a:ext cx="140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5675" y="2972937"/>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6BDDFE3F-F1D6-4E01-8F1F-D1A8AE14E23F}" type="slidenum">
              <a:rPr lang="en-US" smtClean="0"/>
              <a:pPr/>
              <a:t>5</a:t>
            </a:fld>
            <a:endParaRPr lang="en-US"/>
          </a:p>
        </p:txBody>
      </p:sp>
    </p:spTree>
    <p:extLst>
      <p:ext uri="{BB962C8B-B14F-4D97-AF65-F5344CB8AC3E}">
        <p14:creationId xmlns:p14="http://schemas.microsoft.com/office/powerpoint/2010/main" val="217637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93062E-6 L 0.55643 0.00579 " pathEditMode="relative" rAng="0" ptsTypes="AA">
                                      <p:cBhvr>
                                        <p:cTn id="6" dur="9250" fill="hold"/>
                                        <p:tgtEl>
                                          <p:spTgt spid="75778"/>
                                        </p:tgtEl>
                                        <p:attrNameLst>
                                          <p:attrName>ppt_x</p:attrName>
                                          <p:attrName>ppt_y</p:attrName>
                                        </p:attrNameLst>
                                      </p:cBhvr>
                                      <p:rCtr x="2781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Possible Quantum numbers</a:t>
            </a:r>
          </a:p>
        </p:txBody>
      </p:sp>
      <p:sp>
        <p:nvSpPr>
          <p:cNvPr id="23555" name="Rectangle 3"/>
          <p:cNvSpPr>
            <a:spLocks noGrp="1" noChangeArrowheads="1"/>
          </p:cNvSpPr>
          <p:nvPr>
            <p:ph type="body" idx="1"/>
          </p:nvPr>
        </p:nvSpPr>
        <p:spPr/>
        <p:txBody>
          <a:bodyPr/>
          <a:lstStyle/>
          <a:p>
            <a:pPr>
              <a:lnSpc>
                <a:spcPct val="80000"/>
              </a:lnSpc>
              <a:buFont typeface="Wingdings" pitchFamily="2" charset="2"/>
              <a:buNone/>
            </a:pPr>
            <a:r>
              <a:rPr lang="en-US" sz="1900"/>
              <a:t>n = 1, l=0, m</a:t>
            </a:r>
            <a:r>
              <a:rPr lang="en-US" sz="1900" baseline="-25000"/>
              <a:t>l</a:t>
            </a:r>
            <a:r>
              <a:rPr lang="en-US" sz="1900"/>
              <a:t> = 0, m</a:t>
            </a:r>
            <a:r>
              <a:rPr lang="en-US" sz="1900" baseline="-25000"/>
              <a:t>s</a:t>
            </a:r>
            <a:r>
              <a:rPr lang="en-US" sz="1900"/>
              <a:t>=-1/2</a:t>
            </a:r>
          </a:p>
          <a:p>
            <a:pPr>
              <a:lnSpc>
                <a:spcPct val="80000"/>
              </a:lnSpc>
              <a:buFont typeface="Wingdings" pitchFamily="2" charset="2"/>
              <a:buNone/>
            </a:pPr>
            <a:endParaRPr lang="en-US" sz="1900"/>
          </a:p>
          <a:p>
            <a:pPr>
              <a:lnSpc>
                <a:spcPct val="80000"/>
              </a:lnSpc>
              <a:spcBef>
                <a:spcPct val="0"/>
              </a:spcBef>
              <a:buClrTx/>
              <a:buSzTx/>
              <a:buFontTx/>
              <a:buNone/>
            </a:pPr>
            <a:r>
              <a:rPr lang="en-US" sz="1900"/>
              <a:t>n = 1, l=0, m</a:t>
            </a:r>
            <a:r>
              <a:rPr lang="en-US" sz="1900" baseline="-25000"/>
              <a:t>l</a:t>
            </a:r>
            <a:r>
              <a:rPr lang="en-US" sz="1900"/>
              <a:t> = 0, m</a:t>
            </a:r>
            <a:r>
              <a:rPr lang="en-US" sz="1900" baseline="-25000"/>
              <a:t>s</a:t>
            </a:r>
            <a:r>
              <a:rPr lang="en-US" sz="1900"/>
              <a:t>=+1/2 </a:t>
            </a:r>
          </a:p>
          <a:p>
            <a:pPr>
              <a:lnSpc>
                <a:spcPct val="80000"/>
              </a:lnSpc>
              <a:spcBef>
                <a:spcPct val="0"/>
              </a:spcBef>
              <a:buClrTx/>
              <a:buSzTx/>
              <a:buFontTx/>
              <a:buNone/>
            </a:pPr>
            <a:endParaRPr lang="en-US" sz="1900"/>
          </a:p>
          <a:p>
            <a:pPr>
              <a:lnSpc>
                <a:spcPct val="80000"/>
              </a:lnSpc>
              <a:buFont typeface="Wingdings" pitchFamily="2" charset="2"/>
              <a:buNone/>
            </a:pPr>
            <a:r>
              <a:rPr lang="en-US" sz="1900"/>
              <a:t>n = 2, l=0,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n = 2, l=0, m</a:t>
            </a:r>
            <a:r>
              <a:rPr lang="en-US" sz="1900" baseline="-25000"/>
              <a:t>l</a:t>
            </a:r>
            <a:r>
              <a:rPr lang="en-US" sz="1900"/>
              <a:t> = 0, m</a:t>
            </a:r>
            <a:r>
              <a:rPr lang="en-US" sz="1900" baseline="-25000"/>
              <a:t>s</a:t>
            </a:r>
            <a:r>
              <a:rPr lang="en-US" sz="1900"/>
              <a:t>=+1/2</a:t>
            </a:r>
          </a:p>
          <a:p>
            <a:pPr>
              <a:lnSpc>
                <a:spcPct val="80000"/>
              </a:lnSpc>
              <a:buFont typeface="Wingdings" pitchFamily="2" charset="2"/>
              <a:buNone/>
            </a:pPr>
            <a:endParaRPr lang="en-US" sz="1900"/>
          </a:p>
          <a:p>
            <a:pPr>
              <a:lnSpc>
                <a:spcPct val="80000"/>
              </a:lnSpc>
              <a:buFont typeface="Wingdings" pitchFamily="2" charset="2"/>
              <a:buNone/>
            </a:pPr>
            <a:r>
              <a:rPr lang="en-US" sz="1900"/>
              <a:t>n = 2, l=1, m</a:t>
            </a:r>
            <a:r>
              <a:rPr lang="en-US" sz="1900" baseline="-25000"/>
              <a:t>l</a:t>
            </a:r>
            <a:r>
              <a:rPr lang="en-US" sz="1900"/>
              <a:t> = -1, m</a:t>
            </a:r>
            <a:r>
              <a:rPr lang="en-US" sz="1900" baseline="-25000"/>
              <a:t>s</a:t>
            </a:r>
            <a:r>
              <a:rPr lang="en-US" sz="1900"/>
              <a:t>=-1/2</a:t>
            </a:r>
          </a:p>
          <a:p>
            <a:pPr>
              <a:lnSpc>
                <a:spcPct val="80000"/>
              </a:lnSpc>
              <a:buFont typeface="Wingdings" pitchFamily="2" charset="2"/>
              <a:buNone/>
            </a:pPr>
            <a:r>
              <a:rPr lang="en-US" sz="1900"/>
              <a:t>n = 2, l=1, m</a:t>
            </a:r>
            <a:r>
              <a:rPr lang="en-US" sz="1900" baseline="-25000"/>
              <a:t>l</a:t>
            </a:r>
            <a:r>
              <a:rPr lang="en-US" sz="1900"/>
              <a:t> = -1, m</a:t>
            </a:r>
            <a:r>
              <a:rPr lang="en-US" sz="1900" baseline="-25000"/>
              <a:t>s</a:t>
            </a:r>
            <a:r>
              <a:rPr lang="en-US" sz="1900"/>
              <a:t>=+1/2</a:t>
            </a:r>
          </a:p>
          <a:p>
            <a:pPr>
              <a:lnSpc>
                <a:spcPct val="80000"/>
              </a:lnSpc>
              <a:buFont typeface="Wingdings" pitchFamily="2" charset="2"/>
              <a:buNone/>
            </a:pPr>
            <a:r>
              <a:rPr lang="en-US" sz="1900"/>
              <a:t>n = 2, l=1,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n = 2, l=1,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n = 2, l=1, m</a:t>
            </a:r>
            <a:r>
              <a:rPr lang="en-US" sz="1900" baseline="-25000"/>
              <a:t>l</a:t>
            </a:r>
            <a:r>
              <a:rPr lang="en-US" sz="1900"/>
              <a:t> = 1, m</a:t>
            </a:r>
            <a:r>
              <a:rPr lang="en-US" sz="1900" baseline="-25000"/>
              <a:t>s</a:t>
            </a:r>
            <a:r>
              <a:rPr lang="en-US" sz="1900"/>
              <a:t>=-1/2</a:t>
            </a:r>
          </a:p>
          <a:p>
            <a:pPr>
              <a:lnSpc>
                <a:spcPct val="80000"/>
              </a:lnSpc>
              <a:buFont typeface="Wingdings" pitchFamily="2" charset="2"/>
              <a:buNone/>
            </a:pPr>
            <a:r>
              <a:rPr lang="en-US" sz="1900"/>
              <a:t>n = 2, l=1, m</a:t>
            </a:r>
            <a:r>
              <a:rPr lang="en-US" sz="1900" baseline="-25000"/>
              <a:t>l</a:t>
            </a:r>
            <a:r>
              <a:rPr lang="en-US" sz="1900"/>
              <a:t> = 1, m</a:t>
            </a:r>
            <a:r>
              <a:rPr lang="en-US" sz="1900" baseline="-25000"/>
              <a:t>s</a:t>
            </a:r>
            <a:r>
              <a:rPr lang="en-US" sz="1900"/>
              <a:t>=+1/2</a:t>
            </a:r>
          </a:p>
        </p:txBody>
      </p:sp>
      <p:sp>
        <p:nvSpPr>
          <p:cNvPr id="3" name="Slide Number Placeholder 2"/>
          <p:cNvSpPr>
            <a:spLocks noGrp="1"/>
          </p:cNvSpPr>
          <p:nvPr>
            <p:ph type="sldNum" sz="quarter" idx="12"/>
          </p:nvPr>
        </p:nvSpPr>
        <p:spPr/>
        <p:txBody>
          <a:bodyPr/>
          <a:lstStyle/>
          <a:p>
            <a:fld id="{6BDDFE3F-F1D6-4E01-8F1F-D1A8AE14E23F}"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Possible Quantum numbers</a:t>
            </a:r>
          </a:p>
        </p:txBody>
      </p:sp>
      <p:sp>
        <p:nvSpPr>
          <p:cNvPr id="24579" name="Rectangle 3"/>
          <p:cNvSpPr>
            <a:spLocks noGrp="1" noChangeArrowheads="1"/>
          </p:cNvSpPr>
          <p:nvPr>
            <p:ph type="body" idx="1"/>
          </p:nvPr>
        </p:nvSpPr>
        <p:spPr/>
        <p:txBody>
          <a:bodyPr/>
          <a:lstStyle/>
          <a:p>
            <a:pPr>
              <a:lnSpc>
                <a:spcPct val="80000"/>
              </a:lnSpc>
              <a:buFont typeface="Wingdings" pitchFamily="2" charset="2"/>
              <a:buNone/>
            </a:pPr>
            <a:r>
              <a:rPr lang="en-US" sz="1900"/>
              <a:t>n = 1   l=0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 </a:t>
            </a:r>
          </a:p>
          <a:p>
            <a:pPr>
              <a:lnSpc>
                <a:spcPct val="80000"/>
              </a:lnSpc>
              <a:spcBef>
                <a:spcPct val="0"/>
              </a:spcBef>
              <a:buClrTx/>
              <a:buSzTx/>
              <a:buFontTx/>
              <a:buNone/>
            </a:pPr>
            <a:endParaRPr lang="en-US" sz="1900"/>
          </a:p>
          <a:p>
            <a:pPr>
              <a:lnSpc>
                <a:spcPct val="80000"/>
              </a:lnSpc>
              <a:buFont typeface="Wingdings" pitchFamily="2" charset="2"/>
              <a:buNone/>
            </a:pPr>
            <a:r>
              <a:rPr lang="en-US" sz="1900"/>
              <a:t>n = 2  l=0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a:p>
            <a:pPr>
              <a:lnSpc>
                <a:spcPct val="80000"/>
              </a:lnSpc>
              <a:buFont typeface="Wingdings" pitchFamily="2" charset="2"/>
              <a:buNone/>
            </a:pPr>
            <a:endParaRPr lang="en-US" sz="1900"/>
          </a:p>
          <a:p>
            <a:pPr>
              <a:lnSpc>
                <a:spcPct val="80000"/>
              </a:lnSpc>
              <a:buFont typeface="Wingdings" pitchFamily="2" charset="2"/>
              <a:buNone/>
            </a:pPr>
            <a:r>
              <a:rPr lang="en-US" sz="1900"/>
              <a:t>	      l=1  m</a:t>
            </a:r>
            <a:r>
              <a:rPr lang="en-US" sz="1900" baseline="-25000"/>
              <a:t>l</a:t>
            </a:r>
            <a:r>
              <a:rPr lang="en-US" sz="1900"/>
              <a:t> = -1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a:p>
            <a:pPr>
              <a:lnSpc>
                <a:spcPct val="80000"/>
              </a:lnSpc>
              <a:buFont typeface="Wingdings" pitchFamily="2" charset="2"/>
              <a:buNone/>
            </a:pPr>
            <a:r>
              <a:rPr lang="en-US" sz="1900"/>
              <a:t>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a:p>
            <a:pPr>
              <a:lnSpc>
                <a:spcPct val="80000"/>
              </a:lnSpc>
              <a:buFont typeface="Wingdings" pitchFamily="2" charset="2"/>
              <a:buNone/>
            </a:pPr>
            <a:r>
              <a:rPr lang="en-US" sz="1900"/>
              <a:t>		      m</a:t>
            </a:r>
            <a:r>
              <a:rPr lang="en-US" sz="1900" baseline="-25000"/>
              <a:t>l</a:t>
            </a:r>
            <a:r>
              <a:rPr lang="en-US" sz="1900"/>
              <a:t> = 1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p:txBody>
      </p:sp>
      <p:sp>
        <p:nvSpPr>
          <p:cNvPr id="3" name="Slide Number Placeholder 2"/>
          <p:cNvSpPr>
            <a:spLocks noGrp="1"/>
          </p:cNvSpPr>
          <p:nvPr>
            <p:ph type="sldNum" sz="quarter" idx="12"/>
          </p:nvPr>
        </p:nvSpPr>
        <p:spPr/>
        <p:txBody>
          <a:bodyPr/>
          <a:lstStyle/>
          <a:p>
            <a:fld id="{6BDDFE3F-F1D6-4E01-8F1F-D1A8AE14E23F}"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What do these numbers mean?</a:t>
            </a:r>
          </a:p>
        </p:txBody>
      </p:sp>
      <p:sp>
        <p:nvSpPr>
          <p:cNvPr id="29699" name="Rectangle 3"/>
          <p:cNvSpPr>
            <a:spLocks noGrp="1" noChangeArrowheads="1"/>
          </p:cNvSpPr>
          <p:nvPr>
            <p:ph type="body" idx="1"/>
          </p:nvPr>
        </p:nvSpPr>
        <p:spPr/>
        <p:txBody>
          <a:bodyPr/>
          <a:lstStyle/>
          <a:p>
            <a:pPr>
              <a:lnSpc>
                <a:spcPct val="90000"/>
              </a:lnSpc>
              <a:buFont typeface="Wingdings" pitchFamily="2" charset="2"/>
              <a:buNone/>
            </a:pPr>
            <a:r>
              <a:rPr lang="en-US" sz="2100"/>
              <a:t>n is like the Bohr orbit number.  It gives the “shell” the electron is in.</a:t>
            </a:r>
          </a:p>
          <a:p>
            <a:pPr>
              <a:lnSpc>
                <a:spcPct val="90000"/>
              </a:lnSpc>
              <a:buFont typeface="Wingdings" pitchFamily="2" charset="2"/>
              <a:buNone/>
            </a:pPr>
            <a:endParaRPr lang="en-US" sz="2100"/>
          </a:p>
          <a:p>
            <a:pPr>
              <a:lnSpc>
                <a:spcPct val="90000"/>
              </a:lnSpc>
              <a:buFont typeface="Wingdings" pitchFamily="2" charset="2"/>
              <a:buNone/>
            </a:pPr>
            <a:r>
              <a:rPr lang="en-US" sz="2100"/>
              <a:t>l is the orbital number, it specifies the type of orbital within the same shell.</a:t>
            </a:r>
          </a:p>
          <a:p>
            <a:pPr>
              <a:lnSpc>
                <a:spcPct val="90000"/>
              </a:lnSpc>
              <a:buFont typeface="Wingdings" pitchFamily="2" charset="2"/>
              <a:buNone/>
            </a:pPr>
            <a:endParaRPr lang="en-US" sz="2100"/>
          </a:p>
          <a:p>
            <a:pPr>
              <a:lnSpc>
                <a:spcPct val="90000"/>
              </a:lnSpc>
              <a:buFont typeface="Wingdings" pitchFamily="2" charset="2"/>
              <a:buNone/>
            </a:pPr>
            <a:r>
              <a:rPr lang="en-US" sz="2100"/>
              <a:t>m</a:t>
            </a:r>
            <a:r>
              <a:rPr lang="en-US" sz="2100" baseline="-25000"/>
              <a:t>l</a:t>
            </a:r>
            <a:r>
              <a:rPr lang="en-US" sz="2100"/>
              <a:t> gives the orientation of the orbital – these are different flavors of the same orbital</a:t>
            </a:r>
          </a:p>
          <a:p>
            <a:pPr>
              <a:lnSpc>
                <a:spcPct val="90000"/>
              </a:lnSpc>
              <a:buFont typeface="Wingdings" pitchFamily="2" charset="2"/>
              <a:buNone/>
            </a:pPr>
            <a:endParaRPr lang="en-US" sz="2100"/>
          </a:p>
          <a:p>
            <a:pPr>
              <a:lnSpc>
                <a:spcPct val="90000"/>
              </a:lnSpc>
              <a:buFont typeface="Wingdings" pitchFamily="2" charset="2"/>
              <a:buNone/>
            </a:pPr>
            <a:r>
              <a:rPr lang="en-US" sz="2100"/>
              <a:t>m</a:t>
            </a:r>
            <a:r>
              <a:rPr lang="en-US" sz="2100" baseline="-25000"/>
              <a:t>s</a:t>
            </a:r>
            <a:r>
              <a:rPr lang="en-US" sz="2100"/>
              <a:t> is the magnetic spin of the electron (think N and S pole) – this is specific to the electron not the orbital</a:t>
            </a:r>
          </a:p>
        </p:txBody>
      </p:sp>
      <p:sp>
        <p:nvSpPr>
          <p:cNvPr id="3" name="Slide Number Placeholder 2"/>
          <p:cNvSpPr>
            <a:spLocks noGrp="1"/>
          </p:cNvSpPr>
          <p:nvPr>
            <p:ph type="sldNum" sz="quarter" idx="12"/>
          </p:nvPr>
        </p:nvSpPr>
        <p:spPr/>
        <p:txBody>
          <a:bodyPr/>
          <a:lstStyle/>
          <a:p>
            <a:fld id="{6BDDFE3F-F1D6-4E01-8F1F-D1A8AE14E23F}"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Shorthand Notation</a:t>
            </a:r>
          </a:p>
        </p:txBody>
      </p:sp>
      <p:sp>
        <p:nvSpPr>
          <p:cNvPr id="27651" name="Rectangle 3"/>
          <p:cNvSpPr>
            <a:spLocks noGrp="1" noChangeArrowheads="1"/>
          </p:cNvSpPr>
          <p:nvPr>
            <p:ph type="body" idx="1"/>
          </p:nvPr>
        </p:nvSpPr>
        <p:spPr/>
        <p:txBody>
          <a:bodyPr/>
          <a:lstStyle/>
          <a:p>
            <a:pPr>
              <a:lnSpc>
                <a:spcPct val="80000"/>
              </a:lnSpc>
              <a:buFont typeface="Wingdings" pitchFamily="2" charset="2"/>
              <a:buNone/>
            </a:pPr>
            <a:r>
              <a:rPr lang="en-US" sz="2100"/>
              <a:t>Orbitals are specified by letters:</a:t>
            </a:r>
          </a:p>
          <a:p>
            <a:pPr>
              <a:lnSpc>
                <a:spcPct val="80000"/>
              </a:lnSpc>
              <a:buFont typeface="Wingdings" pitchFamily="2" charset="2"/>
              <a:buNone/>
            </a:pPr>
            <a:endParaRPr lang="en-US" sz="2100"/>
          </a:p>
          <a:p>
            <a:pPr>
              <a:lnSpc>
                <a:spcPct val="80000"/>
              </a:lnSpc>
              <a:buFont typeface="Wingdings" pitchFamily="2" charset="2"/>
              <a:buNone/>
            </a:pPr>
            <a:r>
              <a:rPr lang="en-US" sz="2100"/>
              <a:t>l=0 is an s orbital</a:t>
            </a:r>
          </a:p>
          <a:p>
            <a:pPr>
              <a:lnSpc>
                <a:spcPct val="80000"/>
              </a:lnSpc>
              <a:buFont typeface="Wingdings" pitchFamily="2" charset="2"/>
              <a:buNone/>
            </a:pPr>
            <a:endParaRPr lang="en-US" sz="2100"/>
          </a:p>
          <a:p>
            <a:pPr>
              <a:lnSpc>
                <a:spcPct val="80000"/>
              </a:lnSpc>
              <a:buFont typeface="Wingdings" pitchFamily="2" charset="2"/>
              <a:buNone/>
            </a:pPr>
            <a:r>
              <a:rPr lang="en-US" sz="2100"/>
              <a:t>l=1 is a p orbital</a:t>
            </a:r>
          </a:p>
          <a:p>
            <a:pPr>
              <a:lnSpc>
                <a:spcPct val="80000"/>
              </a:lnSpc>
              <a:buFont typeface="Wingdings" pitchFamily="2" charset="2"/>
              <a:buNone/>
            </a:pPr>
            <a:endParaRPr lang="en-US" sz="2100"/>
          </a:p>
          <a:p>
            <a:pPr>
              <a:lnSpc>
                <a:spcPct val="80000"/>
              </a:lnSpc>
              <a:buFont typeface="Wingdings" pitchFamily="2" charset="2"/>
              <a:buNone/>
            </a:pPr>
            <a:r>
              <a:rPr lang="en-US" sz="2100"/>
              <a:t>l=2 is a d orbital</a:t>
            </a:r>
          </a:p>
          <a:p>
            <a:pPr>
              <a:lnSpc>
                <a:spcPct val="80000"/>
              </a:lnSpc>
              <a:buFont typeface="Wingdings" pitchFamily="2" charset="2"/>
              <a:buNone/>
            </a:pPr>
            <a:endParaRPr lang="en-US" sz="2100"/>
          </a:p>
          <a:p>
            <a:pPr>
              <a:lnSpc>
                <a:spcPct val="80000"/>
              </a:lnSpc>
              <a:buFont typeface="Wingdings" pitchFamily="2" charset="2"/>
              <a:buNone/>
            </a:pPr>
            <a:r>
              <a:rPr lang="en-US" sz="2100"/>
              <a:t>l=3 is an f orbital</a:t>
            </a:r>
          </a:p>
          <a:p>
            <a:pPr>
              <a:lnSpc>
                <a:spcPct val="80000"/>
              </a:lnSpc>
              <a:buFont typeface="Wingdings" pitchFamily="2" charset="2"/>
              <a:buNone/>
            </a:pPr>
            <a:endParaRPr lang="en-US" sz="2100"/>
          </a:p>
          <a:p>
            <a:pPr>
              <a:lnSpc>
                <a:spcPct val="80000"/>
              </a:lnSpc>
              <a:buFont typeface="Wingdings" pitchFamily="2" charset="2"/>
              <a:buNone/>
            </a:pPr>
            <a:r>
              <a:rPr lang="en-US" sz="2100"/>
              <a:t>l=4 is a g orbital  (then h, i, j, k…)</a:t>
            </a:r>
          </a:p>
        </p:txBody>
      </p:sp>
      <p:sp>
        <p:nvSpPr>
          <p:cNvPr id="3" name="Slide Number Placeholder 2"/>
          <p:cNvSpPr>
            <a:spLocks noGrp="1"/>
          </p:cNvSpPr>
          <p:nvPr>
            <p:ph type="sldNum" sz="quarter" idx="12"/>
          </p:nvPr>
        </p:nvSpPr>
        <p:spPr/>
        <p:txBody>
          <a:bodyPr/>
          <a:lstStyle/>
          <a:p>
            <a:fld id="{6BDDFE3F-F1D6-4E01-8F1F-D1A8AE14E23F}"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71600" y="228600"/>
            <a:ext cx="7313612" cy="1143000"/>
          </a:xfrm>
        </p:spPr>
        <p:txBody>
          <a:bodyPr/>
          <a:lstStyle/>
          <a:p>
            <a:r>
              <a:rPr lang="en-US" dirty="0" smtClean="0"/>
              <a:t>s-orbital   (l=0)</a:t>
            </a:r>
            <a:endParaRPr lang="en-US" dirty="0"/>
          </a:p>
        </p:txBody>
      </p:sp>
      <p:pic>
        <p:nvPicPr>
          <p:cNvPr id="19460" name="Picture 4" descr="MCED00214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057400"/>
            <a:ext cx="3241675" cy="32416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BDDFE3F-F1D6-4E01-8F1F-D1A8AE14E23F}" type="slidenum">
              <a:rPr lang="en-US" smtClean="0"/>
              <a:pPr/>
              <a:t>54</a:t>
            </a:fld>
            <a:endParaRPr lang="en-US"/>
          </a:p>
        </p:txBody>
      </p:sp>
    </p:spTree>
    <p:extLst>
      <p:ext uri="{BB962C8B-B14F-4D97-AF65-F5344CB8AC3E}">
        <p14:creationId xmlns:p14="http://schemas.microsoft.com/office/powerpoint/2010/main" val="2991601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smtClean="0"/>
              <a:t>p-orbital  (l=1)</a:t>
            </a:r>
            <a:endParaRPr lang="en-US" dirty="0"/>
          </a:p>
        </p:txBody>
      </p:sp>
      <p:pic>
        <p:nvPicPr>
          <p:cNvPr id="66565" name="Picture 5" descr="three different p orbit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05000"/>
            <a:ext cx="6629400" cy="46370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BDDFE3F-F1D6-4E01-8F1F-D1A8AE14E23F}" type="slidenum">
              <a:rPr lang="en-US" smtClean="0"/>
              <a:pPr/>
              <a:t>55</a:t>
            </a:fld>
            <a:endParaRPr lang="en-US"/>
          </a:p>
        </p:txBody>
      </p:sp>
    </p:spTree>
    <p:extLst>
      <p:ext uri="{BB962C8B-B14F-4D97-AF65-F5344CB8AC3E}">
        <p14:creationId xmlns:p14="http://schemas.microsoft.com/office/powerpoint/2010/main" val="14253574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smtClean="0"/>
              <a:t>d-Orbitals    (l=2)</a:t>
            </a:r>
            <a:endParaRPr lang="en-US" dirty="0"/>
          </a:p>
        </p:txBody>
      </p:sp>
      <p:pic>
        <p:nvPicPr>
          <p:cNvPr id="28678" name="Picture 6" descr="Picture (1245x905, 35.2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553200" cy="489902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BDDFE3F-F1D6-4E01-8F1F-D1A8AE14E23F}"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Shorthand notation</a:t>
            </a:r>
          </a:p>
        </p:txBody>
      </p:sp>
      <p:sp>
        <p:nvSpPr>
          <p:cNvPr id="30723" name="Rectangle 3"/>
          <p:cNvSpPr>
            <a:spLocks noGrp="1" noChangeArrowheads="1"/>
          </p:cNvSpPr>
          <p:nvPr>
            <p:ph type="body" idx="1"/>
          </p:nvPr>
        </p:nvSpPr>
        <p:spPr/>
        <p:txBody>
          <a:bodyPr/>
          <a:lstStyle/>
          <a:p>
            <a:pPr>
              <a:lnSpc>
                <a:spcPct val="90000"/>
              </a:lnSpc>
              <a:buFont typeface="Wingdings" pitchFamily="2" charset="2"/>
              <a:buNone/>
            </a:pPr>
            <a:r>
              <a:rPr lang="en-US" sz="2100"/>
              <a:t>n=1, l=0   is called a 1s orbital</a:t>
            </a:r>
          </a:p>
          <a:p>
            <a:pPr>
              <a:lnSpc>
                <a:spcPct val="90000"/>
              </a:lnSpc>
              <a:buFont typeface="Wingdings" pitchFamily="2" charset="2"/>
              <a:buNone/>
            </a:pPr>
            <a:r>
              <a:rPr lang="en-US" sz="2100"/>
              <a:t>n=2, l=0   is called a 2s</a:t>
            </a:r>
          </a:p>
          <a:p>
            <a:pPr>
              <a:lnSpc>
                <a:spcPct val="90000"/>
              </a:lnSpc>
              <a:buFont typeface="Wingdings" pitchFamily="2" charset="2"/>
              <a:buNone/>
            </a:pPr>
            <a:r>
              <a:rPr lang="en-US" sz="2100"/>
              <a:t>n=2, l=1   is called a 2p</a:t>
            </a:r>
          </a:p>
          <a:p>
            <a:pPr>
              <a:lnSpc>
                <a:spcPct val="90000"/>
              </a:lnSpc>
              <a:buFont typeface="Wingdings" pitchFamily="2" charset="2"/>
              <a:buNone/>
            </a:pPr>
            <a:r>
              <a:rPr lang="en-US" sz="2100"/>
              <a:t>n=3, l=2   is called a 3d</a:t>
            </a:r>
          </a:p>
          <a:p>
            <a:pPr>
              <a:lnSpc>
                <a:spcPct val="90000"/>
              </a:lnSpc>
              <a:buFont typeface="Wingdings" pitchFamily="2" charset="2"/>
              <a:buNone/>
            </a:pPr>
            <a:endParaRPr lang="en-US" sz="2100"/>
          </a:p>
          <a:p>
            <a:pPr>
              <a:lnSpc>
                <a:spcPct val="90000"/>
              </a:lnSpc>
              <a:buFont typeface="Wingdings" pitchFamily="2" charset="2"/>
              <a:buNone/>
            </a:pPr>
            <a:r>
              <a:rPr lang="en-US" sz="2100"/>
              <a:t>The number of electrons in each orbital are indicated as a superscript.</a:t>
            </a:r>
          </a:p>
          <a:p>
            <a:pPr>
              <a:lnSpc>
                <a:spcPct val="90000"/>
              </a:lnSpc>
              <a:buFont typeface="Wingdings" pitchFamily="2" charset="2"/>
              <a:buNone/>
            </a:pPr>
            <a:endParaRPr lang="en-US" sz="2100"/>
          </a:p>
          <a:p>
            <a:pPr>
              <a:lnSpc>
                <a:spcPct val="90000"/>
              </a:lnSpc>
              <a:buFont typeface="Wingdings" pitchFamily="2" charset="2"/>
              <a:buNone/>
            </a:pPr>
            <a:r>
              <a:rPr lang="en-US" sz="2100"/>
              <a:t>1s</a:t>
            </a:r>
            <a:r>
              <a:rPr lang="en-US" sz="2100" baseline="30000"/>
              <a:t>2</a:t>
            </a:r>
            <a:r>
              <a:rPr lang="en-US" sz="2100"/>
              <a:t> means 2 electrons are in the 1s orbital</a:t>
            </a:r>
          </a:p>
          <a:p>
            <a:pPr>
              <a:lnSpc>
                <a:spcPct val="90000"/>
              </a:lnSpc>
              <a:buFont typeface="Wingdings" pitchFamily="2" charset="2"/>
              <a:buNone/>
            </a:pPr>
            <a:r>
              <a:rPr lang="en-US" sz="2100"/>
              <a:t>3d</a:t>
            </a:r>
            <a:r>
              <a:rPr lang="en-US" sz="2100" baseline="30000"/>
              <a:t>7 </a:t>
            </a:r>
            <a:r>
              <a:rPr lang="en-US" sz="2100"/>
              <a:t>means 7 electrons are in the 3d orbital</a:t>
            </a:r>
          </a:p>
        </p:txBody>
      </p:sp>
      <p:sp>
        <p:nvSpPr>
          <p:cNvPr id="3" name="Slide Number Placeholder 2"/>
          <p:cNvSpPr>
            <a:spLocks noGrp="1"/>
          </p:cNvSpPr>
          <p:nvPr>
            <p:ph type="sldNum" sz="quarter" idx="12"/>
          </p:nvPr>
        </p:nvSpPr>
        <p:spPr/>
        <p:txBody>
          <a:bodyPr/>
          <a:lstStyle/>
          <a:p>
            <a:fld id="{6BDDFE3F-F1D6-4E01-8F1F-D1A8AE14E23F}"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Rules Governing Electrons</a:t>
            </a:r>
          </a:p>
        </p:txBody>
      </p:sp>
      <p:sp>
        <p:nvSpPr>
          <p:cNvPr id="22531" name="Rectangle 3"/>
          <p:cNvSpPr>
            <a:spLocks noGrp="1" noChangeArrowheads="1"/>
          </p:cNvSpPr>
          <p:nvPr>
            <p:ph type="body" idx="1"/>
          </p:nvPr>
        </p:nvSpPr>
        <p:spPr/>
        <p:txBody>
          <a:bodyPr/>
          <a:lstStyle/>
          <a:p>
            <a:pPr marL="609600" indent="-609600">
              <a:lnSpc>
                <a:spcPct val="90000"/>
              </a:lnSpc>
              <a:buFont typeface="Wingdings" pitchFamily="2" charset="2"/>
              <a:buAutoNum type="arabicPeriod"/>
            </a:pPr>
            <a:r>
              <a:rPr lang="en-US"/>
              <a:t>Pauli Exclusion Principle - No two electrons in an atom can have the same 4 quantum numbers </a:t>
            </a:r>
          </a:p>
          <a:p>
            <a:pPr marL="609600" indent="-609600">
              <a:lnSpc>
                <a:spcPct val="90000"/>
              </a:lnSpc>
              <a:buFont typeface="Wingdings" pitchFamily="2" charset="2"/>
              <a:buAutoNum type="arabicPeriod"/>
            </a:pPr>
            <a:r>
              <a:rPr lang="en-US"/>
              <a:t>Lowest energy orbitals fill first</a:t>
            </a:r>
          </a:p>
          <a:p>
            <a:pPr marL="609600" indent="-609600">
              <a:lnSpc>
                <a:spcPct val="90000"/>
              </a:lnSpc>
              <a:buFont typeface="Wingdings" pitchFamily="2" charset="2"/>
              <a:buAutoNum type="arabicPeriod"/>
            </a:pPr>
            <a:r>
              <a:rPr lang="en-US"/>
              <a:t>Hund’s rule – Electrons pair up as a last resort</a:t>
            </a:r>
          </a:p>
          <a:p>
            <a:pPr marL="609600" indent="-609600">
              <a:lnSpc>
                <a:spcPct val="90000"/>
              </a:lnSpc>
              <a:buFont typeface="Wingdings" pitchFamily="2" charset="2"/>
              <a:buAutoNum type="arabicPeriod"/>
            </a:pPr>
            <a:r>
              <a:rPr lang="en-US"/>
              <a:t>An orbital being full or half-full is good! (lower in energy)</a:t>
            </a:r>
          </a:p>
        </p:txBody>
      </p:sp>
      <p:sp>
        <p:nvSpPr>
          <p:cNvPr id="3" name="Slide Number Placeholder 2"/>
          <p:cNvSpPr>
            <a:spLocks noGrp="1"/>
          </p:cNvSpPr>
          <p:nvPr>
            <p:ph type="sldNum" sz="quarter" idx="12"/>
          </p:nvPr>
        </p:nvSpPr>
        <p:spPr/>
        <p:txBody>
          <a:bodyPr/>
          <a:lstStyle/>
          <a:p>
            <a:fld id="{6BDDFE3F-F1D6-4E01-8F1F-D1A8AE14E23F}"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Pauli Exclusion Principle</a:t>
            </a:r>
            <a:endParaRPr lang="en-US" dirty="0"/>
          </a:p>
        </p:txBody>
      </p:sp>
      <p:sp>
        <p:nvSpPr>
          <p:cNvPr id="3" name="Content Placeholder 2"/>
          <p:cNvSpPr>
            <a:spLocks noGrp="1"/>
          </p:cNvSpPr>
          <p:nvPr>
            <p:ph idx="1"/>
          </p:nvPr>
        </p:nvSpPr>
        <p:spPr/>
        <p:txBody>
          <a:bodyPr/>
          <a:lstStyle/>
          <a:p>
            <a:pPr marL="0" indent="0">
              <a:buNone/>
            </a:pPr>
            <a:r>
              <a:rPr lang="en-US" dirty="0" smtClean="0"/>
              <a:t>Every electron has a unique address.</a:t>
            </a:r>
          </a:p>
          <a:p>
            <a:pPr marL="0" indent="0">
              <a:buNone/>
            </a:pPr>
            <a:endParaRPr lang="en-US" dirty="0"/>
          </a:p>
          <a:p>
            <a:pPr marL="0" indent="0">
              <a:buNone/>
            </a:pPr>
            <a:r>
              <a:rPr lang="en-US" dirty="0" smtClean="0"/>
              <a:t>n=principal quantum number</a:t>
            </a:r>
          </a:p>
          <a:p>
            <a:pPr marL="0" indent="0">
              <a:buNone/>
            </a:pPr>
            <a:r>
              <a:rPr lang="en-US" dirty="0" smtClean="0"/>
              <a:t>n=# of different types of orbitals</a:t>
            </a:r>
          </a:p>
          <a:p>
            <a:pPr marL="0" indent="0">
              <a:buNone/>
            </a:pPr>
            <a:endParaRPr lang="en-US" dirty="0"/>
          </a:p>
          <a:p>
            <a:pPr marL="0" indent="0">
              <a:buNone/>
            </a:pPr>
            <a:r>
              <a:rPr lang="en-US" dirty="0" smtClean="0"/>
              <a:t>n=1 – only 1 type (s)</a:t>
            </a:r>
          </a:p>
          <a:p>
            <a:pPr marL="0" indent="0">
              <a:buNone/>
            </a:pPr>
            <a:r>
              <a:rPr lang="en-US" dirty="0"/>
              <a:t>n</a:t>
            </a:r>
            <a:r>
              <a:rPr lang="en-US" dirty="0" smtClean="0"/>
              <a:t>=2 – 2 types (s, p)</a:t>
            </a:r>
          </a:p>
          <a:p>
            <a:pPr marL="0" indent="0">
              <a:buNone/>
            </a:pPr>
            <a:r>
              <a:rPr lang="en-US" dirty="0"/>
              <a:t>n</a:t>
            </a:r>
            <a:r>
              <a:rPr lang="en-US" dirty="0" smtClean="0"/>
              <a:t>=3 – 3 types (s, p, d</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59</a:t>
            </a:fld>
            <a:endParaRPr lang="en-US"/>
          </a:p>
        </p:txBody>
      </p:sp>
    </p:spTree>
    <p:extLst>
      <p:ext uri="{BB962C8B-B14F-4D97-AF65-F5344CB8AC3E}">
        <p14:creationId xmlns:p14="http://schemas.microsoft.com/office/powerpoint/2010/main" val="3532282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I see on my walk?</a:t>
            </a:r>
            <a:endParaRPr lang="en-US" dirty="0"/>
          </a:p>
        </p:txBody>
      </p:sp>
      <p:cxnSp>
        <p:nvCxnSpPr>
          <p:cNvPr id="5" name="Curved Connector 4"/>
          <p:cNvCxnSpPr/>
          <p:nvPr/>
        </p:nvCxnSpPr>
        <p:spPr>
          <a:xfrm flipV="1">
            <a:off x="19050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flipV="1">
            <a:off x="3505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51634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68398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H="1" flipV="1">
            <a:off x="76780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H="1" flipV="1">
            <a:off x="60016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H="1" flipV="1">
            <a:off x="43434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H="1" flipV="1">
            <a:off x="2743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pic>
        <p:nvPicPr>
          <p:cNvPr id="75778" name="Picture 2" descr="C:\Users\Joe\AppData\Local\Microsoft\Windows\Temporary Internet Files\Content.IE5\SBPSI634\MP900448368[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0219" y="4343400"/>
            <a:ext cx="2174081" cy="15986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6401" y="2133600"/>
            <a:ext cx="6705600" cy="369332"/>
          </a:xfrm>
          <a:prstGeom prst="rect">
            <a:avLst/>
          </a:prstGeom>
          <a:noFill/>
        </p:spPr>
        <p:txBody>
          <a:bodyPr wrap="square" rtlCol="0">
            <a:spAutoFit/>
          </a:bodyPr>
          <a:lstStyle/>
          <a:p>
            <a:r>
              <a:rPr lang="en-US" dirty="0" smtClean="0"/>
              <a:t>Wavelength is abbreviated as </a:t>
            </a:r>
            <a:r>
              <a:rPr lang="en-US" dirty="0">
                <a:latin typeface="Times New Roman"/>
                <a:cs typeface="Times New Roman"/>
              </a:rPr>
              <a:t>λ</a:t>
            </a:r>
            <a:endParaRPr lang="en-US" dirty="0"/>
          </a:p>
        </p:txBody>
      </p:sp>
      <p:cxnSp>
        <p:nvCxnSpPr>
          <p:cNvPr id="13" name="Straight Connector 12"/>
          <p:cNvCxnSpPr/>
          <p:nvPr/>
        </p:nvCxnSpPr>
        <p:spPr>
          <a:xfrm>
            <a:off x="2743200" y="2971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90967" y="2954740"/>
            <a:ext cx="14097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5675" y="2972937"/>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2"/>
          </p:nvPr>
        </p:nvSpPr>
        <p:spPr/>
        <p:txBody>
          <a:bodyPr/>
          <a:lstStyle/>
          <a:p>
            <a:fld id="{6BDDFE3F-F1D6-4E01-8F1F-D1A8AE14E23F}" type="slidenum">
              <a:rPr lang="en-US" smtClean="0"/>
              <a:pPr/>
              <a:t>6</a:t>
            </a:fld>
            <a:endParaRPr lang="en-US"/>
          </a:p>
        </p:txBody>
      </p:sp>
    </p:spTree>
    <p:extLst>
      <p:ext uri="{BB962C8B-B14F-4D97-AF65-F5344CB8AC3E}">
        <p14:creationId xmlns:p14="http://schemas.microsoft.com/office/powerpoint/2010/main" val="280901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93062E-6 L 0.55643 0.00579 " pathEditMode="relative" rAng="0" ptsTypes="AA">
                                      <p:cBhvr>
                                        <p:cTn id="6" dur="9250" fill="hold"/>
                                        <p:tgtEl>
                                          <p:spTgt spid="75778"/>
                                        </p:tgtEl>
                                        <p:attrNameLst>
                                          <p:attrName>ppt_x</p:attrName>
                                          <p:attrName>ppt_y</p:attrName>
                                        </p:attrNameLst>
                                      </p:cBhvr>
                                      <p:rCtr x="27812"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a:t>m</a:t>
            </a:r>
            <a:r>
              <a:rPr lang="en-US" baseline="-25000" dirty="0" smtClean="0"/>
              <a:t>l</a:t>
            </a:r>
            <a:r>
              <a:rPr lang="en-US" dirty="0" smtClean="0"/>
              <a:t> = # of orientations</a:t>
            </a:r>
          </a:p>
          <a:p>
            <a:pPr marL="0" indent="0">
              <a:buNone/>
            </a:pPr>
            <a:r>
              <a:rPr lang="en-US" dirty="0"/>
              <a:t>m</a:t>
            </a:r>
            <a:r>
              <a:rPr lang="en-US" baseline="-25000" dirty="0" smtClean="0"/>
              <a:t>l</a:t>
            </a:r>
            <a:r>
              <a:rPr lang="en-US" dirty="0" smtClean="0"/>
              <a:t> = -l, -l+1, …0…1, 2…l</a:t>
            </a:r>
          </a:p>
          <a:p>
            <a:pPr marL="0" indent="0">
              <a:buNone/>
            </a:pPr>
            <a:r>
              <a:rPr lang="en-US" dirty="0" smtClean="0"/>
              <a:t># m</a:t>
            </a:r>
            <a:r>
              <a:rPr lang="en-US" baseline="-25000" dirty="0" smtClean="0"/>
              <a:t>l</a:t>
            </a:r>
            <a:r>
              <a:rPr lang="en-US" dirty="0" smtClean="0"/>
              <a:t> = 2l+1</a:t>
            </a:r>
          </a:p>
          <a:p>
            <a:pPr marL="0" indent="0">
              <a:buNone/>
            </a:pPr>
            <a:endParaRPr lang="en-US" dirty="0"/>
          </a:p>
          <a:p>
            <a:pPr marL="0" indent="0">
              <a:buNone/>
            </a:pPr>
            <a:r>
              <a:rPr lang="en-US" dirty="0" smtClean="0"/>
              <a:t>l=0, m</a:t>
            </a:r>
            <a:r>
              <a:rPr lang="en-US" baseline="-25000" dirty="0" smtClean="0"/>
              <a:t>l</a:t>
            </a:r>
            <a:r>
              <a:rPr lang="en-US" dirty="0" smtClean="0"/>
              <a:t> = 2(0) + 1 = 1</a:t>
            </a:r>
          </a:p>
          <a:p>
            <a:pPr marL="0" indent="0">
              <a:buNone/>
            </a:pPr>
            <a:r>
              <a:rPr lang="en-US" dirty="0" smtClean="0"/>
              <a:t>l=1, m</a:t>
            </a:r>
            <a:r>
              <a:rPr lang="en-US" baseline="-25000" dirty="0" smtClean="0"/>
              <a:t>l</a:t>
            </a:r>
            <a:r>
              <a:rPr lang="en-US" dirty="0" smtClean="0"/>
              <a:t> = 2(1) + 1 = 3</a:t>
            </a:r>
          </a:p>
          <a:p>
            <a:pPr marL="0" indent="0">
              <a:buNone/>
            </a:pPr>
            <a:r>
              <a:rPr lang="en-US" dirty="0"/>
              <a:t>l</a:t>
            </a:r>
            <a:r>
              <a:rPr lang="en-US" dirty="0" smtClean="0"/>
              <a:t>=2, m</a:t>
            </a:r>
            <a:r>
              <a:rPr lang="en-US" baseline="-25000" dirty="0" smtClean="0"/>
              <a:t>l</a:t>
            </a:r>
            <a:r>
              <a:rPr lang="en-US" dirty="0" smtClean="0"/>
              <a:t> = 2(2) + 1 = 5</a:t>
            </a:r>
          </a:p>
          <a:p>
            <a:pPr marL="0" indent="0">
              <a:buNone/>
            </a:pPr>
            <a:r>
              <a:rPr lang="en-US" dirty="0"/>
              <a:t>e</a:t>
            </a:r>
            <a:r>
              <a:rPr lang="en-US" dirty="0" smtClean="0"/>
              <a:t>tc. </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60</a:t>
            </a:fld>
            <a:endParaRPr lang="en-US"/>
          </a:p>
        </p:txBody>
      </p:sp>
    </p:spTree>
    <p:extLst>
      <p:ext uri="{BB962C8B-B14F-4D97-AF65-F5344CB8AC3E}">
        <p14:creationId xmlns:p14="http://schemas.microsoft.com/office/powerpoint/2010/main" val="7833631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m</a:t>
            </a:r>
            <a:r>
              <a:rPr lang="en-US" baseline="-25000" dirty="0" err="1" smtClean="0"/>
              <a:t>s</a:t>
            </a:r>
            <a:r>
              <a:rPr lang="en-US" dirty="0" smtClean="0"/>
              <a:t> = +1/2, -1/2</a:t>
            </a:r>
          </a:p>
          <a:p>
            <a:pPr marL="0" indent="0">
              <a:buNone/>
            </a:pPr>
            <a:endParaRPr lang="en-US" dirty="0"/>
          </a:p>
          <a:p>
            <a:pPr marL="0" indent="0">
              <a:buNone/>
            </a:pPr>
            <a:r>
              <a:rPr lang="en-US" dirty="0" smtClean="0"/>
              <a:t>So you can put 2 electrons in each orbital!</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61</a:t>
            </a:fld>
            <a:endParaRPr lang="en-US"/>
          </a:p>
        </p:txBody>
      </p:sp>
    </p:spTree>
    <p:extLst>
      <p:ext uri="{BB962C8B-B14F-4D97-AF65-F5344CB8AC3E}">
        <p14:creationId xmlns:p14="http://schemas.microsoft.com/office/powerpoint/2010/main" val="34917277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Possible Quantum numbers</a:t>
            </a:r>
          </a:p>
        </p:txBody>
      </p:sp>
      <p:sp>
        <p:nvSpPr>
          <p:cNvPr id="24579" name="Rectangle 3"/>
          <p:cNvSpPr>
            <a:spLocks noGrp="1" noChangeArrowheads="1"/>
          </p:cNvSpPr>
          <p:nvPr>
            <p:ph type="body" idx="1"/>
          </p:nvPr>
        </p:nvSpPr>
        <p:spPr/>
        <p:txBody>
          <a:bodyPr/>
          <a:lstStyle/>
          <a:p>
            <a:pPr>
              <a:lnSpc>
                <a:spcPct val="80000"/>
              </a:lnSpc>
              <a:buFont typeface="Wingdings" pitchFamily="2" charset="2"/>
              <a:buNone/>
            </a:pPr>
            <a:r>
              <a:rPr lang="en-US" sz="1900"/>
              <a:t>n = 1   l=0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 </a:t>
            </a:r>
          </a:p>
          <a:p>
            <a:pPr>
              <a:lnSpc>
                <a:spcPct val="80000"/>
              </a:lnSpc>
              <a:spcBef>
                <a:spcPct val="0"/>
              </a:spcBef>
              <a:buClrTx/>
              <a:buSzTx/>
              <a:buFontTx/>
              <a:buNone/>
            </a:pPr>
            <a:endParaRPr lang="en-US" sz="1900"/>
          </a:p>
          <a:p>
            <a:pPr>
              <a:lnSpc>
                <a:spcPct val="80000"/>
              </a:lnSpc>
              <a:buFont typeface="Wingdings" pitchFamily="2" charset="2"/>
              <a:buNone/>
            </a:pPr>
            <a:r>
              <a:rPr lang="en-US" sz="1900"/>
              <a:t>n = 2  l=0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a:p>
            <a:pPr>
              <a:lnSpc>
                <a:spcPct val="80000"/>
              </a:lnSpc>
              <a:buFont typeface="Wingdings" pitchFamily="2" charset="2"/>
              <a:buNone/>
            </a:pPr>
            <a:endParaRPr lang="en-US" sz="1900"/>
          </a:p>
          <a:p>
            <a:pPr>
              <a:lnSpc>
                <a:spcPct val="80000"/>
              </a:lnSpc>
              <a:buFont typeface="Wingdings" pitchFamily="2" charset="2"/>
              <a:buNone/>
            </a:pPr>
            <a:r>
              <a:rPr lang="en-US" sz="1900"/>
              <a:t>	      l=1  m</a:t>
            </a:r>
            <a:r>
              <a:rPr lang="en-US" sz="1900" baseline="-25000"/>
              <a:t>l</a:t>
            </a:r>
            <a:r>
              <a:rPr lang="en-US" sz="1900"/>
              <a:t> = -1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a:p>
            <a:pPr>
              <a:lnSpc>
                <a:spcPct val="80000"/>
              </a:lnSpc>
              <a:buFont typeface="Wingdings" pitchFamily="2" charset="2"/>
              <a:buNone/>
            </a:pPr>
            <a:r>
              <a:rPr lang="en-US" sz="1900"/>
              <a:t>		      m</a:t>
            </a:r>
            <a:r>
              <a:rPr lang="en-US" sz="1900" baseline="-25000"/>
              <a:t>l</a:t>
            </a:r>
            <a:r>
              <a:rPr lang="en-US" sz="1900"/>
              <a:t> = 0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a:p>
            <a:pPr>
              <a:lnSpc>
                <a:spcPct val="80000"/>
              </a:lnSpc>
              <a:buFont typeface="Wingdings" pitchFamily="2" charset="2"/>
              <a:buNone/>
            </a:pPr>
            <a:r>
              <a:rPr lang="en-US" sz="1900"/>
              <a:t>		      m</a:t>
            </a:r>
            <a:r>
              <a:rPr lang="en-US" sz="1900" baseline="-25000"/>
              <a:t>l</a:t>
            </a:r>
            <a:r>
              <a:rPr lang="en-US" sz="1900"/>
              <a:t> = 1  m</a:t>
            </a:r>
            <a:r>
              <a:rPr lang="en-US" sz="1900" baseline="-25000"/>
              <a:t>s</a:t>
            </a:r>
            <a:r>
              <a:rPr lang="en-US" sz="1900"/>
              <a:t>=-1/2</a:t>
            </a:r>
          </a:p>
          <a:p>
            <a:pPr>
              <a:lnSpc>
                <a:spcPct val="80000"/>
              </a:lnSpc>
              <a:buFont typeface="Wingdings" pitchFamily="2" charset="2"/>
              <a:buNone/>
            </a:pPr>
            <a:r>
              <a:rPr lang="en-US" sz="1900"/>
              <a:t>			      m</a:t>
            </a:r>
            <a:r>
              <a:rPr lang="en-US" sz="1900" baseline="-25000"/>
              <a:t>s</a:t>
            </a:r>
            <a:r>
              <a:rPr lang="en-US" sz="1900"/>
              <a:t>=+1/2</a:t>
            </a:r>
          </a:p>
        </p:txBody>
      </p:sp>
      <p:sp>
        <p:nvSpPr>
          <p:cNvPr id="3" name="Slide Number Placeholder 2"/>
          <p:cNvSpPr>
            <a:spLocks noGrp="1"/>
          </p:cNvSpPr>
          <p:nvPr>
            <p:ph type="sldNum" sz="quarter" idx="12"/>
          </p:nvPr>
        </p:nvSpPr>
        <p:spPr/>
        <p:txBody>
          <a:bodyPr/>
          <a:lstStyle/>
          <a:p>
            <a:fld id="{6BDDFE3F-F1D6-4E01-8F1F-D1A8AE14E23F}" type="slidenum">
              <a:rPr lang="en-US" smtClean="0"/>
              <a:pPr/>
              <a:t>62</a:t>
            </a:fld>
            <a:endParaRPr lang="en-US"/>
          </a:p>
        </p:txBody>
      </p:sp>
    </p:spTree>
    <p:extLst>
      <p:ext uri="{BB962C8B-B14F-4D97-AF65-F5344CB8AC3E}">
        <p14:creationId xmlns:p14="http://schemas.microsoft.com/office/powerpoint/2010/main" val="42830956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70013" y="1447800"/>
            <a:ext cx="7313612" cy="4494213"/>
          </a:xfrm>
        </p:spPr>
        <p:txBody>
          <a:bodyPr/>
          <a:lstStyle/>
          <a:p>
            <a:pPr marL="0" indent="0">
              <a:buNone/>
            </a:pPr>
            <a:r>
              <a:rPr lang="en-US" sz="2400" dirty="0" smtClean="0"/>
              <a:t>So, take a principal quantum number like n=4</a:t>
            </a:r>
          </a:p>
          <a:p>
            <a:pPr marL="0" indent="0">
              <a:buNone/>
            </a:pPr>
            <a:endParaRPr lang="en-US" sz="2400" dirty="0"/>
          </a:p>
          <a:p>
            <a:pPr marL="0" indent="0">
              <a:buNone/>
            </a:pPr>
            <a:r>
              <a:rPr lang="en-US" sz="2400" dirty="0" smtClean="0"/>
              <a:t>n=4 will have 4 orbital types (s, p, d, f)</a:t>
            </a:r>
          </a:p>
          <a:p>
            <a:pPr marL="0" indent="0">
              <a:buNone/>
            </a:pPr>
            <a:endParaRPr lang="en-US" sz="2400" dirty="0" smtClean="0"/>
          </a:p>
          <a:p>
            <a:pPr marL="0" indent="0">
              <a:buNone/>
            </a:pPr>
            <a:r>
              <a:rPr lang="en-US" sz="2400" dirty="0" smtClean="0"/>
              <a:t>Based on the l values, there is 1 s orbital (2(0)+1), 3 p orbitals (2(1) +1), 5 d orbitals and 7 f orbitals.</a:t>
            </a:r>
          </a:p>
          <a:p>
            <a:pPr marL="0" indent="0">
              <a:buNone/>
            </a:pPr>
            <a:endParaRPr lang="en-US" sz="2400"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63</a:t>
            </a:fld>
            <a:endParaRPr lang="en-US"/>
          </a:p>
        </p:txBody>
      </p:sp>
    </p:spTree>
    <p:extLst>
      <p:ext uri="{BB962C8B-B14F-4D97-AF65-F5344CB8AC3E}">
        <p14:creationId xmlns:p14="http://schemas.microsoft.com/office/powerpoint/2010/main" val="35438448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70013" y="1447800"/>
            <a:ext cx="7313612" cy="4494213"/>
          </a:xfrm>
        </p:spPr>
        <p:txBody>
          <a:bodyPr/>
          <a:lstStyle/>
          <a:p>
            <a:pPr marL="0" indent="0">
              <a:buNone/>
            </a:pPr>
            <a:r>
              <a:rPr lang="en-US" sz="2400" dirty="0" smtClean="0"/>
              <a:t>Based on the l values, there is 1 s orbital (2(0)+1), 3 p orbitals (2(1) +1), 5 d orbitals and 7 f orbitals.</a:t>
            </a:r>
          </a:p>
          <a:p>
            <a:pPr marL="0" indent="0">
              <a:buNone/>
            </a:pPr>
            <a:endParaRPr lang="en-US" sz="2400" dirty="0"/>
          </a:p>
          <a:p>
            <a:pPr marL="0" indent="0">
              <a:buNone/>
            </a:pPr>
            <a:r>
              <a:rPr lang="en-US" sz="2400" dirty="0" smtClean="0"/>
              <a:t>So that is a total of 16 orbitals (1+3+5+7).</a:t>
            </a:r>
          </a:p>
          <a:p>
            <a:pPr marL="0" indent="0">
              <a:buNone/>
            </a:pPr>
            <a:r>
              <a:rPr lang="en-US" sz="2400" dirty="0" smtClean="0"/>
              <a:t>Each orbital can hold 2 electrons, so you can get 32 electrons in your n=4 orbit.</a:t>
            </a:r>
          </a:p>
          <a:p>
            <a:pPr marL="0" indent="0">
              <a:buNone/>
            </a:pPr>
            <a:endParaRPr lang="en-US" sz="2400" dirty="0"/>
          </a:p>
          <a:p>
            <a:pPr marL="0" indent="0">
              <a:buNone/>
            </a:pPr>
            <a:r>
              <a:rPr lang="en-US" sz="2400" dirty="0" smtClean="0"/>
              <a:t>The other way to see that is:</a:t>
            </a:r>
          </a:p>
          <a:p>
            <a:pPr marL="0" indent="0">
              <a:buNone/>
            </a:pPr>
            <a:r>
              <a:rPr lang="en-US" sz="2400" dirty="0" smtClean="0"/>
              <a:t>1 s orbital – 2 electrons</a:t>
            </a:r>
          </a:p>
          <a:p>
            <a:pPr marL="0" indent="0">
              <a:buNone/>
            </a:pPr>
            <a:r>
              <a:rPr lang="en-US" sz="2400" dirty="0" smtClean="0"/>
              <a:t>3 p orbitals – 6 electrons</a:t>
            </a:r>
          </a:p>
          <a:p>
            <a:pPr marL="0" indent="0">
              <a:buNone/>
            </a:pPr>
            <a:r>
              <a:rPr lang="en-US" sz="2400" dirty="0" smtClean="0"/>
              <a:t>5 d orbitals – 10 electrons</a:t>
            </a:r>
          </a:p>
          <a:p>
            <a:pPr marL="0" indent="0">
              <a:buNone/>
            </a:pPr>
            <a:r>
              <a:rPr lang="en-US" sz="2400" dirty="0" smtClean="0"/>
              <a:t>7 f orbitals – 14 electrons</a:t>
            </a:r>
            <a:endParaRPr lang="en-US" sz="2400"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64</a:t>
            </a:fld>
            <a:endParaRPr lang="en-US"/>
          </a:p>
        </p:txBody>
      </p:sp>
    </p:spTree>
    <p:extLst>
      <p:ext uri="{BB962C8B-B14F-4D97-AF65-F5344CB8AC3E}">
        <p14:creationId xmlns:p14="http://schemas.microsoft.com/office/powerpoint/2010/main" val="2617171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n=7…how many different shape orbitals are there?</a:t>
            </a:r>
            <a:endParaRPr lang="en-US" dirty="0"/>
          </a:p>
        </p:txBody>
      </p:sp>
      <p:sp>
        <p:nvSpPr>
          <p:cNvPr id="3" name="Content Placeholder 2"/>
          <p:cNvSpPr>
            <a:spLocks noGrp="1"/>
          </p:cNvSpPr>
          <p:nvPr>
            <p:ph idx="1"/>
          </p:nvPr>
        </p:nvSpPr>
        <p:spPr/>
        <p:txBody>
          <a:bodyPr/>
          <a:lstStyle/>
          <a:p>
            <a:pPr marL="514350" indent="-514350">
              <a:buAutoNum type="alphaUcPeriod"/>
            </a:pPr>
            <a:r>
              <a:rPr lang="en-US" dirty="0" smtClean="0"/>
              <a:t>5</a:t>
            </a:r>
          </a:p>
          <a:p>
            <a:pPr marL="514350" indent="-514350">
              <a:buAutoNum type="alphaUcPeriod"/>
            </a:pPr>
            <a:r>
              <a:rPr lang="en-US" dirty="0" smtClean="0"/>
              <a:t>7</a:t>
            </a:r>
          </a:p>
          <a:p>
            <a:pPr marL="514350" indent="-514350">
              <a:buAutoNum type="alphaUcPeriod"/>
            </a:pPr>
            <a:r>
              <a:rPr lang="en-US" dirty="0" smtClean="0"/>
              <a:t>14</a:t>
            </a:r>
          </a:p>
          <a:p>
            <a:pPr marL="514350" indent="-514350">
              <a:buAutoNum type="alphaUcPeriod"/>
            </a:pPr>
            <a:r>
              <a:rPr lang="en-US" dirty="0" smtClean="0"/>
              <a:t>30</a:t>
            </a:r>
          </a:p>
          <a:p>
            <a:pPr marL="514350" indent="-514350">
              <a:buAutoNum type="alphaUcPeriod"/>
            </a:pPr>
            <a:r>
              <a:rPr lang="en-US" dirty="0" smtClean="0"/>
              <a:t>64</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65</a:t>
            </a:fld>
            <a:endParaRPr lang="en-US"/>
          </a:p>
        </p:txBody>
      </p:sp>
    </p:spTree>
    <p:extLst>
      <p:ext uri="{BB962C8B-B14F-4D97-AF65-F5344CB8AC3E}">
        <p14:creationId xmlns:p14="http://schemas.microsoft.com/office/powerpoint/2010/main" val="25639323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electrons could you put in n=7?</a:t>
            </a:r>
            <a:endParaRPr lang="en-US" dirty="0"/>
          </a:p>
        </p:txBody>
      </p:sp>
      <p:sp>
        <p:nvSpPr>
          <p:cNvPr id="3" name="Content Placeholder 2"/>
          <p:cNvSpPr>
            <a:spLocks noGrp="1"/>
          </p:cNvSpPr>
          <p:nvPr>
            <p:ph idx="1"/>
          </p:nvPr>
        </p:nvSpPr>
        <p:spPr/>
        <p:txBody>
          <a:bodyPr/>
          <a:lstStyle/>
          <a:p>
            <a:pPr marL="0" indent="0">
              <a:buNone/>
            </a:pPr>
            <a:r>
              <a:rPr lang="en-US" dirty="0" smtClean="0"/>
              <a:t>A.32</a:t>
            </a:r>
          </a:p>
          <a:p>
            <a:pPr marL="0" indent="0">
              <a:buNone/>
            </a:pPr>
            <a:r>
              <a:rPr lang="en-US" dirty="0" smtClean="0"/>
              <a:t>B.64</a:t>
            </a:r>
          </a:p>
          <a:p>
            <a:pPr marL="0" indent="0">
              <a:buNone/>
            </a:pPr>
            <a:r>
              <a:rPr lang="en-US" dirty="0" smtClean="0"/>
              <a:t>C 98</a:t>
            </a:r>
          </a:p>
          <a:p>
            <a:pPr marL="0" indent="0">
              <a:buNone/>
            </a:pPr>
            <a:r>
              <a:rPr lang="en-US" dirty="0" smtClean="0"/>
              <a:t>D. 216</a:t>
            </a:r>
          </a:p>
          <a:p>
            <a:pPr marL="0" indent="0">
              <a:buNone/>
            </a:pPr>
            <a:r>
              <a:rPr lang="en-US" dirty="0" smtClean="0"/>
              <a:t>E 70</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66</a:t>
            </a:fld>
            <a:endParaRPr lang="en-US"/>
          </a:p>
        </p:txBody>
      </p:sp>
    </p:spTree>
    <p:extLst>
      <p:ext uri="{BB962C8B-B14F-4D97-AF65-F5344CB8AC3E}">
        <p14:creationId xmlns:p14="http://schemas.microsoft.com/office/powerpoint/2010/main" val="25139210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Rules Governing Electrons</a:t>
            </a:r>
          </a:p>
        </p:txBody>
      </p:sp>
      <p:sp>
        <p:nvSpPr>
          <p:cNvPr id="22531" name="Rectangle 3"/>
          <p:cNvSpPr>
            <a:spLocks noGrp="1" noChangeArrowheads="1"/>
          </p:cNvSpPr>
          <p:nvPr>
            <p:ph type="body" idx="1"/>
          </p:nvPr>
        </p:nvSpPr>
        <p:spPr/>
        <p:txBody>
          <a:bodyPr/>
          <a:lstStyle/>
          <a:p>
            <a:pPr marL="609600" indent="-609600">
              <a:lnSpc>
                <a:spcPct val="90000"/>
              </a:lnSpc>
              <a:buFont typeface="Wingdings" pitchFamily="2" charset="2"/>
              <a:buAutoNum type="arabicPeriod"/>
            </a:pPr>
            <a:r>
              <a:rPr lang="en-US"/>
              <a:t>Pauli Exclusion Principle - No two electrons in an atom can have the same 4 quantum numbers </a:t>
            </a:r>
          </a:p>
          <a:p>
            <a:pPr marL="609600" indent="-609600">
              <a:lnSpc>
                <a:spcPct val="90000"/>
              </a:lnSpc>
              <a:buFont typeface="Wingdings" pitchFamily="2" charset="2"/>
              <a:buAutoNum type="arabicPeriod"/>
            </a:pPr>
            <a:r>
              <a:rPr lang="en-US"/>
              <a:t>Lowest energy orbitals fill first</a:t>
            </a:r>
          </a:p>
          <a:p>
            <a:pPr marL="609600" indent="-609600">
              <a:lnSpc>
                <a:spcPct val="90000"/>
              </a:lnSpc>
              <a:buFont typeface="Wingdings" pitchFamily="2" charset="2"/>
              <a:buAutoNum type="arabicPeriod"/>
            </a:pPr>
            <a:r>
              <a:rPr lang="en-US"/>
              <a:t>Hund’s rule – Electrons pair up as a last resort</a:t>
            </a:r>
          </a:p>
          <a:p>
            <a:pPr marL="609600" indent="-609600">
              <a:lnSpc>
                <a:spcPct val="90000"/>
              </a:lnSpc>
              <a:buFont typeface="Wingdings" pitchFamily="2" charset="2"/>
              <a:buAutoNum type="arabicPeriod"/>
            </a:pPr>
            <a:r>
              <a:rPr lang="en-US"/>
              <a:t>An orbital being full or half-full is good! (lower in energy)</a:t>
            </a:r>
          </a:p>
        </p:txBody>
      </p:sp>
      <p:sp>
        <p:nvSpPr>
          <p:cNvPr id="3" name="Slide Number Placeholder 2"/>
          <p:cNvSpPr>
            <a:spLocks noGrp="1"/>
          </p:cNvSpPr>
          <p:nvPr>
            <p:ph type="sldNum" sz="quarter" idx="12"/>
          </p:nvPr>
        </p:nvSpPr>
        <p:spPr/>
        <p:txBody>
          <a:bodyPr/>
          <a:lstStyle/>
          <a:p>
            <a:fld id="{6BDDFE3F-F1D6-4E01-8F1F-D1A8AE14E23F}" type="slidenum">
              <a:rPr lang="en-US" smtClean="0"/>
              <a:pPr/>
              <a:t>67</a:t>
            </a:fld>
            <a:endParaRPr lang="en-US"/>
          </a:p>
        </p:txBody>
      </p:sp>
    </p:spTree>
    <p:extLst>
      <p:ext uri="{BB962C8B-B14F-4D97-AF65-F5344CB8AC3E}">
        <p14:creationId xmlns:p14="http://schemas.microsoft.com/office/powerpoint/2010/main" val="9478292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Energy of the Orbitals</a:t>
            </a:r>
          </a:p>
        </p:txBody>
      </p:sp>
      <p:sp>
        <p:nvSpPr>
          <p:cNvPr id="32771" name="Rectangle 3"/>
          <p:cNvSpPr>
            <a:spLocks noGrp="1" noChangeArrowheads="1"/>
          </p:cNvSpPr>
          <p:nvPr>
            <p:ph type="body" idx="1"/>
          </p:nvPr>
        </p:nvSpPr>
        <p:spPr/>
        <p:txBody>
          <a:bodyPr/>
          <a:lstStyle/>
          <a:p>
            <a:pPr>
              <a:buFont typeface="Wingdings" pitchFamily="2" charset="2"/>
              <a:buNone/>
            </a:pPr>
            <a:r>
              <a:rPr lang="en-US" dirty="0"/>
              <a:t>1s</a:t>
            </a:r>
          </a:p>
          <a:p>
            <a:pPr>
              <a:buFont typeface="Wingdings" pitchFamily="2" charset="2"/>
              <a:buNone/>
            </a:pPr>
            <a:r>
              <a:rPr lang="en-US" dirty="0"/>
              <a:t>2s 2p</a:t>
            </a:r>
          </a:p>
          <a:p>
            <a:pPr>
              <a:buFont typeface="Wingdings" pitchFamily="2" charset="2"/>
              <a:buNone/>
            </a:pPr>
            <a:r>
              <a:rPr lang="en-US" dirty="0"/>
              <a:t>3s 3p 3d</a:t>
            </a:r>
          </a:p>
          <a:p>
            <a:pPr>
              <a:buFont typeface="Wingdings" pitchFamily="2" charset="2"/>
              <a:buNone/>
            </a:pPr>
            <a:r>
              <a:rPr lang="en-US" dirty="0"/>
              <a:t>4s 4p 4d 4f</a:t>
            </a:r>
          </a:p>
          <a:p>
            <a:pPr>
              <a:buFont typeface="Wingdings" pitchFamily="2" charset="2"/>
              <a:buNone/>
            </a:pPr>
            <a:r>
              <a:rPr lang="en-US" dirty="0"/>
              <a:t>5s 5p 5d 5f 5g</a:t>
            </a:r>
          </a:p>
          <a:p>
            <a:pPr>
              <a:buFont typeface="Wingdings" pitchFamily="2" charset="2"/>
              <a:buNone/>
            </a:pPr>
            <a:r>
              <a:rPr lang="en-US" dirty="0"/>
              <a:t>6s 6p 6d 6f 6g 6h</a:t>
            </a:r>
          </a:p>
          <a:p>
            <a:pPr>
              <a:buFont typeface="Wingdings" pitchFamily="2" charset="2"/>
              <a:buNone/>
            </a:pPr>
            <a:r>
              <a:rPr lang="en-US" dirty="0"/>
              <a:t>7s 7p 7d 7f 7g 7h </a:t>
            </a:r>
            <a:r>
              <a:rPr lang="en-US" dirty="0" smtClean="0"/>
              <a:t>7i</a:t>
            </a:r>
          </a:p>
          <a:p>
            <a:pPr>
              <a:buFont typeface="Wingdings" pitchFamily="2" charset="2"/>
              <a:buNone/>
            </a:pPr>
            <a:endParaRPr lang="en-US" dirty="0"/>
          </a:p>
          <a:p>
            <a:pPr>
              <a:buFont typeface="Wingdings" pitchFamily="2" charset="2"/>
              <a:buNone/>
            </a:pPr>
            <a:r>
              <a:rPr lang="en-US" dirty="0" smtClean="0"/>
              <a:t>So, 1s fills first then 2s, then 2p, then 3s then 3p then </a:t>
            </a:r>
            <a:r>
              <a:rPr lang="en-US" dirty="0" smtClean="0">
                <a:solidFill>
                  <a:srgbClr val="7030A0"/>
                </a:solidFill>
              </a:rPr>
              <a:t>4s!!!</a:t>
            </a:r>
            <a:endParaRPr lang="en-US" dirty="0">
              <a:solidFill>
                <a:srgbClr val="7030A0"/>
              </a:solidFill>
            </a:endParaRPr>
          </a:p>
        </p:txBody>
      </p:sp>
      <p:grpSp>
        <p:nvGrpSpPr>
          <p:cNvPr id="32779" name="Group 11"/>
          <p:cNvGrpSpPr>
            <a:grpSpLocks/>
          </p:cNvGrpSpPr>
          <p:nvPr/>
        </p:nvGrpSpPr>
        <p:grpSpPr bwMode="auto">
          <a:xfrm>
            <a:off x="838200" y="1676400"/>
            <a:ext cx="2895600" cy="3581400"/>
            <a:chOff x="528" y="1056"/>
            <a:chExt cx="1824" cy="2256"/>
          </a:xfrm>
        </p:grpSpPr>
        <p:sp>
          <p:nvSpPr>
            <p:cNvPr id="32772" name="Line 4"/>
            <p:cNvSpPr>
              <a:spLocks noChangeShapeType="1"/>
            </p:cNvSpPr>
            <p:nvPr/>
          </p:nvSpPr>
          <p:spPr bwMode="auto">
            <a:xfrm flipH="1">
              <a:off x="528" y="1056"/>
              <a:ext cx="912" cy="7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5"/>
            <p:cNvSpPr>
              <a:spLocks noChangeShapeType="1"/>
            </p:cNvSpPr>
            <p:nvPr/>
          </p:nvSpPr>
          <p:spPr bwMode="auto">
            <a:xfrm flipH="1">
              <a:off x="624" y="1248"/>
              <a:ext cx="960"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Line 6"/>
            <p:cNvSpPr>
              <a:spLocks noChangeShapeType="1"/>
            </p:cNvSpPr>
            <p:nvPr/>
          </p:nvSpPr>
          <p:spPr bwMode="auto">
            <a:xfrm flipH="1">
              <a:off x="672" y="1440"/>
              <a:ext cx="1104"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5" name="Line 7"/>
            <p:cNvSpPr>
              <a:spLocks noChangeShapeType="1"/>
            </p:cNvSpPr>
            <p:nvPr/>
          </p:nvSpPr>
          <p:spPr bwMode="auto">
            <a:xfrm flipH="1">
              <a:off x="768" y="1632"/>
              <a:ext cx="115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6" name="Line 8"/>
            <p:cNvSpPr>
              <a:spLocks noChangeShapeType="1"/>
            </p:cNvSpPr>
            <p:nvPr/>
          </p:nvSpPr>
          <p:spPr bwMode="auto">
            <a:xfrm flipH="1">
              <a:off x="864" y="1824"/>
              <a:ext cx="1152"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7" name="Line 9"/>
            <p:cNvSpPr>
              <a:spLocks noChangeShapeType="1"/>
            </p:cNvSpPr>
            <p:nvPr/>
          </p:nvSpPr>
          <p:spPr bwMode="auto">
            <a:xfrm flipH="1">
              <a:off x="864" y="1968"/>
              <a:ext cx="1392"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flipH="1">
              <a:off x="960" y="2208"/>
              <a:ext cx="1392"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Slide Number Placeholder 2"/>
          <p:cNvSpPr>
            <a:spLocks noGrp="1"/>
          </p:cNvSpPr>
          <p:nvPr>
            <p:ph type="sldNum" sz="quarter" idx="12"/>
          </p:nvPr>
        </p:nvSpPr>
        <p:spPr/>
        <p:txBody>
          <a:bodyPr/>
          <a:lstStyle/>
          <a:p>
            <a:fld id="{6BDDFE3F-F1D6-4E01-8F1F-D1A8AE14E23F}" type="slidenum">
              <a:rPr lang="en-US" smtClean="0"/>
              <a:pPr/>
              <a:t>68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linds(horizontal)">
                                      <p:cBhvr>
                                        <p:cTn id="7"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69</a:t>
            </a:fld>
            <a:endParaRPr lang="en-US"/>
          </a:p>
        </p:txBody>
      </p:sp>
    </p:spTree>
    <p:extLst>
      <p:ext uri="{BB962C8B-B14F-4D97-AF65-F5344CB8AC3E}">
        <p14:creationId xmlns:p14="http://schemas.microsoft.com/office/powerpoint/2010/main" val="174111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instead of walking I sit still and let the wave go by…</a:t>
            </a:r>
            <a:endParaRPr lang="en-US" dirty="0"/>
          </a:p>
        </p:txBody>
      </p:sp>
      <p:grpSp>
        <p:nvGrpSpPr>
          <p:cNvPr id="4" name="Group 3"/>
          <p:cNvGrpSpPr/>
          <p:nvPr/>
        </p:nvGrpSpPr>
        <p:grpSpPr>
          <a:xfrm>
            <a:off x="0" y="3200400"/>
            <a:ext cx="6611203" cy="685800"/>
            <a:chOff x="1905000" y="3200400"/>
            <a:chExt cx="6611203" cy="685800"/>
          </a:xfrm>
        </p:grpSpPr>
        <p:cxnSp>
          <p:nvCxnSpPr>
            <p:cNvPr id="5" name="Curved Connector 4"/>
            <p:cNvCxnSpPr/>
            <p:nvPr/>
          </p:nvCxnSpPr>
          <p:spPr>
            <a:xfrm flipV="1">
              <a:off x="19050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flipV="1">
              <a:off x="3505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51634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68398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H="1" flipV="1">
              <a:off x="76780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H="1" flipV="1">
              <a:off x="60016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H="1" flipV="1">
              <a:off x="43434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H="1" flipV="1">
              <a:off x="2743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grpSp>
      <p:pic>
        <p:nvPicPr>
          <p:cNvPr id="76802" name="Picture 2" descr="C:\Users\Joe\AppData\Local\Microsoft\Windows\Temporary Internet Files\Content.IE5\V2S4YE8S\MP9004486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801" y="4315109"/>
            <a:ext cx="1886803" cy="14151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00800" y="1905000"/>
            <a:ext cx="210403" cy="22098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Slide Number Placeholder 13"/>
          <p:cNvSpPr>
            <a:spLocks noGrp="1"/>
          </p:cNvSpPr>
          <p:nvPr>
            <p:ph type="sldNum" sz="quarter" idx="12"/>
          </p:nvPr>
        </p:nvSpPr>
        <p:spPr/>
        <p:txBody>
          <a:bodyPr/>
          <a:lstStyle/>
          <a:p>
            <a:fld id="{6BDDFE3F-F1D6-4E01-8F1F-D1A8AE14E23F}" type="slidenum">
              <a:rPr lang="en-US" smtClean="0"/>
              <a:pPr/>
              <a:t>7</a:t>
            </a:fld>
            <a:endParaRPr lang="en-US"/>
          </a:p>
        </p:txBody>
      </p:sp>
    </p:spTree>
    <p:extLst>
      <p:ext uri="{BB962C8B-B14F-4D97-AF65-F5344CB8AC3E}">
        <p14:creationId xmlns:p14="http://schemas.microsoft.com/office/powerpoint/2010/main" val="17680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1.28585E-6 L 0.78854 0.00555 " pathEditMode="relative" rAng="0" ptsTypes="AA">
                                      <p:cBhvr>
                                        <p:cTn id="6" dur="22000" fill="hold"/>
                                        <p:tgtEl>
                                          <p:spTgt spid="4"/>
                                        </p:tgtEl>
                                        <p:attrNameLst>
                                          <p:attrName>ppt_x</p:attrName>
                                          <p:attrName>ppt_y</p:attrName>
                                        </p:attrNameLst>
                                      </p:cBhvr>
                                      <p:rCtr x="39427"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sz="3200"/>
              <a:t>It’s just charge to charge attraction…</a:t>
            </a:r>
          </a:p>
        </p:txBody>
      </p:sp>
      <p:sp>
        <p:nvSpPr>
          <p:cNvPr id="70659" name="Oval 3"/>
          <p:cNvSpPr>
            <a:spLocks noChangeArrowheads="1"/>
          </p:cNvSpPr>
          <p:nvPr/>
        </p:nvSpPr>
        <p:spPr bwMode="auto">
          <a:xfrm>
            <a:off x="3581400" y="3124200"/>
            <a:ext cx="1676400" cy="1447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Nucleus</a:t>
            </a:r>
          </a:p>
        </p:txBody>
      </p:sp>
      <p:sp>
        <p:nvSpPr>
          <p:cNvPr id="70660" name="Oval 4"/>
          <p:cNvSpPr>
            <a:spLocks noChangeArrowheads="1"/>
          </p:cNvSpPr>
          <p:nvPr/>
        </p:nvSpPr>
        <p:spPr bwMode="auto">
          <a:xfrm>
            <a:off x="2971800" y="2514600"/>
            <a:ext cx="3048000" cy="2743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1" name="Oval 5"/>
          <p:cNvSpPr>
            <a:spLocks noChangeArrowheads="1"/>
          </p:cNvSpPr>
          <p:nvPr/>
        </p:nvSpPr>
        <p:spPr bwMode="auto">
          <a:xfrm>
            <a:off x="2286000" y="1828800"/>
            <a:ext cx="4495800" cy="41148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62" name="Oval 6"/>
          <p:cNvSpPr>
            <a:spLocks noChangeArrowheads="1"/>
          </p:cNvSpPr>
          <p:nvPr/>
        </p:nvSpPr>
        <p:spPr bwMode="auto">
          <a:xfrm>
            <a:off x="3962400" y="4038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70663" name="Oval 7"/>
          <p:cNvSpPr>
            <a:spLocks noChangeArrowheads="1"/>
          </p:cNvSpPr>
          <p:nvPr/>
        </p:nvSpPr>
        <p:spPr bwMode="auto">
          <a:xfrm>
            <a:off x="3886200" y="3429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70664" name="Oval 8"/>
          <p:cNvSpPr>
            <a:spLocks noChangeArrowheads="1"/>
          </p:cNvSpPr>
          <p:nvPr/>
        </p:nvSpPr>
        <p:spPr bwMode="auto">
          <a:xfrm>
            <a:off x="4572000" y="3352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p</a:t>
            </a:r>
          </a:p>
        </p:txBody>
      </p:sp>
      <p:sp>
        <p:nvSpPr>
          <p:cNvPr id="70665" name="Oval 9"/>
          <p:cNvSpPr>
            <a:spLocks noChangeArrowheads="1"/>
          </p:cNvSpPr>
          <p:nvPr/>
        </p:nvSpPr>
        <p:spPr bwMode="auto">
          <a:xfrm>
            <a:off x="4876800" y="35052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6" name="Oval 10"/>
          <p:cNvSpPr>
            <a:spLocks noChangeArrowheads="1"/>
          </p:cNvSpPr>
          <p:nvPr/>
        </p:nvSpPr>
        <p:spPr bwMode="auto">
          <a:xfrm>
            <a:off x="4267200" y="32766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7" name="Oval 11"/>
          <p:cNvSpPr>
            <a:spLocks noChangeArrowheads="1"/>
          </p:cNvSpPr>
          <p:nvPr/>
        </p:nvSpPr>
        <p:spPr bwMode="auto">
          <a:xfrm>
            <a:off x="4572000" y="3962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8" name="Oval 12"/>
          <p:cNvSpPr>
            <a:spLocks noChangeArrowheads="1"/>
          </p:cNvSpPr>
          <p:nvPr/>
        </p:nvSpPr>
        <p:spPr bwMode="auto">
          <a:xfrm>
            <a:off x="4267200" y="4114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n</a:t>
            </a:r>
          </a:p>
        </p:txBody>
      </p:sp>
      <p:sp>
        <p:nvSpPr>
          <p:cNvPr id="70669" name="Oval 13"/>
          <p:cNvSpPr>
            <a:spLocks noChangeArrowheads="1"/>
          </p:cNvSpPr>
          <p:nvPr/>
        </p:nvSpPr>
        <p:spPr bwMode="auto">
          <a:xfrm>
            <a:off x="2971800" y="3200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70670" name="Oval 14"/>
          <p:cNvSpPr>
            <a:spLocks noChangeArrowheads="1"/>
          </p:cNvSpPr>
          <p:nvPr/>
        </p:nvSpPr>
        <p:spPr bwMode="auto">
          <a:xfrm>
            <a:off x="2209800" y="3733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70671" name="Oval 15"/>
          <p:cNvSpPr>
            <a:spLocks noChangeArrowheads="1"/>
          </p:cNvSpPr>
          <p:nvPr/>
        </p:nvSpPr>
        <p:spPr bwMode="auto">
          <a:xfrm>
            <a:off x="2971800" y="4191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70673" name="Text Box 17"/>
          <p:cNvSpPr txBox="1">
            <a:spLocks noChangeArrowheads="1"/>
          </p:cNvSpPr>
          <p:nvPr/>
        </p:nvSpPr>
        <p:spPr bwMode="auto">
          <a:xfrm>
            <a:off x="822325" y="5975350"/>
            <a:ext cx="7394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BUT…there’s also charge to charge repulsion….</a:t>
            </a:r>
          </a:p>
        </p:txBody>
      </p:sp>
      <p:sp>
        <p:nvSpPr>
          <p:cNvPr id="2" name="Moon 1"/>
          <p:cNvSpPr/>
          <p:nvPr/>
        </p:nvSpPr>
        <p:spPr>
          <a:xfrm>
            <a:off x="1905000" y="2286000"/>
            <a:ext cx="1066800" cy="31242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oon 2"/>
          <p:cNvSpPr/>
          <p:nvPr/>
        </p:nvSpPr>
        <p:spPr>
          <a:xfrm>
            <a:off x="1752600" y="2286000"/>
            <a:ext cx="1066800" cy="3124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3"/>
          <p:cNvSpPr>
            <a:spLocks noChangeArrowheads="1"/>
          </p:cNvSpPr>
          <p:nvPr/>
        </p:nvSpPr>
        <p:spPr bwMode="auto">
          <a:xfrm>
            <a:off x="1821873" y="32004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20" name="Oval 14"/>
          <p:cNvSpPr>
            <a:spLocks noChangeArrowheads="1"/>
          </p:cNvSpPr>
          <p:nvPr/>
        </p:nvSpPr>
        <p:spPr bwMode="auto">
          <a:xfrm>
            <a:off x="1059873" y="37338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21" name="Oval 15"/>
          <p:cNvSpPr>
            <a:spLocks noChangeArrowheads="1"/>
          </p:cNvSpPr>
          <p:nvPr/>
        </p:nvSpPr>
        <p:spPr bwMode="auto">
          <a:xfrm>
            <a:off x="1821873" y="4191000"/>
            <a:ext cx="228600" cy="3048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atin typeface="Tahoma" pitchFamily="34" charset="0"/>
              </a:rPr>
              <a:t>e-</a:t>
            </a:r>
          </a:p>
        </p:txBody>
      </p:sp>
      <p:sp>
        <p:nvSpPr>
          <p:cNvPr id="22" name="Moon 21"/>
          <p:cNvSpPr/>
          <p:nvPr/>
        </p:nvSpPr>
        <p:spPr>
          <a:xfrm>
            <a:off x="755073" y="2286000"/>
            <a:ext cx="1066800" cy="3124200"/>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a:off x="602673" y="2286000"/>
            <a:ext cx="1066800" cy="3124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oon 3"/>
          <p:cNvSpPr/>
          <p:nvPr/>
        </p:nvSpPr>
        <p:spPr>
          <a:xfrm>
            <a:off x="249093" y="2313709"/>
            <a:ext cx="1146464" cy="3124200"/>
          </a:xfrm>
          <a:prstGeom prst="moon">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oon 4"/>
          <p:cNvSpPr/>
          <p:nvPr/>
        </p:nvSpPr>
        <p:spPr>
          <a:xfrm>
            <a:off x="554181" y="2234045"/>
            <a:ext cx="374073" cy="3304309"/>
          </a:xfrm>
          <a:prstGeom prst="mo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6BDDFE3F-F1D6-4E01-8F1F-D1A8AE14E23F}" type="slidenum">
              <a:rPr lang="en-US" smtClean="0"/>
              <a:pPr/>
              <a:t>70</a:t>
            </a:fld>
            <a:endParaRPr lang="en-US"/>
          </a:p>
        </p:txBody>
      </p:sp>
    </p:spTree>
    <p:extLst>
      <p:ext uri="{BB962C8B-B14F-4D97-AF65-F5344CB8AC3E}">
        <p14:creationId xmlns:p14="http://schemas.microsoft.com/office/powerpoint/2010/main" val="41720455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Energy of the Orbitals</a:t>
            </a:r>
          </a:p>
        </p:txBody>
      </p:sp>
      <p:sp>
        <p:nvSpPr>
          <p:cNvPr id="32771" name="Rectangle 3"/>
          <p:cNvSpPr>
            <a:spLocks noGrp="1" noChangeArrowheads="1"/>
          </p:cNvSpPr>
          <p:nvPr>
            <p:ph type="body" idx="1"/>
          </p:nvPr>
        </p:nvSpPr>
        <p:spPr>
          <a:xfrm>
            <a:off x="1051560" y="1676400"/>
            <a:ext cx="7997825" cy="4114800"/>
          </a:xfrm>
        </p:spPr>
        <p:txBody>
          <a:bodyPr/>
          <a:lstStyle/>
          <a:p>
            <a:pPr>
              <a:buFont typeface="Wingdings" pitchFamily="2" charset="2"/>
              <a:buNone/>
            </a:pPr>
            <a:r>
              <a:rPr lang="en-US" dirty="0"/>
              <a:t>1s</a:t>
            </a:r>
          </a:p>
          <a:p>
            <a:pPr>
              <a:buFont typeface="Wingdings" pitchFamily="2" charset="2"/>
              <a:buNone/>
            </a:pPr>
            <a:r>
              <a:rPr lang="en-US" dirty="0"/>
              <a:t>2s 2p</a:t>
            </a:r>
          </a:p>
          <a:p>
            <a:pPr>
              <a:buFont typeface="Wingdings" pitchFamily="2" charset="2"/>
              <a:buNone/>
            </a:pPr>
            <a:r>
              <a:rPr lang="en-US" dirty="0"/>
              <a:t>3s 3p 3d</a:t>
            </a:r>
          </a:p>
          <a:p>
            <a:pPr>
              <a:buFont typeface="Wingdings" pitchFamily="2" charset="2"/>
              <a:buNone/>
            </a:pPr>
            <a:r>
              <a:rPr lang="en-US" dirty="0"/>
              <a:t>4s 4p 4d 4f</a:t>
            </a:r>
          </a:p>
          <a:p>
            <a:pPr>
              <a:buFont typeface="Wingdings" pitchFamily="2" charset="2"/>
              <a:buNone/>
            </a:pPr>
            <a:r>
              <a:rPr lang="en-US" dirty="0"/>
              <a:t>5s 5p 5d 5f 5g</a:t>
            </a:r>
          </a:p>
          <a:p>
            <a:pPr>
              <a:buFont typeface="Wingdings" pitchFamily="2" charset="2"/>
              <a:buNone/>
            </a:pPr>
            <a:r>
              <a:rPr lang="en-US" dirty="0"/>
              <a:t>6s 6p 6d 6f 6g 6h</a:t>
            </a:r>
          </a:p>
          <a:p>
            <a:pPr>
              <a:buFont typeface="Wingdings" pitchFamily="2" charset="2"/>
              <a:buNone/>
            </a:pPr>
            <a:r>
              <a:rPr lang="en-US" dirty="0"/>
              <a:t>7s 7p 7d 7f 7g 7h </a:t>
            </a:r>
            <a:r>
              <a:rPr lang="en-US" dirty="0" smtClean="0"/>
              <a:t>7i</a:t>
            </a:r>
            <a:endParaRPr lang="en-US" dirty="0"/>
          </a:p>
          <a:p>
            <a:pPr>
              <a:buFont typeface="Wingdings" pitchFamily="2" charset="2"/>
              <a:buNone/>
            </a:pPr>
            <a:r>
              <a:rPr lang="en-US" dirty="0" smtClean="0"/>
              <a:t>Notice that the next s always fills before the d  (5s before 4d, 6s before 5d)</a:t>
            </a:r>
            <a:endParaRPr lang="en-US" dirty="0">
              <a:solidFill>
                <a:srgbClr val="7030A0"/>
              </a:solidFill>
            </a:endParaRPr>
          </a:p>
        </p:txBody>
      </p:sp>
      <p:grpSp>
        <p:nvGrpSpPr>
          <p:cNvPr id="32779" name="Group 11"/>
          <p:cNvGrpSpPr>
            <a:grpSpLocks/>
          </p:cNvGrpSpPr>
          <p:nvPr/>
        </p:nvGrpSpPr>
        <p:grpSpPr bwMode="auto">
          <a:xfrm>
            <a:off x="1066800" y="2286000"/>
            <a:ext cx="2667000" cy="2971800"/>
            <a:chOff x="672" y="1440"/>
            <a:chExt cx="1680" cy="1872"/>
          </a:xfrm>
        </p:grpSpPr>
        <p:sp>
          <p:nvSpPr>
            <p:cNvPr id="32774" name="Line 6"/>
            <p:cNvSpPr>
              <a:spLocks noChangeShapeType="1"/>
            </p:cNvSpPr>
            <p:nvPr/>
          </p:nvSpPr>
          <p:spPr bwMode="auto">
            <a:xfrm flipH="1">
              <a:off x="672" y="1440"/>
              <a:ext cx="1104"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5" name="Line 7"/>
            <p:cNvSpPr>
              <a:spLocks noChangeShapeType="1"/>
            </p:cNvSpPr>
            <p:nvPr/>
          </p:nvSpPr>
          <p:spPr bwMode="auto">
            <a:xfrm flipH="1">
              <a:off x="768" y="1632"/>
              <a:ext cx="115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6" name="Line 8"/>
            <p:cNvSpPr>
              <a:spLocks noChangeShapeType="1"/>
            </p:cNvSpPr>
            <p:nvPr/>
          </p:nvSpPr>
          <p:spPr bwMode="auto">
            <a:xfrm flipH="1">
              <a:off x="864" y="1824"/>
              <a:ext cx="1152"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7" name="Line 9"/>
            <p:cNvSpPr>
              <a:spLocks noChangeShapeType="1"/>
            </p:cNvSpPr>
            <p:nvPr/>
          </p:nvSpPr>
          <p:spPr bwMode="auto">
            <a:xfrm flipH="1">
              <a:off x="864" y="1968"/>
              <a:ext cx="1392"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flipH="1">
              <a:off x="960" y="2208"/>
              <a:ext cx="1392"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Slide Number Placeholder 2"/>
          <p:cNvSpPr>
            <a:spLocks noGrp="1"/>
          </p:cNvSpPr>
          <p:nvPr>
            <p:ph type="sldNum" sz="quarter" idx="12"/>
          </p:nvPr>
        </p:nvSpPr>
        <p:spPr/>
        <p:txBody>
          <a:bodyPr/>
          <a:lstStyle/>
          <a:p>
            <a:fld id="{6BDDFE3F-F1D6-4E01-8F1F-D1A8AE14E23F}" type="slidenum">
              <a:rPr lang="en-US" smtClean="0"/>
              <a:pPr/>
              <a:t>71</a:t>
            </a:fld>
            <a:endParaRPr lang="en-US"/>
          </a:p>
        </p:txBody>
      </p:sp>
    </p:spTree>
    <p:extLst>
      <p:ext uri="{BB962C8B-B14F-4D97-AF65-F5344CB8AC3E}">
        <p14:creationId xmlns:p14="http://schemas.microsoft.com/office/powerpoint/2010/main" val="27875097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linds(horizontal)">
                                      <p:cBhvr>
                                        <p:cTn id="7"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Energy of the Orbitals</a:t>
            </a:r>
          </a:p>
        </p:txBody>
      </p:sp>
      <p:sp>
        <p:nvSpPr>
          <p:cNvPr id="32771" name="Rectangle 3"/>
          <p:cNvSpPr>
            <a:spLocks noGrp="1" noChangeArrowheads="1"/>
          </p:cNvSpPr>
          <p:nvPr>
            <p:ph type="body" idx="1"/>
          </p:nvPr>
        </p:nvSpPr>
        <p:spPr>
          <a:xfrm>
            <a:off x="1051560" y="1676400"/>
            <a:ext cx="7997825" cy="4114800"/>
          </a:xfrm>
        </p:spPr>
        <p:txBody>
          <a:bodyPr/>
          <a:lstStyle/>
          <a:p>
            <a:pPr>
              <a:buFont typeface="Wingdings" pitchFamily="2" charset="2"/>
              <a:buNone/>
            </a:pPr>
            <a:r>
              <a:rPr lang="en-US" dirty="0"/>
              <a:t>1s</a:t>
            </a:r>
          </a:p>
          <a:p>
            <a:pPr>
              <a:buFont typeface="Wingdings" pitchFamily="2" charset="2"/>
              <a:buNone/>
            </a:pPr>
            <a:r>
              <a:rPr lang="en-US" dirty="0"/>
              <a:t>2s 2p</a:t>
            </a:r>
          </a:p>
          <a:p>
            <a:pPr>
              <a:buFont typeface="Wingdings" pitchFamily="2" charset="2"/>
              <a:buNone/>
            </a:pPr>
            <a:r>
              <a:rPr lang="en-US" dirty="0"/>
              <a:t>3s 3p 3d</a:t>
            </a:r>
          </a:p>
          <a:p>
            <a:pPr>
              <a:buFont typeface="Wingdings" pitchFamily="2" charset="2"/>
              <a:buNone/>
            </a:pPr>
            <a:r>
              <a:rPr lang="en-US" dirty="0"/>
              <a:t>4s 4p 4d 4f</a:t>
            </a:r>
          </a:p>
          <a:p>
            <a:pPr>
              <a:buFont typeface="Wingdings" pitchFamily="2" charset="2"/>
              <a:buNone/>
            </a:pPr>
            <a:r>
              <a:rPr lang="en-US" dirty="0"/>
              <a:t>5s 5p 5d 5f 5g</a:t>
            </a:r>
          </a:p>
          <a:p>
            <a:pPr>
              <a:buFont typeface="Wingdings" pitchFamily="2" charset="2"/>
              <a:buNone/>
            </a:pPr>
            <a:r>
              <a:rPr lang="en-US" dirty="0"/>
              <a:t>6s 6p 6d 6f 6g 6h</a:t>
            </a:r>
          </a:p>
          <a:p>
            <a:pPr>
              <a:buFont typeface="Wingdings" pitchFamily="2" charset="2"/>
              <a:buNone/>
            </a:pPr>
            <a:r>
              <a:rPr lang="en-US" dirty="0"/>
              <a:t>7s 7p 7d 7f 7g 7h </a:t>
            </a:r>
            <a:r>
              <a:rPr lang="en-US" dirty="0" smtClean="0"/>
              <a:t>7i</a:t>
            </a:r>
            <a:endParaRPr lang="en-US" dirty="0"/>
          </a:p>
          <a:p>
            <a:pPr>
              <a:buFont typeface="Wingdings" pitchFamily="2" charset="2"/>
              <a:buNone/>
            </a:pPr>
            <a:r>
              <a:rPr lang="en-US" dirty="0" smtClean="0"/>
              <a:t>And look at the f’s!</a:t>
            </a:r>
            <a:endParaRPr lang="en-US" dirty="0">
              <a:solidFill>
                <a:srgbClr val="7030A0"/>
              </a:solidFill>
            </a:endParaRPr>
          </a:p>
        </p:txBody>
      </p:sp>
      <p:grpSp>
        <p:nvGrpSpPr>
          <p:cNvPr id="32779" name="Group 11"/>
          <p:cNvGrpSpPr>
            <a:grpSpLocks/>
          </p:cNvGrpSpPr>
          <p:nvPr/>
        </p:nvGrpSpPr>
        <p:grpSpPr bwMode="auto">
          <a:xfrm>
            <a:off x="1066800" y="2286000"/>
            <a:ext cx="2667000" cy="2971800"/>
            <a:chOff x="672" y="1440"/>
            <a:chExt cx="1680" cy="1872"/>
          </a:xfrm>
        </p:grpSpPr>
        <p:sp>
          <p:nvSpPr>
            <p:cNvPr id="32774" name="Line 6"/>
            <p:cNvSpPr>
              <a:spLocks noChangeShapeType="1"/>
            </p:cNvSpPr>
            <p:nvPr/>
          </p:nvSpPr>
          <p:spPr bwMode="auto">
            <a:xfrm flipH="1">
              <a:off x="672" y="1440"/>
              <a:ext cx="1104"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5" name="Line 7"/>
            <p:cNvSpPr>
              <a:spLocks noChangeShapeType="1"/>
            </p:cNvSpPr>
            <p:nvPr/>
          </p:nvSpPr>
          <p:spPr bwMode="auto">
            <a:xfrm flipH="1">
              <a:off x="768" y="1632"/>
              <a:ext cx="1152" cy="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6" name="Line 8"/>
            <p:cNvSpPr>
              <a:spLocks noChangeShapeType="1"/>
            </p:cNvSpPr>
            <p:nvPr/>
          </p:nvSpPr>
          <p:spPr bwMode="auto">
            <a:xfrm flipH="1">
              <a:off x="864" y="1824"/>
              <a:ext cx="1152"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7" name="Line 9"/>
            <p:cNvSpPr>
              <a:spLocks noChangeShapeType="1"/>
            </p:cNvSpPr>
            <p:nvPr/>
          </p:nvSpPr>
          <p:spPr bwMode="auto">
            <a:xfrm flipH="1">
              <a:off x="864" y="1968"/>
              <a:ext cx="1392"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8" name="Line 10"/>
            <p:cNvSpPr>
              <a:spLocks noChangeShapeType="1"/>
            </p:cNvSpPr>
            <p:nvPr/>
          </p:nvSpPr>
          <p:spPr bwMode="auto">
            <a:xfrm flipH="1">
              <a:off x="960" y="2208"/>
              <a:ext cx="1392" cy="110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 name="Slide Number Placeholder 2"/>
          <p:cNvSpPr>
            <a:spLocks noGrp="1"/>
          </p:cNvSpPr>
          <p:nvPr>
            <p:ph type="sldNum" sz="quarter" idx="12"/>
          </p:nvPr>
        </p:nvSpPr>
        <p:spPr/>
        <p:txBody>
          <a:bodyPr/>
          <a:lstStyle/>
          <a:p>
            <a:fld id="{6BDDFE3F-F1D6-4E01-8F1F-D1A8AE14E23F}" type="slidenum">
              <a:rPr lang="en-US" smtClean="0"/>
              <a:pPr/>
              <a:t>72</a:t>
            </a:fld>
            <a:endParaRPr lang="en-US"/>
          </a:p>
        </p:txBody>
      </p:sp>
    </p:spTree>
    <p:extLst>
      <p:ext uri="{BB962C8B-B14F-4D97-AF65-F5344CB8AC3E}">
        <p14:creationId xmlns:p14="http://schemas.microsoft.com/office/powerpoint/2010/main" val="9529942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9"/>
                                        </p:tgtEl>
                                        <p:attrNameLst>
                                          <p:attrName>style.visibility</p:attrName>
                                        </p:attrNameLst>
                                      </p:cBhvr>
                                      <p:to>
                                        <p:strVal val="visible"/>
                                      </p:to>
                                    </p:set>
                                    <p:animEffect transition="in" filter="blinds(horizontal)">
                                      <p:cBhvr>
                                        <p:cTn id="7" dur="500"/>
                                        <p:tgtEl>
                                          <p:spTgt spid="32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Electron Configurations</a:t>
            </a:r>
          </a:p>
        </p:txBody>
      </p:sp>
      <p:sp>
        <p:nvSpPr>
          <p:cNvPr id="25603" name="Rectangle 3"/>
          <p:cNvSpPr>
            <a:spLocks noGrp="1" noChangeArrowheads="1"/>
          </p:cNvSpPr>
          <p:nvPr>
            <p:ph type="body" idx="1"/>
          </p:nvPr>
        </p:nvSpPr>
        <p:spPr/>
        <p:txBody>
          <a:bodyPr/>
          <a:lstStyle/>
          <a:p>
            <a:pPr>
              <a:buFont typeface="Wingdings" pitchFamily="2" charset="2"/>
              <a:buNone/>
            </a:pPr>
            <a:r>
              <a:rPr lang="en-US"/>
              <a:t>If you need to figure out the electron configuration, you just count the electrons and start filling from lowest energy to highest.</a:t>
            </a:r>
          </a:p>
          <a:p>
            <a:pPr>
              <a:buFont typeface="Wingdings" pitchFamily="2" charset="2"/>
              <a:buNone/>
            </a:pPr>
            <a:endParaRPr lang="en-US"/>
          </a:p>
          <a:p>
            <a:pPr>
              <a:buFont typeface="Wingdings" pitchFamily="2" charset="2"/>
              <a:buNone/>
            </a:pPr>
            <a:r>
              <a:rPr lang="en-US"/>
              <a:t>For example, consider C</a:t>
            </a:r>
          </a:p>
          <a:p>
            <a:pPr>
              <a:buFont typeface="Wingdings" pitchFamily="2" charset="2"/>
              <a:buNone/>
            </a:pPr>
            <a:r>
              <a:rPr lang="en-US"/>
              <a:t>Carbon has 6 electrons, where do they go.</a:t>
            </a:r>
          </a:p>
        </p:txBody>
      </p:sp>
      <p:sp>
        <p:nvSpPr>
          <p:cNvPr id="3" name="Slide Number Placeholder 2"/>
          <p:cNvSpPr>
            <a:spLocks noGrp="1"/>
          </p:cNvSpPr>
          <p:nvPr>
            <p:ph type="sldNum" sz="quarter" idx="12"/>
          </p:nvPr>
        </p:nvSpPr>
        <p:spPr/>
        <p:txBody>
          <a:bodyPr/>
          <a:lstStyle/>
          <a:p>
            <a:fld id="{6BDDFE3F-F1D6-4E01-8F1F-D1A8AE14E23F}" type="slidenum">
              <a:rPr lang="en-US" smtClean="0"/>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Carbon</a:t>
            </a:r>
          </a:p>
        </p:txBody>
      </p:sp>
      <p:sp>
        <p:nvSpPr>
          <p:cNvPr id="31747" name="Rectangle 3"/>
          <p:cNvSpPr>
            <a:spLocks noGrp="1" noChangeArrowheads="1"/>
          </p:cNvSpPr>
          <p:nvPr>
            <p:ph type="body" idx="1"/>
          </p:nvPr>
        </p:nvSpPr>
        <p:spPr/>
        <p:txBody>
          <a:bodyPr/>
          <a:lstStyle/>
          <a:p>
            <a:pPr>
              <a:buFont typeface="Wingdings" pitchFamily="2" charset="2"/>
              <a:buNone/>
            </a:pPr>
            <a:r>
              <a:rPr lang="en-US" sz="2500"/>
              <a:t>C – 6 electrons</a:t>
            </a:r>
          </a:p>
          <a:p>
            <a:pPr>
              <a:buFont typeface="Wingdings" pitchFamily="2" charset="2"/>
              <a:buNone/>
            </a:pPr>
            <a:endParaRPr lang="en-US" sz="2500"/>
          </a:p>
          <a:p>
            <a:pPr>
              <a:buFont typeface="Wingdings" pitchFamily="2" charset="2"/>
              <a:buNone/>
            </a:pPr>
            <a:r>
              <a:rPr lang="en-US" sz="2500"/>
              <a:t>1s is the lowest energy orbital, it takes 2</a:t>
            </a:r>
          </a:p>
          <a:p>
            <a:pPr>
              <a:buFont typeface="Wingdings" pitchFamily="2" charset="2"/>
              <a:buNone/>
            </a:pPr>
            <a:r>
              <a:rPr lang="en-US" sz="2500"/>
              <a:t>2s is the next lowest, it also takes 2</a:t>
            </a:r>
          </a:p>
          <a:p>
            <a:pPr>
              <a:buFont typeface="Wingdings" pitchFamily="2" charset="2"/>
              <a:buNone/>
            </a:pPr>
            <a:r>
              <a:rPr lang="en-US" sz="2500"/>
              <a:t>2p comes next, it can take up to 6, so it gets the last 2 electrons</a:t>
            </a:r>
          </a:p>
          <a:p>
            <a:pPr>
              <a:buFont typeface="Wingdings" pitchFamily="2" charset="2"/>
              <a:buNone/>
            </a:pPr>
            <a:endParaRPr lang="en-US" sz="2500"/>
          </a:p>
          <a:p>
            <a:pPr>
              <a:buFont typeface="Wingdings" pitchFamily="2" charset="2"/>
              <a:buNone/>
            </a:pPr>
            <a:r>
              <a:rPr lang="en-US" sz="2500"/>
              <a:t>1s</a:t>
            </a:r>
            <a:r>
              <a:rPr lang="en-US" sz="2500" baseline="30000"/>
              <a:t>2</a:t>
            </a:r>
            <a:r>
              <a:rPr lang="en-US" sz="2500"/>
              <a:t>2s</a:t>
            </a:r>
            <a:r>
              <a:rPr lang="en-US" sz="2500" baseline="30000"/>
              <a:t>2</a:t>
            </a:r>
            <a:r>
              <a:rPr lang="en-US" sz="2500"/>
              <a:t>2p</a:t>
            </a:r>
            <a:r>
              <a:rPr lang="en-US" sz="2500" baseline="30000"/>
              <a:t>2</a:t>
            </a:r>
            <a:endParaRPr lang="en-US" sz="2500"/>
          </a:p>
        </p:txBody>
      </p:sp>
      <p:sp>
        <p:nvSpPr>
          <p:cNvPr id="3" name="Slide Number Placeholder 2"/>
          <p:cNvSpPr>
            <a:spLocks noGrp="1"/>
          </p:cNvSpPr>
          <p:nvPr>
            <p:ph type="sldNum" sz="quarter" idx="12"/>
          </p:nvPr>
        </p:nvSpPr>
        <p:spPr/>
        <p:txBody>
          <a:bodyPr/>
          <a:lstStyle/>
          <a:p>
            <a:fld id="{6BDDFE3F-F1D6-4E01-8F1F-D1A8AE14E23F}" type="slidenum">
              <a:rPr lang="en-US" smtClean="0"/>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a:t>What’s the electron configuration of Mg?</a:t>
            </a:r>
          </a:p>
        </p:txBody>
      </p:sp>
      <p:sp>
        <p:nvSpPr>
          <p:cNvPr id="45059" name="Rectangle 3"/>
          <p:cNvSpPr>
            <a:spLocks noGrp="1" noChangeArrowheads="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6BDDFE3F-F1D6-4E01-8F1F-D1A8AE14E23F}" type="slidenum">
              <a:rPr lang="en-US" smtClean="0"/>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9154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BDDFE3F-F1D6-4E01-8F1F-D1A8AE14E23F}"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Mg = 12 electrons</a:t>
            </a:r>
          </a:p>
        </p:txBody>
      </p:sp>
      <p:sp>
        <p:nvSpPr>
          <p:cNvPr id="46083" name="Rectangle 3"/>
          <p:cNvSpPr>
            <a:spLocks noGrp="1" noChangeArrowheads="1"/>
          </p:cNvSpPr>
          <p:nvPr>
            <p:ph type="body" idx="1"/>
          </p:nvPr>
        </p:nvSpPr>
        <p:spPr/>
        <p:txBody>
          <a:bodyPr/>
          <a:lstStyle/>
          <a:p>
            <a:pPr>
              <a:buFont typeface="Wingdings" pitchFamily="2" charset="2"/>
              <a:buNone/>
            </a:pPr>
            <a:r>
              <a:rPr lang="en-US"/>
              <a:t>1s gets 2</a:t>
            </a:r>
          </a:p>
          <a:p>
            <a:pPr>
              <a:buFont typeface="Wingdings" pitchFamily="2" charset="2"/>
              <a:buNone/>
            </a:pPr>
            <a:r>
              <a:rPr lang="en-US"/>
              <a:t>2s gets 2</a:t>
            </a:r>
          </a:p>
          <a:p>
            <a:pPr>
              <a:buFont typeface="Wingdings" pitchFamily="2" charset="2"/>
              <a:buNone/>
            </a:pPr>
            <a:r>
              <a:rPr lang="en-US"/>
              <a:t>2p gets 6</a:t>
            </a:r>
          </a:p>
          <a:p>
            <a:pPr>
              <a:buFont typeface="Wingdings" pitchFamily="2" charset="2"/>
              <a:buNone/>
            </a:pPr>
            <a:r>
              <a:rPr lang="en-US"/>
              <a:t>3s gets 2</a:t>
            </a:r>
          </a:p>
          <a:p>
            <a:pPr>
              <a:buFont typeface="Wingdings" pitchFamily="2" charset="2"/>
              <a:buNone/>
            </a:pPr>
            <a:endParaRPr lang="en-US"/>
          </a:p>
          <a:p>
            <a:pPr>
              <a:buFont typeface="Wingdings" pitchFamily="2" charset="2"/>
              <a:buNone/>
            </a:pPr>
            <a:r>
              <a:rPr lang="en-US"/>
              <a:t>1s</a:t>
            </a:r>
            <a:r>
              <a:rPr lang="en-US" baseline="30000"/>
              <a:t>2</a:t>
            </a:r>
            <a:r>
              <a:rPr lang="en-US"/>
              <a:t>2s</a:t>
            </a:r>
            <a:r>
              <a:rPr lang="en-US" baseline="30000"/>
              <a:t>2</a:t>
            </a:r>
            <a:r>
              <a:rPr lang="en-US"/>
              <a:t>2p</a:t>
            </a:r>
            <a:r>
              <a:rPr lang="en-US" baseline="30000"/>
              <a:t>6</a:t>
            </a:r>
            <a:r>
              <a:rPr lang="en-US"/>
              <a:t>3s</a:t>
            </a:r>
            <a:r>
              <a:rPr lang="en-US" baseline="30000"/>
              <a:t>2</a:t>
            </a:r>
            <a:endParaRPr lang="en-US"/>
          </a:p>
        </p:txBody>
      </p:sp>
      <p:sp>
        <p:nvSpPr>
          <p:cNvPr id="3" name="Slide Number Placeholder 2"/>
          <p:cNvSpPr>
            <a:spLocks noGrp="1"/>
          </p:cNvSpPr>
          <p:nvPr>
            <p:ph type="sldNum" sz="quarter" idx="12"/>
          </p:nvPr>
        </p:nvSpPr>
        <p:spPr/>
        <p:txBody>
          <a:bodyPr/>
          <a:lstStyle/>
          <a:p>
            <a:fld id="{6BDDFE3F-F1D6-4E01-8F1F-D1A8AE14E23F}"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Clicker question</a:t>
            </a:r>
          </a:p>
        </p:txBody>
      </p:sp>
      <p:sp>
        <p:nvSpPr>
          <p:cNvPr id="47107" name="Rectangle 3"/>
          <p:cNvSpPr>
            <a:spLocks noGrp="1" noChangeArrowheads="1"/>
          </p:cNvSpPr>
          <p:nvPr>
            <p:ph type="body" idx="1"/>
          </p:nvPr>
        </p:nvSpPr>
        <p:spPr/>
        <p:txBody>
          <a:bodyPr/>
          <a:lstStyle/>
          <a:p>
            <a:pPr marL="552450" indent="-552450">
              <a:buFont typeface="Wingdings" pitchFamily="2" charset="2"/>
              <a:buNone/>
            </a:pPr>
            <a:r>
              <a:rPr lang="en-US"/>
              <a:t>What is the ground state electron configuration of N?</a:t>
            </a:r>
          </a:p>
          <a:p>
            <a:pPr marL="552450" indent="-552450">
              <a:buFont typeface="Wingdings" pitchFamily="2" charset="2"/>
              <a:buNone/>
            </a:pPr>
            <a:endParaRPr lang="en-US"/>
          </a:p>
          <a:p>
            <a:pPr marL="552450" indent="-552450">
              <a:buFont typeface="Wingdings" pitchFamily="2" charset="2"/>
              <a:buNone/>
            </a:pPr>
            <a:r>
              <a:rPr lang="en-US"/>
              <a:t>A. 1s</a:t>
            </a:r>
            <a:r>
              <a:rPr lang="en-US" baseline="30000"/>
              <a:t>2</a:t>
            </a:r>
            <a:r>
              <a:rPr lang="en-US"/>
              <a:t>2s</a:t>
            </a:r>
            <a:r>
              <a:rPr lang="en-US" baseline="30000"/>
              <a:t>5</a:t>
            </a:r>
          </a:p>
          <a:p>
            <a:pPr marL="552450" indent="-552450">
              <a:buFont typeface="Wingdings" pitchFamily="2" charset="2"/>
              <a:buNone/>
            </a:pPr>
            <a:r>
              <a:rPr lang="en-US"/>
              <a:t>B. 1s</a:t>
            </a:r>
            <a:r>
              <a:rPr lang="en-US" baseline="30000"/>
              <a:t>2</a:t>
            </a:r>
            <a:r>
              <a:rPr lang="en-US"/>
              <a:t>2s</a:t>
            </a:r>
            <a:r>
              <a:rPr lang="en-US" baseline="30000"/>
              <a:t>2</a:t>
            </a:r>
            <a:r>
              <a:rPr lang="en-US"/>
              <a:t>2p</a:t>
            </a:r>
            <a:r>
              <a:rPr lang="en-US" baseline="30000"/>
              <a:t>3</a:t>
            </a:r>
          </a:p>
          <a:p>
            <a:pPr marL="552450" indent="-552450">
              <a:buFont typeface="Wingdings" pitchFamily="2" charset="2"/>
              <a:buNone/>
            </a:pPr>
            <a:r>
              <a:rPr lang="en-US"/>
              <a:t>C. 1s</a:t>
            </a:r>
            <a:r>
              <a:rPr lang="en-US" baseline="30000"/>
              <a:t>2</a:t>
            </a:r>
            <a:r>
              <a:rPr lang="en-US"/>
              <a:t>2s</a:t>
            </a:r>
            <a:r>
              <a:rPr lang="en-US" baseline="30000"/>
              <a:t>2</a:t>
            </a:r>
            <a:r>
              <a:rPr lang="en-US"/>
              <a:t>2p</a:t>
            </a:r>
            <a:r>
              <a:rPr lang="en-US" baseline="30000"/>
              <a:t>5</a:t>
            </a:r>
          </a:p>
          <a:p>
            <a:pPr marL="552450" indent="-552450">
              <a:buFont typeface="Wingdings" pitchFamily="2" charset="2"/>
              <a:buNone/>
            </a:pPr>
            <a:r>
              <a:rPr lang="en-US"/>
              <a:t>D. 1s</a:t>
            </a:r>
            <a:r>
              <a:rPr lang="en-US" baseline="30000"/>
              <a:t>2</a:t>
            </a:r>
            <a:r>
              <a:rPr lang="en-US"/>
              <a:t>2p</a:t>
            </a:r>
            <a:r>
              <a:rPr lang="en-US" baseline="30000"/>
              <a:t>5</a:t>
            </a:r>
          </a:p>
          <a:p>
            <a:pPr marL="552450" indent="-552450">
              <a:buFont typeface="Wingdings" pitchFamily="2" charset="2"/>
              <a:buAutoNum type="alphaUcPeriod"/>
            </a:pPr>
            <a:endParaRPr lang="en-US" baseline="30000"/>
          </a:p>
        </p:txBody>
      </p:sp>
      <p:sp>
        <p:nvSpPr>
          <p:cNvPr id="3" name="Slide Number Placeholder 2"/>
          <p:cNvSpPr>
            <a:spLocks noGrp="1"/>
          </p:cNvSpPr>
          <p:nvPr>
            <p:ph type="sldNum" sz="quarter" idx="12"/>
          </p:nvPr>
        </p:nvSpPr>
        <p:spPr/>
        <p:txBody>
          <a:bodyPr/>
          <a:lstStyle/>
          <a:p>
            <a:fld id="{6BDDFE3F-F1D6-4E01-8F1F-D1A8AE14E23F}"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Clicker question</a:t>
            </a:r>
          </a:p>
        </p:txBody>
      </p:sp>
      <p:sp>
        <p:nvSpPr>
          <p:cNvPr id="48131" name="Rectangle 3"/>
          <p:cNvSpPr>
            <a:spLocks noGrp="1" noChangeArrowheads="1"/>
          </p:cNvSpPr>
          <p:nvPr>
            <p:ph type="body" idx="1"/>
          </p:nvPr>
        </p:nvSpPr>
        <p:spPr/>
        <p:txBody>
          <a:bodyPr/>
          <a:lstStyle/>
          <a:p>
            <a:pPr marL="552450" indent="-552450">
              <a:buFont typeface="Wingdings" pitchFamily="2" charset="2"/>
              <a:buNone/>
            </a:pPr>
            <a:r>
              <a:rPr lang="en-US" dirty="0"/>
              <a:t>What is the ground state electron configuration of As?</a:t>
            </a:r>
          </a:p>
          <a:p>
            <a:pPr marL="552450" indent="-552450">
              <a:buFont typeface="Wingdings" pitchFamily="2" charset="2"/>
              <a:buNone/>
            </a:pPr>
            <a:endParaRPr lang="en-US" dirty="0"/>
          </a:p>
          <a:p>
            <a:pPr marL="552450" indent="-552450">
              <a:buFont typeface="Wingdings" pitchFamily="2" charset="2"/>
              <a:buNone/>
            </a:pPr>
            <a:r>
              <a:rPr lang="en-US" dirty="0"/>
              <a:t>A. 1s</a:t>
            </a:r>
            <a:r>
              <a:rPr lang="en-US" baseline="30000" dirty="0"/>
              <a:t>2</a:t>
            </a:r>
            <a:r>
              <a:rPr lang="en-US" dirty="0"/>
              <a:t>2s</a:t>
            </a:r>
            <a:r>
              <a:rPr lang="en-US" baseline="30000" dirty="0"/>
              <a:t>2</a:t>
            </a:r>
            <a:r>
              <a:rPr lang="en-US" dirty="0"/>
              <a:t>2p</a:t>
            </a:r>
            <a:r>
              <a:rPr lang="en-US" baseline="30000" dirty="0"/>
              <a:t>6</a:t>
            </a:r>
            <a:r>
              <a:rPr lang="en-US" dirty="0"/>
              <a:t>3s</a:t>
            </a:r>
            <a:r>
              <a:rPr lang="en-US" baseline="30000" dirty="0"/>
              <a:t>2</a:t>
            </a:r>
            <a:r>
              <a:rPr lang="en-US" dirty="0"/>
              <a:t>3p</a:t>
            </a:r>
            <a:r>
              <a:rPr lang="en-US" baseline="30000" dirty="0"/>
              <a:t>8</a:t>
            </a:r>
            <a:r>
              <a:rPr lang="en-US" dirty="0"/>
              <a:t>3d</a:t>
            </a:r>
            <a:r>
              <a:rPr lang="en-US" baseline="30000" dirty="0"/>
              <a:t>10</a:t>
            </a:r>
            <a:r>
              <a:rPr lang="en-US" dirty="0"/>
              <a:t>4p</a:t>
            </a:r>
            <a:r>
              <a:rPr lang="en-US" baseline="30000" dirty="0"/>
              <a:t>3</a:t>
            </a:r>
          </a:p>
          <a:p>
            <a:pPr marL="552450" indent="-552450">
              <a:buFont typeface="Wingdings" pitchFamily="2" charset="2"/>
              <a:buNone/>
            </a:pPr>
            <a:r>
              <a:rPr lang="en-US" dirty="0"/>
              <a:t>B. 1s</a:t>
            </a:r>
            <a:r>
              <a:rPr lang="en-US" baseline="30000" dirty="0"/>
              <a:t>2</a:t>
            </a:r>
            <a:r>
              <a:rPr lang="en-US" dirty="0"/>
              <a:t>2s</a:t>
            </a:r>
            <a:r>
              <a:rPr lang="en-US" baseline="30000" dirty="0"/>
              <a:t>2</a:t>
            </a:r>
            <a:r>
              <a:rPr lang="en-US" dirty="0"/>
              <a:t>2p</a:t>
            </a:r>
            <a:r>
              <a:rPr lang="en-US" baseline="30000" dirty="0"/>
              <a:t>6</a:t>
            </a:r>
            <a:r>
              <a:rPr lang="en-US" dirty="0"/>
              <a:t>3s</a:t>
            </a:r>
            <a:r>
              <a:rPr lang="en-US" baseline="30000" dirty="0"/>
              <a:t>2</a:t>
            </a:r>
            <a:r>
              <a:rPr lang="en-US" dirty="0"/>
              <a:t>3p</a:t>
            </a:r>
            <a:r>
              <a:rPr lang="en-US" baseline="30000" dirty="0"/>
              <a:t>6</a:t>
            </a:r>
            <a:r>
              <a:rPr lang="en-US" dirty="0"/>
              <a:t>4s</a:t>
            </a:r>
            <a:r>
              <a:rPr lang="en-US" baseline="30000" dirty="0"/>
              <a:t>2</a:t>
            </a:r>
            <a:r>
              <a:rPr lang="en-US" dirty="0"/>
              <a:t>4p</a:t>
            </a:r>
            <a:r>
              <a:rPr lang="en-US" baseline="30000" dirty="0"/>
              <a:t>3</a:t>
            </a:r>
          </a:p>
          <a:p>
            <a:pPr marL="552450" indent="-552450">
              <a:buFont typeface="Wingdings" pitchFamily="2" charset="2"/>
              <a:buNone/>
            </a:pPr>
            <a:r>
              <a:rPr lang="en-US" dirty="0"/>
              <a:t>C. 1s</a:t>
            </a:r>
            <a:r>
              <a:rPr lang="en-US" baseline="30000" dirty="0"/>
              <a:t>2</a:t>
            </a:r>
            <a:r>
              <a:rPr lang="en-US" dirty="0"/>
              <a:t>2s</a:t>
            </a:r>
            <a:r>
              <a:rPr lang="en-US" baseline="30000" dirty="0"/>
              <a:t>2</a:t>
            </a:r>
            <a:r>
              <a:rPr lang="en-US" dirty="0"/>
              <a:t>2p</a:t>
            </a:r>
            <a:r>
              <a:rPr lang="en-US" baseline="30000" dirty="0"/>
              <a:t>6</a:t>
            </a:r>
            <a:r>
              <a:rPr lang="en-US" dirty="0"/>
              <a:t>3s</a:t>
            </a:r>
            <a:r>
              <a:rPr lang="en-US" baseline="30000" dirty="0"/>
              <a:t>2</a:t>
            </a:r>
            <a:r>
              <a:rPr lang="en-US" dirty="0"/>
              <a:t>3p</a:t>
            </a:r>
            <a:r>
              <a:rPr lang="en-US" baseline="30000" dirty="0"/>
              <a:t>6</a:t>
            </a:r>
            <a:r>
              <a:rPr lang="en-US" dirty="0"/>
              <a:t>4s</a:t>
            </a:r>
            <a:r>
              <a:rPr lang="en-US" baseline="30000" dirty="0"/>
              <a:t>2</a:t>
            </a:r>
            <a:r>
              <a:rPr lang="en-US" dirty="0"/>
              <a:t>3d</a:t>
            </a:r>
            <a:r>
              <a:rPr lang="en-US" baseline="30000" dirty="0"/>
              <a:t>10</a:t>
            </a:r>
            <a:r>
              <a:rPr lang="en-US" dirty="0"/>
              <a:t>4p</a:t>
            </a:r>
            <a:r>
              <a:rPr lang="en-US" baseline="30000" dirty="0"/>
              <a:t>3</a:t>
            </a:r>
          </a:p>
          <a:p>
            <a:pPr marL="552450" indent="-552450">
              <a:buFont typeface="Wingdings" pitchFamily="2" charset="2"/>
              <a:buNone/>
            </a:pPr>
            <a:r>
              <a:rPr lang="en-US" dirty="0"/>
              <a:t>D. </a:t>
            </a:r>
            <a:r>
              <a:rPr lang="en-US" dirty="0" smtClean="0"/>
              <a:t>1s</a:t>
            </a:r>
            <a:r>
              <a:rPr lang="en-US" baseline="30000" dirty="0" smtClean="0"/>
              <a:t>2</a:t>
            </a:r>
            <a:r>
              <a:rPr lang="en-US" dirty="0" smtClean="0"/>
              <a:t>2s</a:t>
            </a:r>
            <a:r>
              <a:rPr lang="en-US" baseline="30000" dirty="0" smtClean="0"/>
              <a:t>2</a:t>
            </a:r>
            <a:r>
              <a:rPr lang="en-US" dirty="0" smtClean="0"/>
              <a:t>2p</a:t>
            </a:r>
            <a:r>
              <a:rPr lang="en-US" baseline="30000" dirty="0" smtClean="0"/>
              <a:t>6</a:t>
            </a:r>
            <a:r>
              <a:rPr lang="en-US" dirty="0" smtClean="0"/>
              <a:t>3s</a:t>
            </a:r>
            <a:r>
              <a:rPr lang="en-US" baseline="30000" dirty="0" smtClean="0"/>
              <a:t>2</a:t>
            </a:r>
            <a:r>
              <a:rPr lang="en-US" dirty="0" smtClean="0"/>
              <a:t>3p</a:t>
            </a:r>
            <a:r>
              <a:rPr lang="en-US" baseline="30000" dirty="0" smtClean="0"/>
              <a:t>6</a:t>
            </a:r>
            <a:r>
              <a:rPr lang="en-US" dirty="0" smtClean="0"/>
              <a:t>3d</a:t>
            </a:r>
            <a:r>
              <a:rPr lang="en-US" baseline="30000" dirty="0" smtClean="0"/>
              <a:t>10</a:t>
            </a:r>
            <a:r>
              <a:rPr lang="en-US" dirty="0" smtClean="0"/>
              <a:t>4p</a:t>
            </a:r>
            <a:r>
              <a:rPr lang="en-US" baseline="30000" dirty="0" smtClean="0"/>
              <a:t>5</a:t>
            </a:r>
            <a:endParaRPr lang="en-US" dirty="0" smtClean="0"/>
          </a:p>
          <a:p>
            <a:pPr marL="552450" indent="-552450">
              <a:buFont typeface="Wingdings" pitchFamily="2" charset="2"/>
              <a:buNone/>
            </a:pPr>
            <a:r>
              <a:rPr lang="en-US" dirty="0" smtClean="0"/>
              <a:t>E. I love you</a:t>
            </a:r>
            <a:endParaRPr lang="en-US" dirty="0"/>
          </a:p>
          <a:p>
            <a:pPr marL="552450" indent="-552450">
              <a:buFont typeface="Wingdings" pitchFamily="2" charset="2"/>
              <a:buAutoNum type="alphaUcPeriod"/>
            </a:pPr>
            <a:endParaRPr lang="en-US" baseline="30000" dirty="0"/>
          </a:p>
        </p:txBody>
      </p:sp>
      <p:sp>
        <p:nvSpPr>
          <p:cNvPr id="3" name="Slide Number Placeholder 2"/>
          <p:cNvSpPr>
            <a:spLocks noGrp="1"/>
          </p:cNvSpPr>
          <p:nvPr>
            <p:ph type="sldNum" sz="quarter" idx="12"/>
          </p:nvPr>
        </p:nvSpPr>
        <p:spPr/>
        <p:txBody>
          <a:bodyPr/>
          <a:lstStyle/>
          <a:p>
            <a:fld id="{6BDDFE3F-F1D6-4E01-8F1F-D1A8AE14E23F}"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see it go up and down and up and down…</a:t>
            </a:r>
            <a:endParaRPr lang="en-US" dirty="0"/>
          </a:p>
        </p:txBody>
      </p:sp>
      <p:grpSp>
        <p:nvGrpSpPr>
          <p:cNvPr id="4" name="Group 3"/>
          <p:cNvGrpSpPr/>
          <p:nvPr/>
        </p:nvGrpSpPr>
        <p:grpSpPr>
          <a:xfrm>
            <a:off x="0" y="3200400"/>
            <a:ext cx="6611203" cy="685800"/>
            <a:chOff x="1905000" y="3200400"/>
            <a:chExt cx="6611203" cy="685800"/>
          </a:xfrm>
        </p:grpSpPr>
        <p:cxnSp>
          <p:nvCxnSpPr>
            <p:cNvPr id="5" name="Curved Connector 4"/>
            <p:cNvCxnSpPr/>
            <p:nvPr/>
          </p:nvCxnSpPr>
          <p:spPr>
            <a:xfrm flipV="1">
              <a:off x="19050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flipV="1">
              <a:off x="3505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7" name="Curved Connector 6"/>
            <p:cNvCxnSpPr/>
            <p:nvPr/>
          </p:nvCxnSpPr>
          <p:spPr>
            <a:xfrm flipV="1">
              <a:off x="51634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 name="Curved Connector 7"/>
            <p:cNvCxnSpPr/>
            <p:nvPr/>
          </p:nvCxnSpPr>
          <p:spPr>
            <a:xfrm flipV="1">
              <a:off x="68398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9" name="Curved Connector 8"/>
            <p:cNvCxnSpPr/>
            <p:nvPr/>
          </p:nvCxnSpPr>
          <p:spPr>
            <a:xfrm flipH="1" flipV="1">
              <a:off x="76780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flipH="1" flipV="1">
              <a:off x="6001603"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flipH="1" flipV="1">
              <a:off x="43434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flipH="1" flipV="1">
              <a:off x="2743200" y="3200400"/>
              <a:ext cx="838200" cy="685800"/>
            </a:xfrm>
            <a:prstGeom prst="curvedConnector3">
              <a:avLst/>
            </a:prstGeom>
          </p:spPr>
          <p:style>
            <a:lnRef idx="1">
              <a:schemeClr val="accent1"/>
            </a:lnRef>
            <a:fillRef idx="0">
              <a:schemeClr val="accent1"/>
            </a:fillRef>
            <a:effectRef idx="0">
              <a:schemeClr val="accent1"/>
            </a:effectRef>
            <a:fontRef idx="minor">
              <a:schemeClr val="tx1"/>
            </a:fontRef>
          </p:style>
        </p:cxnSp>
      </p:grpSp>
      <p:pic>
        <p:nvPicPr>
          <p:cNvPr id="76802" name="Picture 2" descr="C:\Users\Joe\AppData\Local\Microsoft\Windows\Temporary Internet Files\Content.IE5\V2S4YE8S\MP9004486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7801" y="4315109"/>
            <a:ext cx="1886803" cy="14151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00800" y="1905000"/>
            <a:ext cx="210403" cy="2209800"/>
          </a:xfrm>
          <a:prstGeom prst="rect">
            <a:avLst/>
          </a:prstGeom>
          <a:no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732998" y="4422495"/>
            <a:ext cx="4934803" cy="1200329"/>
          </a:xfrm>
          <a:prstGeom prst="rect">
            <a:avLst/>
          </a:prstGeom>
          <a:noFill/>
        </p:spPr>
        <p:txBody>
          <a:bodyPr wrap="square" rtlCol="0">
            <a:spAutoFit/>
          </a:bodyPr>
          <a:lstStyle/>
          <a:p>
            <a:r>
              <a:rPr lang="en-US" dirty="0" smtClean="0"/>
              <a:t>The number of times it goes up and down in a second (or minute or hour or day…) is called its frequency and this is abbreviated </a:t>
            </a:r>
            <a:r>
              <a:rPr lang="el-GR" dirty="0" smtClean="0">
                <a:latin typeface="Times New Roman"/>
                <a:cs typeface="Times New Roman"/>
              </a:rPr>
              <a:t>ν</a:t>
            </a:r>
            <a:r>
              <a:rPr lang="en-US" dirty="0" smtClean="0">
                <a:latin typeface="Times New Roman"/>
                <a:cs typeface="Times New Roman"/>
              </a:rPr>
              <a:t> (Greek letter “nu”)</a:t>
            </a:r>
            <a:endParaRPr lang="en-US" dirty="0"/>
          </a:p>
        </p:txBody>
      </p:sp>
      <p:sp>
        <p:nvSpPr>
          <p:cNvPr id="15" name="Slide Number Placeholder 14"/>
          <p:cNvSpPr>
            <a:spLocks noGrp="1"/>
          </p:cNvSpPr>
          <p:nvPr>
            <p:ph type="sldNum" sz="quarter" idx="12"/>
          </p:nvPr>
        </p:nvSpPr>
        <p:spPr/>
        <p:txBody>
          <a:bodyPr/>
          <a:lstStyle/>
          <a:p>
            <a:fld id="{6BDDFE3F-F1D6-4E01-8F1F-D1A8AE14E23F}" type="slidenum">
              <a:rPr lang="en-US" smtClean="0"/>
              <a:pPr/>
              <a:t>8</a:t>
            </a:fld>
            <a:endParaRPr lang="en-US"/>
          </a:p>
        </p:txBody>
      </p:sp>
    </p:spTree>
    <p:extLst>
      <p:ext uri="{BB962C8B-B14F-4D97-AF65-F5344CB8AC3E}">
        <p14:creationId xmlns:p14="http://schemas.microsoft.com/office/powerpoint/2010/main" val="176476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66667E-6 1.28585E-6 L 0.78854 0.00555 " pathEditMode="relative" rAng="0" ptsTypes="AA">
                                      <p:cBhvr>
                                        <p:cTn id="6" dur="22000" fill="hold"/>
                                        <p:tgtEl>
                                          <p:spTgt spid="4"/>
                                        </p:tgtEl>
                                        <p:attrNameLst>
                                          <p:attrName>ppt_x</p:attrName>
                                          <p:attrName>ppt_y</p:attrName>
                                        </p:attrNameLst>
                                      </p:cBhvr>
                                      <p:rCtr x="39427"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91540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BDDFE3F-F1D6-4E01-8F1F-D1A8AE14E23F}"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Clicker question</a:t>
            </a:r>
          </a:p>
        </p:txBody>
      </p:sp>
      <p:sp>
        <p:nvSpPr>
          <p:cNvPr id="50179" name="Rectangle 3"/>
          <p:cNvSpPr>
            <a:spLocks noGrp="1" noChangeArrowheads="1"/>
          </p:cNvSpPr>
          <p:nvPr>
            <p:ph type="body" idx="1"/>
          </p:nvPr>
        </p:nvSpPr>
        <p:spPr/>
        <p:txBody>
          <a:bodyPr/>
          <a:lstStyle/>
          <a:p>
            <a:pPr marL="552450" indent="-552450">
              <a:buFont typeface="Wingdings" pitchFamily="2" charset="2"/>
              <a:buNone/>
            </a:pPr>
            <a:r>
              <a:rPr lang="en-US"/>
              <a:t>What is the ground state electron configuration of Cr?</a:t>
            </a:r>
          </a:p>
          <a:p>
            <a:pPr marL="552450" indent="-552450">
              <a:buFont typeface="Wingdings" pitchFamily="2" charset="2"/>
              <a:buNone/>
            </a:pPr>
            <a:endParaRPr lang="en-US"/>
          </a:p>
          <a:p>
            <a:pPr marL="552450" indent="-552450">
              <a:buFont typeface="Wingdings" pitchFamily="2" charset="2"/>
              <a:buNone/>
            </a:pPr>
            <a:r>
              <a:rPr lang="en-US"/>
              <a:t>A. 1s</a:t>
            </a:r>
            <a:r>
              <a:rPr lang="en-US" baseline="30000"/>
              <a:t>2</a:t>
            </a:r>
            <a:r>
              <a:rPr lang="en-US"/>
              <a:t>2s</a:t>
            </a:r>
            <a:r>
              <a:rPr lang="en-US" baseline="30000"/>
              <a:t>2</a:t>
            </a:r>
            <a:r>
              <a:rPr lang="en-US"/>
              <a:t>2p</a:t>
            </a:r>
            <a:r>
              <a:rPr lang="en-US" baseline="30000"/>
              <a:t>6</a:t>
            </a:r>
            <a:r>
              <a:rPr lang="en-US"/>
              <a:t>3s</a:t>
            </a:r>
            <a:r>
              <a:rPr lang="en-US" baseline="30000"/>
              <a:t>2</a:t>
            </a:r>
            <a:r>
              <a:rPr lang="en-US"/>
              <a:t>3p</a:t>
            </a:r>
            <a:r>
              <a:rPr lang="en-US" baseline="30000"/>
              <a:t>8</a:t>
            </a:r>
            <a:r>
              <a:rPr lang="en-US"/>
              <a:t>3d</a:t>
            </a:r>
            <a:r>
              <a:rPr lang="en-US" baseline="30000"/>
              <a:t>4</a:t>
            </a:r>
          </a:p>
          <a:p>
            <a:pPr marL="552450" indent="-552450">
              <a:buFont typeface="Wingdings" pitchFamily="2" charset="2"/>
              <a:buNone/>
            </a:pPr>
            <a:r>
              <a:rPr lang="en-US"/>
              <a:t>B. 1s</a:t>
            </a:r>
            <a:r>
              <a:rPr lang="en-US" baseline="30000"/>
              <a:t>2</a:t>
            </a:r>
            <a:r>
              <a:rPr lang="en-US"/>
              <a:t>2s</a:t>
            </a:r>
            <a:r>
              <a:rPr lang="en-US" baseline="30000"/>
              <a:t>2</a:t>
            </a:r>
            <a:r>
              <a:rPr lang="en-US"/>
              <a:t>2p</a:t>
            </a:r>
            <a:r>
              <a:rPr lang="en-US" baseline="30000"/>
              <a:t>6</a:t>
            </a:r>
            <a:r>
              <a:rPr lang="en-US"/>
              <a:t>3s</a:t>
            </a:r>
            <a:r>
              <a:rPr lang="en-US" baseline="30000"/>
              <a:t>2</a:t>
            </a:r>
            <a:r>
              <a:rPr lang="en-US"/>
              <a:t>3p</a:t>
            </a:r>
            <a:r>
              <a:rPr lang="en-US" baseline="30000"/>
              <a:t>6</a:t>
            </a:r>
            <a:r>
              <a:rPr lang="en-US"/>
              <a:t>4s</a:t>
            </a:r>
            <a:r>
              <a:rPr lang="en-US" baseline="30000"/>
              <a:t>2</a:t>
            </a:r>
            <a:r>
              <a:rPr lang="en-US"/>
              <a:t>3d</a:t>
            </a:r>
            <a:r>
              <a:rPr lang="en-US" baseline="30000"/>
              <a:t>4</a:t>
            </a:r>
          </a:p>
          <a:p>
            <a:pPr marL="552450" indent="-552450">
              <a:buFont typeface="Wingdings" pitchFamily="2" charset="2"/>
              <a:buNone/>
            </a:pPr>
            <a:r>
              <a:rPr lang="en-US"/>
              <a:t>C. 1s</a:t>
            </a:r>
            <a:r>
              <a:rPr lang="en-US" baseline="30000"/>
              <a:t>2</a:t>
            </a:r>
            <a:r>
              <a:rPr lang="en-US"/>
              <a:t>2s</a:t>
            </a:r>
            <a:r>
              <a:rPr lang="en-US" baseline="30000"/>
              <a:t>2</a:t>
            </a:r>
            <a:r>
              <a:rPr lang="en-US"/>
              <a:t>2p</a:t>
            </a:r>
            <a:r>
              <a:rPr lang="en-US" baseline="30000"/>
              <a:t>6</a:t>
            </a:r>
            <a:r>
              <a:rPr lang="en-US"/>
              <a:t>3s</a:t>
            </a:r>
            <a:r>
              <a:rPr lang="en-US" baseline="30000"/>
              <a:t>2</a:t>
            </a:r>
            <a:r>
              <a:rPr lang="en-US"/>
              <a:t>3p</a:t>
            </a:r>
            <a:r>
              <a:rPr lang="en-US" baseline="30000"/>
              <a:t>6</a:t>
            </a:r>
            <a:r>
              <a:rPr lang="en-US"/>
              <a:t>4s</a:t>
            </a:r>
            <a:r>
              <a:rPr lang="en-US" baseline="30000"/>
              <a:t>1</a:t>
            </a:r>
            <a:r>
              <a:rPr lang="en-US"/>
              <a:t>3d</a:t>
            </a:r>
            <a:r>
              <a:rPr lang="en-US" baseline="30000"/>
              <a:t>5</a:t>
            </a:r>
          </a:p>
          <a:p>
            <a:pPr marL="552450" indent="-552450">
              <a:buFont typeface="Wingdings" pitchFamily="2" charset="2"/>
              <a:buNone/>
            </a:pPr>
            <a:r>
              <a:rPr lang="en-US"/>
              <a:t>D. 1s</a:t>
            </a:r>
            <a:r>
              <a:rPr lang="en-US" baseline="30000"/>
              <a:t>2</a:t>
            </a:r>
            <a:r>
              <a:rPr lang="en-US"/>
              <a:t>2s</a:t>
            </a:r>
            <a:r>
              <a:rPr lang="en-US" baseline="30000"/>
              <a:t>2</a:t>
            </a:r>
            <a:r>
              <a:rPr lang="en-US"/>
              <a:t>2p</a:t>
            </a:r>
            <a:r>
              <a:rPr lang="en-US" baseline="30000"/>
              <a:t>6</a:t>
            </a:r>
            <a:r>
              <a:rPr lang="en-US"/>
              <a:t>3s</a:t>
            </a:r>
            <a:r>
              <a:rPr lang="en-US" baseline="30000"/>
              <a:t>2</a:t>
            </a:r>
            <a:r>
              <a:rPr lang="en-US"/>
              <a:t>3p</a:t>
            </a:r>
            <a:r>
              <a:rPr lang="en-US" baseline="30000"/>
              <a:t>6</a:t>
            </a:r>
            <a:r>
              <a:rPr lang="en-US"/>
              <a:t>3d</a:t>
            </a:r>
            <a:r>
              <a:rPr lang="en-US" baseline="30000"/>
              <a:t>6</a:t>
            </a:r>
          </a:p>
          <a:p>
            <a:pPr marL="552450" indent="-552450">
              <a:buFont typeface="Wingdings" pitchFamily="2" charset="2"/>
              <a:buAutoNum type="alphaUcPeriod"/>
            </a:pPr>
            <a:endParaRPr lang="en-US" baseline="30000"/>
          </a:p>
        </p:txBody>
      </p:sp>
      <p:sp>
        <p:nvSpPr>
          <p:cNvPr id="3" name="Slide Number Placeholder 2"/>
          <p:cNvSpPr>
            <a:spLocks noGrp="1"/>
          </p:cNvSpPr>
          <p:nvPr>
            <p:ph type="sldNum" sz="quarter" idx="12"/>
          </p:nvPr>
        </p:nvSpPr>
        <p:spPr/>
        <p:txBody>
          <a:bodyPr/>
          <a:lstStyle/>
          <a:p>
            <a:fld id="{6BDDFE3F-F1D6-4E01-8F1F-D1A8AE14E23F}"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Rules Governing Electrons</a:t>
            </a:r>
          </a:p>
        </p:txBody>
      </p:sp>
      <p:sp>
        <p:nvSpPr>
          <p:cNvPr id="22531" name="Rectangle 3"/>
          <p:cNvSpPr>
            <a:spLocks noGrp="1" noChangeArrowheads="1"/>
          </p:cNvSpPr>
          <p:nvPr>
            <p:ph type="body" idx="1"/>
          </p:nvPr>
        </p:nvSpPr>
        <p:spPr/>
        <p:txBody>
          <a:bodyPr/>
          <a:lstStyle/>
          <a:p>
            <a:pPr marL="609600" indent="-609600">
              <a:lnSpc>
                <a:spcPct val="90000"/>
              </a:lnSpc>
              <a:buFont typeface="Wingdings" pitchFamily="2" charset="2"/>
              <a:buAutoNum type="arabicPeriod"/>
            </a:pPr>
            <a:r>
              <a:rPr lang="en-US" dirty="0"/>
              <a:t>Pauli Exclusion Principle - No two electrons in an atom can have the same 4 quantum numbers </a:t>
            </a:r>
          </a:p>
          <a:p>
            <a:pPr marL="609600" indent="-609600">
              <a:lnSpc>
                <a:spcPct val="90000"/>
              </a:lnSpc>
              <a:buFont typeface="Wingdings" pitchFamily="2" charset="2"/>
              <a:buAutoNum type="arabicPeriod"/>
            </a:pPr>
            <a:r>
              <a:rPr lang="en-US" dirty="0"/>
              <a:t>Lowest energy orbitals fill first</a:t>
            </a:r>
          </a:p>
          <a:p>
            <a:pPr marL="609600" indent="-609600">
              <a:lnSpc>
                <a:spcPct val="90000"/>
              </a:lnSpc>
              <a:buFont typeface="Wingdings" pitchFamily="2" charset="2"/>
              <a:buAutoNum type="arabicPeriod"/>
            </a:pPr>
            <a:r>
              <a:rPr lang="en-US" dirty="0" err="1"/>
              <a:t>Hund’s</a:t>
            </a:r>
            <a:r>
              <a:rPr lang="en-US" dirty="0"/>
              <a:t> rule – Electrons pair up as a last resort</a:t>
            </a:r>
          </a:p>
          <a:p>
            <a:pPr marL="609600" indent="-609600">
              <a:lnSpc>
                <a:spcPct val="90000"/>
              </a:lnSpc>
              <a:buFont typeface="Wingdings" pitchFamily="2" charset="2"/>
              <a:buAutoNum type="arabicPeriod"/>
            </a:pPr>
            <a:r>
              <a:rPr lang="en-US" dirty="0">
                <a:solidFill>
                  <a:srgbClr val="7030A0"/>
                </a:solidFill>
              </a:rPr>
              <a:t>An orbital being full or half-full is good! (lower in energy</a:t>
            </a:r>
            <a:r>
              <a:rPr lang="en-US" dirty="0" smtClean="0">
                <a:solidFill>
                  <a:srgbClr val="7030A0"/>
                </a:solidFill>
              </a:rPr>
              <a:t>) – d orbitals</a:t>
            </a:r>
            <a:endParaRPr lang="en-US" dirty="0">
              <a:solidFill>
                <a:srgbClr val="7030A0"/>
              </a:solidFill>
            </a:endParaRPr>
          </a:p>
        </p:txBody>
      </p:sp>
      <p:sp>
        <p:nvSpPr>
          <p:cNvPr id="3" name="Slide Number Placeholder 2"/>
          <p:cNvSpPr>
            <a:spLocks noGrp="1"/>
          </p:cNvSpPr>
          <p:nvPr>
            <p:ph type="sldNum" sz="quarter" idx="12"/>
          </p:nvPr>
        </p:nvSpPr>
        <p:spPr/>
        <p:txBody>
          <a:bodyPr/>
          <a:lstStyle/>
          <a:p>
            <a:fld id="{6BDDFE3F-F1D6-4E01-8F1F-D1A8AE14E23F}" type="slidenum">
              <a:rPr lang="en-US" smtClean="0"/>
              <a:pPr/>
              <a:t>82</a:t>
            </a:fld>
            <a:endParaRPr lang="en-US"/>
          </a:p>
        </p:txBody>
      </p:sp>
    </p:spTree>
    <p:extLst>
      <p:ext uri="{BB962C8B-B14F-4D97-AF65-F5344CB8AC3E}">
        <p14:creationId xmlns:p14="http://schemas.microsoft.com/office/powerpoint/2010/main" val="140621801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….4s</a:t>
            </a:r>
            <a:r>
              <a:rPr lang="en-US" baseline="30000" dirty="0" smtClean="0"/>
              <a:t>2</a:t>
            </a:r>
            <a:r>
              <a:rPr lang="en-US" dirty="0" smtClean="0"/>
              <a:t>3d</a:t>
            </a:r>
            <a:r>
              <a:rPr lang="en-US" baseline="30000" dirty="0" smtClean="0"/>
              <a:t>9</a:t>
            </a:r>
          </a:p>
          <a:p>
            <a:pPr marL="0" indent="0">
              <a:buNone/>
            </a:pPr>
            <a:endParaRPr lang="en-US" baseline="30000" dirty="0"/>
          </a:p>
          <a:p>
            <a:pPr marL="0" indent="0">
              <a:buNone/>
            </a:pPr>
            <a:r>
              <a:rPr lang="en-US" dirty="0" smtClean="0"/>
              <a:t>…4s</a:t>
            </a:r>
            <a:r>
              <a:rPr lang="en-US" baseline="30000" dirty="0" smtClean="0"/>
              <a:t>1</a:t>
            </a:r>
            <a:r>
              <a:rPr lang="en-US" dirty="0" smtClean="0"/>
              <a:t>3d</a:t>
            </a:r>
            <a:r>
              <a:rPr lang="en-US" baseline="30000" dirty="0" smtClean="0"/>
              <a:t>10</a:t>
            </a:r>
            <a:endParaRPr lang="en-US" dirty="0" smtClean="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83</a:t>
            </a:fld>
            <a:endParaRPr lang="en-US"/>
          </a:p>
        </p:txBody>
      </p:sp>
    </p:spTree>
    <p:extLst>
      <p:ext uri="{BB962C8B-B14F-4D97-AF65-F5344CB8AC3E}">
        <p14:creationId xmlns:p14="http://schemas.microsoft.com/office/powerpoint/2010/main" val="60431920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228600"/>
            <a:ext cx="89154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95600" y="2423160"/>
            <a:ext cx="457200" cy="243840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181600" y="2438400"/>
            <a:ext cx="457200" cy="243840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BDDFE3F-F1D6-4E01-8F1F-D1A8AE14E23F}" type="slidenum">
              <a:rPr lang="en-US" smtClean="0"/>
              <a:pPr/>
              <a:t>84</a:t>
            </a:fld>
            <a:endParaRPr lang="en-US"/>
          </a:p>
        </p:txBody>
      </p:sp>
    </p:spTree>
    <p:extLst>
      <p:ext uri="{BB962C8B-B14F-4D97-AF65-F5344CB8AC3E}">
        <p14:creationId xmlns:p14="http://schemas.microsoft.com/office/powerpoint/2010/main" val="421207227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If you are s</a:t>
            </a:r>
            <a:r>
              <a:rPr lang="en-US" baseline="30000" dirty="0" smtClean="0"/>
              <a:t>2</a:t>
            </a:r>
            <a:r>
              <a:rPr lang="en-US" dirty="0" smtClean="0"/>
              <a:t>d</a:t>
            </a:r>
            <a:r>
              <a:rPr lang="en-US" baseline="30000" dirty="0" smtClean="0"/>
              <a:t>4</a:t>
            </a:r>
            <a:r>
              <a:rPr lang="en-US" dirty="0" smtClean="0"/>
              <a:t> you are more stable as s</a:t>
            </a:r>
            <a:r>
              <a:rPr lang="en-US" baseline="30000" dirty="0" smtClean="0"/>
              <a:t>1</a:t>
            </a:r>
            <a:r>
              <a:rPr lang="en-US" dirty="0" smtClean="0"/>
              <a:t>d</a:t>
            </a:r>
            <a:r>
              <a:rPr lang="en-US" baseline="30000" dirty="0" smtClean="0"/>
              <a:t>5</a:t>
            </a:r>
            <a:endParaRPr lang="en-US" dirty="0" smtClean="0"/>
          </a:p>
          <a:p>
            <a:pPr marL="0" indent="0">
              <a:buNone/>
            </a:pPr>
            <a:endParaRPr lang="en-US" dirty="0" smtClean="0"/>
          </a:p>
          <a:p>
            <a:pPr marL="0" indent="0">
              <a:buNone/>
            </a:pPr>
            <a:r>
              <a:rPr lang="en-US" dirty="0"/>
              <a:t>If you are </a:t>
            </a:r>
            <a:r>
              <a:rPr lang="en-US" dirty="0" smtClean="0"/>
              <a:t>s</a:t>
            </a:r>
            <a:r>
              <a:rPr lang="en-US" baseline="30000" dirty="0" smtClean="0"/>
              <a:t>2</a:t>
            </a:r>
            <a:r>
              <a:rPr lang="en-US" dirty="0" smtClean="0"/>
              <a:t>d</a:t>
            </a:r>
            <a:r>
              <a:rPr lang="en-US" baseline="30000" dirty="0" smtClean="0"/>
              <a:t>9</a:t>
            </a:r>
            <a:r>
              <a:rPr lang="en-US" dirty="0" smtClean="0"/>
              <a:t> </a:t>
            </a:r>
            <a:r>
              <a:rPr lang="en-US" dirty="0"/>
              <a:t>you are more stable as </a:t>
            </a:r>
            <a:r>
              <a:rPr lang="en-US" dirty="0" smtClean="0"/>
              <a:t>s</a:t>
            </a:r>
            <a:r>
              <a:rPr lang="en-US" baseline="30000" dirty="0" smtClean="0"/>
              <a:t>1</a:t>
            </a:r>
            <a:r>
              <a:rPr lang="en-US" dirty="0" smtClean="0"/>
              <a:t>d</a:t>
            </a:r>
            <a:r>
              <a:rPr lang="en-US" baseline="30000" dirty="0" smtClean="0"/>
              <a:t>10</a:t>
            </a:r>
            <a:endParaRPr lang="en-US" baseline="-25000" dirty="0" smtClean="0"/>
          </a:p>
          <a:p>
            <a:pPr marL="0" indent="0">
              <a:buNone/>
            </a:pPr>
            <a:endParaRPr lang="en-US" baseline="-25000" dirty="0"/>
          </a:p>
          <a:p>
            <a:pPr marL="0" indent="0">
              <a:buNone/>
            </a:pPr>
            <a:r>
              <a:rPr lang="en-US" dirty="0" smtClean="0"/>
              <a:t>[Note: If you look at the actual configurations as printed on some periodic tables, you’ll notice other exceptions.  I’m not holding you responsible for those.]</a:t>
            </a: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85</a:t>
            </a:fld>
            <a:endParaRPr lang="en-US"/>
          </a:p>
        </p:txBody>
      </p:sp>
    </p:spTree>
    <p:extLst>
      <p:ext uri="{BB962C8B-B14F-4D97-AF65-F5344CB8AC3E}">
        <p14:creationId xmlns:p14="http://schemas.microsoft.com/office/powerpoint/2010/main" val="369398884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915400" cy="6400800"/>
          </a:xfrm>
          <a:prstGeom prst="rect">
            <a:avLst/>
          </a:prstGeom>
          <a:noFill/>
          <a:extLst>
            <a:ext uri="{909E8E84-426E-40DD-AFC4-6F175D3DCCD1}">
              <a14:hiddenFill xmlns:a14="http://schemas.microsoft.com/office/drawing/2010/main">
                <a:solidFill>
                  <a:srgbClr val="FFFFFF"/>
                </a:solidFill>
              </a14:hiddenFill>
            </a:ext>
          </a:extLst>
        </p:spPr>
      </p:pic>
      <p:sp>
        <p:nvSpPr>
          <p:cNvPr id="51203" name="Rectangle 3"/>
          <p:cNvSpPr>
            <a:spLocks noChangeArrowheads="1"/>
          </p:cNvSpPr>
          <p:nvPr/>
        </p:nvSpPr>
        <p:spPr bwMode="auto">
          <a:xfrm>
            <a:off x="609600" y="838200"/>
            <a:ext cx="990600" cy="4419600"/>
          </a:xfrm>
          <a:prstGeom prst="rect">
            <a:avLst/>
          </a:prstGeom>
          <a:solidFill>
            <a:srgbClr val="FF0000">
              <a:alpha val="2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04" name="Rectangle 4"/>
          <p:cNvSpPr>
            <a:spLocks noChangeArrowheads="1"/>
          </p:cNvSpPr>
          <p:nvPr/>
        </p:nvSpPr>
        <p:spPr bwMode="auto">
          <a:xfrm>
            <a:off x="1600200" y="2667000"/>
            <a:ext cx="4495800" cy="2514600"/>
          </a:xfrm>
          <a:prstGeom prst="rect">
            <a:avLst/>
          </a:prstGeom>
          <a:solidFill>
            <a:schemeClr val="accent1">
              <a:alpha val="28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2400" b="1" dirty="0" smtClean="0"/>
              <a:t>             d block</a:t>
            </a:r>
            <a:endParaRPr lang="en-US" sz="2400" b="1" dirty="0"/>
          </a:p>
        </p:txBody>
      </p:sp>
      <p:sp>
        <p:nvSpPr>
          <p:cNvPr id="51205" name="Rectangle 5"/>
          <p:cNvSpPr>
            <a:spLocks noChangeArrowheads="1"/>
          </p:cNvSpPr>
          <p:nvPr/>
        </p:nvSpPr>
        <p:spPr bwMode="auto">
          <a:xfrm>
            <a:off x="6096000" y="838200"/>
            <a:ext cx="2743200" cy="4419600"/>
          </a:xfrm>
          <a:prstGeom prst="rect">
            <a:avLst/>
          </a:prstGeom>
          <a:solidFill>
            <a:srgbClr val="FFCC00">
              <a:alpha val="3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206" name="Rectangle 6"/>
          <p:cNvSpPr>
            <a:spLocks noChangeArrowheads="1"/>
          </p:cNvSpPr>
          <p:nvPr/>
        </p:nvSpPr>
        <p:spPr bwMode="auto">
          <a:xfrm>
            <a:off x="1524000" y="5257800"/>
            <a:ext cx="6477000" cy="1219200"/>
          </a:xfrm>
          <a:prstGeom prst="rect">
            <a:avLst/>
          </a:prstGeom>
          <a:solidFill>
            <a:srgbClr val="99CC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TextBox 1"/>
          <p:cNvSpPr txBox="1"/>
          <p:nvPr/>
        </p:nvSpPr>
        <p:spPr>
          <a:xfrm>
            <a:off x="526635" y="2350532"/>
            <a:ext cx="1393330" cy="461665"/>
          </a:xfrm>
          <a:prstGeom prst="rect">
            <a:avLst/>
          </a:prstGeom>
          <a:noFill/>
        </p:spPr>
        <p:txBody>
          <a:bodyPr wrap="none" rtlCol="0">
            <a:spAutoFit/>
          </a:bodyPr>
          <a:lstStyle/>
          <a:p>
            <a:r>
              <a:rPr lang="en-US" sz="2400" b="1" dirty="0"/>
              <a:t>s</a:t>
            </a:r>
            <a:r>
              <a:rPr lang="en-US" sz="2400" b="1" dirty="0" smtClean="0"/>
              <a:t> block</a:t>
            </a:r>
            <a:endParaRPr lang="en-US" sz="2400" b="1" dirty="0"/>
          </a:p>
        </p:txBody>
      </p:sp>
      <p:sp>
        <p:nvSpPr>
          <p:cNvPr id="3" name="TextBox 2"/>
          <p:cNvSpPr txBox="1"/>
          <p:nvPr/>
        </p:nvSpPr>
        <p:spPr>
          <a:xfrm>
            <a:off x="6934200" y="2209800"/>
            <a:ext cx="1425390" cy="461665"/>
          </a:xfrm>
          <a:prstGeom prst="rect">
            <a:avLst/>
          </a:prstGeom>
          <a:noFill/>
        </p:spPr>
        <p:txBody>
          <a:bodyPr wrap="none" rtlCol="0">
            <a:spAutoFit/>
          </a:bodyPr>
          <a:lstStyle/>
          <a:p>
            <a:r>
              <a:rPr lang="en-US" sz="2400" b="1" dirty="0"/>
              <a:t>p</a:t>
            </a:r>
            <a:r>
              <a:rPr lang="en-US" sz="2400" b="1" dirty="0" smtClean="0"/>
              <a:t> block</a:t>
            </a:r>
            <a:endParaRPr lang="en-US" sz="2400" b="1" dirty="0"/>
          </a:p>
        </p:txBody>
      </p:sp>
      <p:sp>
        <p:nvSpPr>
          <p:cNvPr id="4" name="TextBox 3"/>
          <p:cNvSpPr txBox="1"/>
          <p:nvPr/>
        </p:nvSpPr>
        <p:spPr>
          <a:xfrm>
            <a:off x="3733800" y="5867400"/>
            <a:ext cx="1340432" cy="461665"/>
          </a:xfrm>
          <a:prstGeom prst="rect">
            <a:avLst/>
          </a:prstGeom>
          <a:noFill/>
        </p:spPr>
        <p:txBody>
          <a:bodyPr wrap="none" rtlCol="0">
            <a:spAutoFit/>
          </a:bodyPr>
          <a:lstStyle/>
          <a:p>
            <a:r>
              <a:rPr lang="en-US" sz="2400" b="1" dirty="0" smtClean="0"/>
              <a:t>f block</a:t>
            </a:r>
            <a:endParaRPr lang="en-US" sz="2400" b="1" dirty="0"/>
          </a:p>
        </p:txBody>
      </p:sp>
      <p:sp>
        <p:nvSpPr>
          <p:cNvPr id="6" name="Slide Number Placeholder 5"/>
          <p:cNvSpPr>
            <a:spLocks noGrp="1"/>
          </p:cNvSpPr>
          <p:nvPr>
            <p:ph type="sldNum" sz="quarter" idx="12"/>
          </p:nvPr>
        </p:nvSpPr>
        <p:spPr/>
        <p:txBody>
          <a:bodyPr/>
          <a:lstStyle/>
          <a:p>
            <a:fld id="{6BDDFE3F-F1D6-4E01-8F1F-D1A8AE14E23F}"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Core vs. Valence Electrons</a:t>
            </a:r>
          </a:p>
        </p:txBody>
      </p:sp>
      <p:sp>
        <p:nvSpPr>
          <p:cNvPr id="52227" name="Rectangle 3"/>
          <p:cNvSpPr>
            <a:spLocks noGrp="1" noChangeArrowheads="1"/>
          </p:cNvSpPr>
          <p:nvPr>
            <p:ph type="body" idx="1"/>
          </p:nvPr>
        </p:nvSpPr>
        <p:spPr/>
        <p:txBody>
          <a:bodyPr/>
          <a:lstStyle/>
          <a:p>
            <a:pPr>
              <a:buFont typeface="Wingdings" pitchFamily="2" charset="2"/>
              <a:buNone/>
            </a:pPr>
            <a:r>
              <a:rPr lang="en-US"/>
              <a:t>Core electrons – completed shells</a:t>
            </a:r>
          </a:p>
          <a:p>
            <a:pPr>
              <a:buFont typeface="Wingdings" pitchFamily="2" charset="2"/>
              <a:buNone/>
            </a:pPr>
            <a:r>
              <a:rPr lang="en-US"/>
              <a:t>Valence electrons – “outer” or incomplete shells</a:t>
            </a:r>
          </a:p>
          <a:p>
            <a:pPr>
              <a:buFont typeface="Wingdings" pitchFamily="2" charset="2"/>
              <a:buNone/>
            </a:pPr>
            <a:endParaRPr lang="en-US"/>
          </a:p>
          <a:p>
            <a:pPr>
              <a:buFont typeface="Wingdings" pitchFamily="2" charset="2"/>
              <a:buNone/>
            </a:pPr>
            <a:r>
              <a:rPr lang="en-US"/>
              <a:t>Only the valence electrons affect the chemistry of an atom.</a:t>
            </a:r>
          </a:p>
        </p:txBody>
      </p:sp>
      <p:sp>
        <p:nvSpPr>
          <p:cNvPr id="3" name="Slide Number Placeholder 2"/>
          <p:cNvSpPr>
            <a:spLocks noGrp="1"/>
          </p:cNvSpPr>
          <p:nvPr>
            <p:ph type="sldNum" sz="quarter" idx="12"/>
          </p:nvPr>
        </p:nvSpPr>
        <p:spPr/>
        <p:txBody>
          <a:bodyPr/>
          <a:lstStyle/>
          <a:p>
            <a:fld id="{6BDDFE3F-F1D6-4E01-8F1F-D1A8AE14E23F}" type="slidenum">
              <a:rPr lang="en-US" smtClean="0"/>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200"/>
              <a:t>What’s the valence configuration of…</a:t>
            </a:r>
          </a:p>
        </p:txBody>
      </p:sp>
      <p:sp>
        <p:nvSpPr>
          <p:cNvPr id="53251" name="Rectangle 3"/>
          <p:cNvSpPr>
            <a:spLocks noGrp="1" noChangeArrowheads="1"/>
          </p:cNvSpPr>
          <p:nvPr>
            <p:ph type="body" idx="1"/>
          </p:nvPr>
        </p:nvSpPr>
        <p:spPr/>
        <p:txBody>
          <a:bodyPr/>
          <a:lstStyle/>
          <a:p>
            <a:pPr>
              <a:lnSpc>
                <a:spcPct val="90000"/>
              </a:lnSpc>
              <a:buFont typeface="Wingdings" pitchFamily="2" charset="2"/>
              <a:buNone/>
            </a:pPr>
            <a:r>
              <a:rPr lang="en-US"/>
              <a:t>Ca? </a:t>
            </a:r>
          </a:p>
          <a:p>
            <a:pPr>
              <a:lnSpc>
                <a:spcPct val="90000"/>
              </a:lnSpc>
              <a:buFont typeface="Wingdings" pitchFamily="2" charset="2"/>
              <a:buNone/>
            </a:pPr>
            <a:endParaRPr lang="en-US"/>
          </a:p>
          <a:p>
            <a:pPr>
              <a:lnSpc>
                <a:spcPct val="90000"/>
              </a:lnSpc>
              <a:buFont typeface="Wingdings" pitchFamily="2" charset="2"/>
              <a:buNone/>
            </a:pPr>
            <a:r>
              <a:rPr lang="en-US"/>
              <a:t>[Ar]4s</a:t>
            </a:r>
            <a:r>
              <a:rPr lang="en-US" baseline="30000"/>
              <a:t>2</a:t>
            </a:r>
          </a:p>
          <a:p>
            <a:pPr>
              <a:lnSpc>
                <a:spcPct val="90000"/>
              </a:lnSpc>
              <a:buFont typeface="Wingdings" pitchFamily="2" charset="2"/>
              <a:buNone/>
            </a:pPr>
            <a:endParaRPr lang="en-US" baseline="30000"/>
          </a:p>
          <a:p>
            <a:pPr>
              <a:lnSpc>
                <a:spcPct val="90000"/>
              </a:lnSpc>
              <a:buFont typeface="Wingdings" pitchFamily="2" charset="2"/>
              <a:buNone/>
            </a:pPr>
            <a:r>
              <a:rPr lang="en-US"/>
              <a:t>Mo?</a:t>
            </a:r>
          </a:p>
          <a:p>
            <a:pPr>
              <a:lnSpc>
                <a:spcPct val="90000"/>
              </a:lnSpc>
              <a:buFont typeface="Wingdings" pitchFamily="2" charset="2"/>
              <a:buNone/>
            </a:pPr>
            <a:r>
              <a:rPr lang="en-US"/>
              <a:t>[Kr]5s</a:t>
            </a:r>
            <a:r>
              <a:rPr lang="en-US" baseline="30000"/>
              <a:t>1</a:t>
            </a:r>
            <a:r>
              <a:rPr lang="en-US"/>
              <a:t>4d</a:t>
            </a:r>
            <a:r>
              <a:rPr lang="en-US" baseline="30000"/>
              <a:t>5</a:t>
            </a:r>
          </a:p>
          <a:p>
            <a:pPr>
              <a:lnSpc>
                <a:spcPct val="90000"/>
              </a:lnSpc>
              <a:buFont typeface="Wingdings" pitchFamily="2" charset="2"/>
              <a:buNone/>
            </a:pPr>
            <a:endParaRPr lang="en-US" baseline="30000"/>
          </a:p>
          <a:p>
            <a:pPr>
              <a:lnSpc>
                <a:spcPct val="90000"/>
              </a:lnSpc>
              <a:buFont typeface="Wingdings" pitchFamily="2" charset="2"/>
              <a:buNone/>
            </a:pPr>
            <a:r>
              <a:rPr lang="en-US"/>
              <a:t>Ga?</a:t>
            </a:r>
          </a:p>
          <a:p>
            <a:pPr>
              <a:lnSpc>
                <a:spcPct val="90000"/>
              </a:lnSpc>
              <a:buFont typeface="Wingdings" pitchFamily="2" charset="2"/>
              <a:buNone/>
            </a:pPr>
            <a:r>
              <a:rPr lang="en-US"/>
              <a:t>[Ar]4s</a:t>
            </a:r>
            <a:r>
              <a:rPr lang="en-US" baseline="30000"/>
              <a:t>2</a:t>
            </a:r>
            <a:r>
              <a:rPr lang="en-US"/>
              <a:t>3d</a:t>
            </a:r>
            <a:r>
              <a:rPr lang="en-US" baseline="30000"/>
              <a:t>10</a:t>
            </a:r>
            <a:r>
              <a:rPr lang="en-US"/>
              <a:t>4p</a:t>
            </a:r>
            <a:r>
              <a:rPr lang="en-US" baseline="30000"/>
              <a:t>1</a:t>
            </a:r>
            <a:r>
              <a:rPr lang="en-US"/>
              <a:t> (3 valence electrons)</a:t>
            </a:r>
          </a:p>
          <a:p>
            <a:pPr>
              <a:lnSpc>
                <a:spcPct val="90000"/>
              </a:lnSpc>
              <a:buFont typeface="Wingdings" pitchFamily="2" charset="2"/>
              <a:buNone/>
            </a:pPr>
            <a:endParaRPr lang="en-US"/>
          </a:p>
        </p:txBody>
      </p:sp>
      <p:sp>
        <p:nvSpPr>
          <p:cNvPr id="3" name="Slide Number Placeholder 2"/>
          <p:cNvSpPr>
            <a:spLocks noGrp="1"/>
          </p:cNvSpPr>
          <p:nvPr>
            <p:ph type="sldNum" sz="quarter" idx="12"/>
          </p:nvPr>
        </p:nvSpPr>
        <p:spPr/>
        <p:txBody>
          <a:bodyPr/>
          <a:lstStyle/>
          <a:p>
            <a:fld id="{6BDDFE3F-F1D6-4E01-8F1F-D1A8AE14E23F}" type="slidenum">
              <a:rPr lang="en-US" smtClean="0"/>
              <a:pPr/>
              <a:t>88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3251">
                                            <p:txEl>
                                              <p:pRg st="2" end="2"/>
                                            </p:txEl>
                                          </p:spTgt>
                                        </p:tgtEl>
                                        <p:attrNameLst>
                                          <p:attrName>style.visibility</p:attrName>
                                        </p:attrNameLst>
                                      </p:cBhvr>
                                      <p:to>
                                        <p:strVal val="visible"/>
                                      </p:to>
                                    </p:set>
                                    <p:animEffect transition="in" filter="blinds(horizontal)">
                                      <p:cBhvr>
                                        <p:cTn id="7" dur="500"/>
                                        <p:tgtEl>
                                          <p:spTgt spid="5325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3251">
                                            <p:txEl>
                                              <p:pRg st="4" end="4"/>
                                            </p:txEl>
                                          </p:spTgt>
                                        </p:tgtEl>
                                        <p:attrNameLst>
                                          <p:attrName>style.visibility</p:attrName>
                                        </p:attrNameLst>
                                      </p:cBhvr>
                                      <p:to>
                                        <p:strVal val="visible"/>
                                      </p:to>
                                    </p:set>
                                    <p:animEffect transition="in" filter="blinds(horizontal)">
                                      <p:cBhvr>
                                        <p:cTn id="12" dur="500"/>
                                        <p:tgtEl>
                                          <p:spTgt spid="53251">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3251">
                                            <p:txEl>
                                              <p:pRg st="5" end="5"/>
                                            </p:txEl>
                                          </p:spTgt>
                                        </p:tgtEl>
                                        <p:attrNameLst>
                                          <p:attrName>style.visibility</p:attrName>
                                        </p:attrNameLst>
                                      </p:cBhvr>
                                      <p:to>
                                        <p:strVal val="visible"/>
                                      </p:to>
                                    </p:set>
                                    <p:animEffect transition="in" filter="blinds(horizontal)">
                                      <p:cBhvr>
                                        <p:cTn id="17" dur="500"/>
                                        <p:tgtEl>
                                          <p:spTgt spid="53251">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53251">
                                            <p:txEl>
                                              <p:pRg st="7" end="7"/>
                                            </p:txEl>
                                          </p:spTgt>
                                        </p:tgtEl>
                                        <p:attrNameLst>
                                          <p:attrName>style.visibility</p:attrName>
                                        </p:attrNameLst>
                                      </p:cBhvr>
                                      <p:to>
                                        <p:strVal val="visible"/>
                                      </p:to>
                                    </p:set>
                                    <p:animEffect transition="in" filter="blinds(horizontal)">
                                      <p:cBhvr>
                                        <p:cTn id="22" dur="500"/>
                                        <p:tgtEl>
                                          <p:spTgt spid="53251">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53251">
                                            <p:txEl>
                                              <p:pRg st="8" end="8"/>
                                            </p:txEl>
                                          </p:spTgt>
                                        </p:tgtEl>
                                        <p:attrNameLst>
                                          <p:attrName>style.visibility</p:attrName>
                                        </p:attrNameLst>
                                      </p:cBhvr>
                                      <p:to>
                                        <p:strVal val="visible"/>
                                      </p:to>
                                    </p:set>
                                    <p:animEffect transition="in" filter="blinds(horizontal)">
                                      <p:cBhvr>
                                        <p:cTn id="27" dur="500"/>
                                        <p:tgtEl>
                                          <p:spTgt spid="532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eriod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8915400" cy="6400800"/>
          </a:xfrm>
          <a:prstGeom prst="rect">
            <a:avLst/>
          </a:prstGeom>
          <a:noFill/>
          <a:extLst>
            <a:ext uri="{909E8E84-426E-40DD-AFC4-6F175D3DCCD1}">
              <a14:hiddenFill xmlns:a14="http://schemas.microsoft.com/office/drawing/2010/main">
                <a:solidFill>
                  <a:srgbClr val="FFFFFF"/>
                </a:solidFill>
              </a14:hiddenFill>
            </a:ext>
          </a:extLst>
        </p:spPr>
      </p:pic>
      <p:sp>
        <p:nvSpPr>
          <p:cNvPr id="54275" name="Rectangle 3"/>
          <p:cNvSpPr>
            <a:spLocks noChangeArrowheads="1"/>
          </p:cNvSpPr>
          <p:nvPr/>
        </p:nvSpPr>
        <p:spPr bwMode="auto">
          <a:xfrm>
            <a:off x="609600" y="838200"/>
            <a:ext cx="990600" cy="4419600"/>
          </a:xfrm>
          <a:prstGeom prst="rect">
            <a:avLst/>
          </a:prstGeom>
          <a:solidFill>
            <a:srgbClr val="FF0000">
              <a:alpha val="2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6" name="Rectangle 4"/>
          <p:cNvSpPr>
            <a:spLocks noChangeArrowheads="1"/>
          </p:cNvSpPr>
          <p:nvPr/>
        </p:nvSpPr>
        <p:spPr bwMode="auto">
          <a:xfrm>
            <a:off x="1600200" y="2667000"/>
            <a:ext cx="4495800" cy="2514600"/>
          </a:xfrm>
          <a:prstGeom prst="rect">
            <a:avLst/>
          </a:prstGeom>
          <a:solidFill>
            <a:schemeClr val="accent1">
              <a:alpha val="28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7" name="Rectangle 5"/>
          <p:cNvSpPr>
            <a:spLocks noChangeArrowheads="1"/>
          </p:cNvSpPr>
          <p:nvPr/>
        </p:nvSpPr>
        <p:spPr bwMode="auto">
          <a:xfrm>
            <a:off x="6096000" y="838200"/>
            <a:ext cx="2743200" cy="4419600"/>
          </a:xfrm>
          <a:prstGeom prst="rect">
            <a:avLst/>
          </a:prstGeom>
          <a:solidFill>
            <a:srgbClr val="FFCC00">
              <a:alpha val="3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8" name="Rectangle 6"/>
          <p:cNvSpPr>
            <a:spLocks noChangeArrowheads="1"/>
          </p:cNvSpPr>
          <p:nvPr/>
        </p:nvSpPr>
        <p:spPr bwMode="auto">
          <a:xfrm>
            <a:off x="1524000" y="5257800"/>
            <a:ext cx="6477000" cy="1219200"/>
          </a:xfrm>
          <a:prstGeom prst="rect">
            <a:avLst/>
          </a:prstGeom>
          <a:solidFill>
            <a:srgbClr val="99CC0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Slide Number Placeholder 2"/>
          <p:cNvSpPr>
            <a:spLocks noGrp="1"/>
          </p:cNvSpPr>
          <p:nvPr>
            <p:ph type="sldNum" sz="quarter" idx="12"/>
          </p:nvPr>
        </p:nvSpPr>
        <p:spPr/>
        <p:txBody>
          <a:bodyPr/>
          <a:lstStyle/>
          <a:p>
            <a:fld id="{6BDDFE3F-F1D6-4E01-8F1F-D1A8AE14E23F}" type="slidenum">
              <a:rPr lang="en-US" smtClean="0"/>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Wavelength and frequency are related…</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dirty="0" smtClean="0"/>
                  <a:t>…just look at the units.</a:t>
                </a:r>
              </a:p>
              <a:p>
                <a:pPr marL="0" indent="0">
                  <a:buNone/>
                </a:pPr>
                <a:endParaRPr lang="en-US" dirty="0"/>
              </a:p>
              <a:p>
                <a:pPr marL="0" indent="0">
                  <a:buNone/>
                </a:pPr>
                <a:r>
                  <a:rPr lang="en-US" dirty="0" smtClean="0"/>
                  <a:t>What’s the unit of wavelength?</a:t>
                </a:r>
              </a:p>
              <a:p>
                <a:pPr marL="0" indent="0">
                  <a:buNone/>
                </a:pPr>
                <a:r>
                  <a:rPr lang="en-US" dirty="0" smtClean="0"/>
                  <a:t>Meters (or the equivalent)</a:t>
                </a:r>
              </a:p>
              <a:p>
                <a:pPr marL="0" indent="0">
                  <a:buNone/>
                </a:pPr>
                <a:endParaRPr lang="en-US" dirty="0"/>
              </a:p>
              <a:p>
                <a:pPr marL="0" indent="0">
                  <a:buNone/>
                </a:pPr>
                <a:r>
                  <a:rPr lang="en-US" dirty="0" smtClean="0"/>
                  <a:t>What’s the unit of frequency?</a:t>
                </a:r>
              </a:p>
              <a:p>
                <a:pPr marL="0" indent="0">
                  <a:buNone/>
                </a:pPr>
                <a14:m>
                  <m:oMath xmlns:m="http://schemas.openxmlformats.org/officeDocument/2006/math">
                    <m:f>
                      <m:fPr>
                        <m:ctrlPr>
                          <a:rPr lang="en-US" i="1" dirty="0" smtClean="0">
                            <a:latin typeface="Cambria Math"/>
                          </a:rPr>
                        </m:ctrlPr>
                      </m:fPr>
                      <m:num>
                        <m:r>
                          <a:rPr lang="en-US" b="0" i="1" dirty="0" smtClean="0">
                            <a:latin typeface="Cambria Math"/>
                          </a:rPr>
                          <m:t>#</m:t>
                        </m:r>
                      </m:num>
                      <m:den>
                        <m:r>
                          <m:rPr>
                            <m:sty m:val="p"/>
                          </m:rPr>
                          <a:rPr lang="en-US" i="1" dirty="0" smtClean="0">
                            <a:latin typeface="Cambria Math"/>
                          </a:rPr>
                          <m:t>sec</m:t>
                        </m:r>
                      </m:den>
                    </m:f>
                    <m:r>
                      <a:rPr lang="en-US" i="1" dirty="0" smtClean="0">
                        <a:latin typeface="Cambria Math"/>
                      </a:rPr>
                      <m:t>⁡</m:t>
                    </m:r>
                  </m:oMath>
                </a14:m>
                <a:r>
                  <a:rPr lang="en-US" dirty="0" smtClean="0"/>
                  <a:t>(or the equivalent)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835" t="-1481"/>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BDDFE3F-F1D6-4E01-8F1F-D1A8AE14E23F}" type="slidenum">
              <a:rPr lang="en-US" smtClean="0"/>
              <a:pPr/>
              <a:t>9</a:t>
            </a:fld>
            <a:endParaRPr lang="en-US"/>
          </a:p>
        </p:txBody>
      </p:sp>
    </p:spTree>
    <p:extLst>
      <p:ext uri="{BB962C8B-B14F-4D97-AF65-F5344CB8AC3E}">
        <p14:creationId xmlns:p14="http://schemas.microsoft.com/office/powerpoint/2010/main" val="19094337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What about Fe</a:t>
            </a:r>
            <a:r>
              <a:rPr lang="en-US" baseline="30000"/>
              <a:t>3+</a:t>
            </a:r>
            <a:r>
              <a:rPr lang="en-US"/>
              <a:t>?</a:t>
            </a:r>
          </a:p>
        </p:txBody>
      </p:sp>
      <p:sp>
        <p:nvSpPr>
          <p:cNvPr id="73731" name="Rectangle 3"/>
          <p:cNvSpPr>
            <a:spLocks noGrp="1" noChangeArrowheads="1"/>
          </p:cNvSpPr>
          <p:nvPr>
            <p:ph type="body" idx="1"/>
          </p:nvPr>
        </p:nvSpPr>
        <p:spPr/>
        <p:txBody>
          <a:bodyPr/>
          <a:lstStyle/>
          <a:p>
            <a:pPr>
              <a:buFont typeface="Wingdings" pitchFamily="2" charset="2"/>
              <a:buNone/>
            </a:pPr>
            <a:r>
              <a:rPr lang="en-US"/>
              <a:t>Fe (atomic number 26)</a:t>
            </a:r>
          </a:p>
          <a:p>
            <a:pPr>
              <a:buFont typeface="Wingdings" pitchFamily="2" charset="2"/>
              <a:buNone/>
            </a:pPr>
            <a:r>
              <a:rPr lang="en-US"/>
              <a:t>[Ar]4s</a:t>
            </a:r>
            <a:r>
              <a:rPr lang="en-US" baseline="30000"/>
              <a:t>2</a:t>
            </a:r>
            <a:r>
              <a:rPr lang="en-US"/>
              <a:t>3d</a:t>
            </a:r>
            <a:r>
              <a:rPr lang="en-US" baseline="30000"/>
              <a:t>6</a:t>
            </a:r>
            <a:endParaRPr lang="en-US"/>
          </a:p>
          <a:p>
            <a:pPr>
              <a:buFont typeface="Wingdings" pitchFamily="2" charset="2"/>
              <a:buNone/>
            </a:pPr>
            <a:endParaRPr lang="en-US"/>
          </a:p>
          <a:p>
            <a:pPr>
              <a:buFont typeface="Wingdings" pitchFamily="2" charset="2"/>
              <a:buNone/>
            </a:pPr>
            <a:r>
              <a:rPr lang="en-US"/>
              <a:t>Take away 3 electrons…</a:t>
            </a:r>
          </a:p>
          <a:p>
            <a:pPr>
              <a:buFont typeface="Wingdings" pitchFamily="2" charset="2"/>
              <a:buNone/>
            </a:pPr>
            <a:r>
              <a:rPr lang="en-US"/>
              <a:t>[Ar]4s</a:t>
            </a:r>
            <a:r>
              <a:rPr lang="en-US" baseline="30000"/>
              <a:t>2</a:t>
            </a:r>
            <a:r>
              <a:rPr lang="en-US"/>
              <a:t>3d</a:t>
            </a:r>
            <a:r>
              <a:rPr lang="en-US" baseline="30000"/>
              <a:t>3</a:t>
            </a:r>
            <a:endParaRPr lang="en-US"/>
          </a:p>
          <a:p>
            <a:pPr>
              <a:buFont typeface="Wingdings" pitchFamily="2" charset="2"/>
              <a:buNone/>
            </a:pPr>
            <a:r>
              <a:rPr lang="en-US"/>
              <a:t>OR</a:t>
            </a:r>
          </a:p>
          <a:p>
            <a:pPr>
              <a:buFont typeface="Wingdings" pitchFamily="2" charset="2"/>
              <a:buNone/>
            </a:pPr>
            <a:r>
              <a:rPr lang="en-US"/>
              <a:t>[Ar]3d</a:t>
            </a:r>
            <a:r>
              <a:rPr lang="en-US" baseline="30000"/>
              <a:t>5</a:t>
            </a:r>
            <a:endParaRPr lang="en-US"/>
          </a:p>
        </p:txBody>
      </p:sp>
      <p:sp>
        <p:nvSpPr>
          <p:cNvPr id="3" name="Slide Number Placeholder 2"/>
          <p:cNvSpPr>
            <a:spLocks noGrp="1"/>
          </p:cNvSpPr>
          <p:nvPr>
            <p:ph type="sldNum" sz="quarter" idx="12"/>
          </p:nvPr>
        </p:nvSpPr>
        <p:spPr/>
        <p:txBody>
          <a:bodyPr/>
          <a:lstStyle/>
          <a:p>
            <a:fld id="{6BDDFE3F-F1D6-4E01-8F1F-D1A8AE14E23F}" type="slidenum">
              <a:rPr lang="en-US" smtClean="0"/>
              <a:pPr/>
              <a:t>90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3731">
                                            <p:txEl>
                                              <p:pRg st="4" end="4"/>
                                            </p:txEl>
                                          </p:spTgt>
                                        </p:tgtEl>
                                        <p:attrNameLst>
                                          <p:attrName>style.visibility</p:attrName>
                                        </p:attrNameLst>
                                      </p:cBhvr>
                                      <p:to>
                                        <p:strVal val="visible"/>
                                      </p:to>
                                    </p:set>
                                    <p:animEffect transition="in" filter="blinds(horizontal)">
                                      <p:cBhvr>
                                        <p:cTn id="7" dur="500"/>
                                        <p:tgtEl>
                                          <p:spTgt spid="73731">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3731">
                                            <p:txEl>
                                              <p:pRg st="5" end="5"/>
                                            </p:txEl>
                                          </p:spTgt>
                                        </p:tgtEl>
                                        <p:attrNameLst>
                                          <p:attrName>style.visibility</p:attrName>
                                        </p:attrNameLst>
                                      </p:cBhvr>
                                      <p:to>
                                        <p:strVal val="visible"/>
                                      </p:to>
                                    </p:set>
                                    <p:animEffect transition="in" filter="blinds(horizontal)">
                                      <p:cBhvr>
                                        <p:cTn id="10" dur="500"/>
                                        <p:tgtEl>
                                          <p:spTgt spid="73731">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73731">
                                            <p:txEl>
                                              <p:pRg st="6" end="6"/>
                                            </p:txEl>
                                          </p:spTgt>
                                        </p:tgtEl>
                                        <p:attrNameLst>
                                          <p:attrName>style.visibility</p:attrName>
                                        </p:attrNameLst>
                                      </p:cBhvr>
                                      <p:to>
                                        <p:strVal val="visible"/>
                                      </p:to>
                                    </p:set>
                                    <p:animEffect transition="in" filter="blinds(horizontal)">
                                      <p:cBhvr>
                                        <p:cTn id="13" dur="500"/>
                                        <p:tgtEl>
                                          <p:spTgt spid="737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Rules Governing Electrons</a:t>
            </a:r>
          </a:p>
        </p:txBody>
      </p:sp>
      <p:sp>
        <p:nvSpPr>
          <p:cNvPr id="22531" name="Rectangle 3"/>
          <p:cNvSpPr>
            <a:spLocks noGrp="1" noChangeArrowheads="1"/>
          </p:cNvSpPr>
          <p:nvPr>
            <p:ph type="body" idx="1"/>
          </p:nvPr>
        </p:nvSpPr>
        <p:spPr/>
        <p:txBody>
          <a:bodyPr/>
          <a:lstStyle/>
          <a:p>
            <a:pPr marL="609600" indent="-609600">
              <a:lnSpc>
                <a:spcPct val="90000"/>
              </a:lnSpc>
              <a:buFont typeface="Wingdings" pitchFamily="2" charset="2"/>
              <a:buAutoNum type="arabicPeriod"/>
            </a:pPr>
            <a:r>
              <a:rPr lang="en-US" dirty="0"/>
              <a:t>Pauli Exclusion Principle - No two electrons in an atom can have the same 4 quantum numbers </a:t>
            </a:r>
          </a:p>
          <a:p>
            <a:pPr marL="609600" indent="-609600">
              <a:lnSpc>
                <a:spcPct val="90000"/>
              </a:lnSpc>
              <a:buFont typeface="Wingdings" pitchFamily="2" charset="2"/>
              <a:buAutoNum type="arabicPeriod"/>
            </a:pPr>
            <a:r>
              <a:rPr lang="en-US" dirty="0"/>
              <a:t>Lowest energy orbitals fill first</a:t>
            </a:r>
          </a:p>
          <a:p>
            <a:pPr marL="609600" indent="-609600">
              <a:lnSpc>
                <a:spcPct val="90000"/>
              </a:lnSpc>
              <a:buFont typeface="Wingdings" pitchFamily="2" charset="2"/>
              <a:buAutoNum type="arabicPeriod"/>
            </a:pPr>
            <a:r>
              <a:rPr lang="en-US" dirty="0" err="1">
                <a:solidFill>
                  <a:srgbClr val="7030A0"/>
                </a:solidFill>
              </a:rPr>
              <a:t>Hund’s</a:t>
            </a:r>
            <a:r>
              <a:rPr lang="en-US" dirty="0">
                <a:solidFill>
                  <a:srgbClr val="7030A0"/>
                </a:solidFill>
              </a:rPr>
              <a:t> rule – Electrons pair up as a last resort</a:t>
            </a:r>
          </a:p>
          <a:p>
            <a:pPr marL="609600" indent="-609600">
              <a:lnSpc>
                <a:spcPct val="90000"/>
              </a:lnSpc>
              <a:buFont typeface="Wingdings" pitchFamily="2" charset="2"/>
              <a:buAutoNum type="arabicPeriod"/>
            </a:pPr>
            <a:r>
              <a:rPr lang="en-US" dirty="0"/>
              <a:t>An orbital being full or half-full is good! (lower in energy)</a:t>
            </a:r>
          </a:p>
        </p:txBody>
      </p:sp>
      <p:sp>
        <p:nvSpPr>
          <p:cNvPr id="3" name="Slide Number Placeholder 2"/>
          <p:cNvSpPr>
            <a:spLocks noGrp="1"/>
          </p:cNvSpPr>
          <p:nvPr>
            <p:ph type="sldNum" sz="quarter" idx="12"/>
          </p:nvPr>
        </p:nvSpPr>
        <p:spPr/>
        <p:txBody>
          <a:bodyPr/>
          <a:lstStyle/>
          <a:p>
            <a:fld id="{6BDDFE3F-F1D6-4E01-8F1F-D1A8AE14E23F}" type="slidenum">
              <a:rPr lang="en-US" smtClean="0"/>
              <a:pPr/>
              <a:t>91</a:t>
            </a:fld>
            <a:endParaRPr lang="en-US"/>
          </a:p>
        </p:txBody>
      </p:sp>
    </p:spTree>
    <p:extLst>
      <p:ext uri="{BB962C8B-B14F-4D97-AF65-F5344CB8AC3E}">
        <p14:creationId xmlns:p14="http://schemas.microsoft.com/office/powerpoint/2010/main" val="41834937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pairing affects magnetism</a:t>
            </a:r>
            <a:endParaRPr lang="en-US" dirty="0"/>
          </a:p>
        </p:txBody>
      </p:sp>
      <p:sp>
        <p:nvSpPr>
          <p:cNvPr id="3" name="Content Placeholder 2"/>
          <p:cNvSpPr>
            <a:spLocks noGrp="1"/>
          </p:cNvSpPr>
          <p:nvPr>
            <p:ph idx="1"/>
          </p:nvPr>
        </p:nvSpPr>
        <p:spPr/>
        <p:txBody>
          <a:bodyPr/>
          <a:lstStyle/>
          <a:p>
            <a:pPr marL="0" indent="0">
              <a:buNone/>
            </a:pPr>
            <a:r>
              <a:rPr lang="en-US" dirty="0" smtClean="0"/>
              <a:t>It is not apparent in the simple electron configuration.</a:t>
            </a:r>
          </a:p>
          <a:p>
            <a:pPr marL="0" indent="0">
              <a:buNone/>
            </a:pPr>
            <a:endParaRPr lang="en-US" dirty="0"/>
          </a:p>
          <a:p>
            <a:pPr marL="0" indent="0">
              <a:buNone/>
            </a:pPr>
            <a:r>
              <a:rPr lang="en-US" dirty="0" smtClean="0"/>
              <a:t>Consider C again.  Its configuration is 1s</a:t>
            </a:r>
            <a:r>
              <a:rPr lang="en-US" baseline="30000" dirty="0" smtClean="0"/>
              <a:t>2</a:t>
            </a:r>
            <a:r>
              <a:rPr lang="en-US" dirty="0" smtClean="0"/>
              <a:t>2s</a:t>
            </a:r>
            <a:r>
              <a:rPr lang="en-US" baseline="30000" dirty="0" smtClean="0"/>
              <a:t>2</a:t>
            </a:r>
            <a:r>
              <a:rPr lang="en-US" dirty="0" smtClean="0"/>
              <a:t>2p</a:t>
            </a:r>
            <a:r>
              <a:rPr lang="en-US" baseline="30000" dirty="0" smtClean="0"/>
              <a:t>2</a:t>
            </a:r>
            <a:endParaRPr lang="en-US" dirty="0" smtClean="0"/>
          </a:p>
          <a:p>
            <a:pPr marL="0" indent="0">
              <a:buNone/>
            </a:pPr>
            <a:endParaRPr lang="en-US" dirty="0"/>
          </a:p>
          <a:p>
            <a:pPr marL="0" indent="0">
              <a:buNone/>
            </a:pPr>
            <a:r>
              <a:rPr lang="en-US" dirty="0" smtClean="0"/>
              <a:t>Since the 1s and 2s orbitals are full there’s no choice with the electrons, but the 2p is mostly empty.</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92</a:t>
            </a:fld>
            <a:endParaRPr lang="en-US"/>
          </a:p>
        </p:txBody>
      </p:sp>
    </p:spTree>
    <p:extLst>
      <p:ext uri="{BB962C8B-B14F-4D97-AF65-F5344CB8AC3E}">
        <p14:creationId xmlns:p14="http://schemas.microsoft.com/office/powerpoint/2010/main" val="20087724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configurations</a:t>
            </a:r>
            <a:endParaRPr lang="en-US" dirty="0"/>
          </a:p>
        </p:txBody>
      </p:sp>
      <p:sp>
        <p:nvSpPr>
          <p:cNvPr id="3" name="Content Placeholder 2"/>
          <p:cNvSpPr>
            <a:spLocks noGrp="1"/>
          </p:cNvSpPr>
          <p:nvPr>
            <p:ph idx="1"/>
          </p:nvPr>
        </p:nvSpPr>
        <p:spPr/>
        <p:txBody>
          <a:bodyPr/>
          <a:lstStyle/>
          <a:p>
            <a:pPr marL="0" indent="0">
              <a:buNone/>
            </a:pPr>
            <a:r>
              <a:rPr lang="en-US" dirty="0" smtClean="0"/>
              <a:t>Another way to show the electron configurations is to actually show each orbital.</a:t>
            </a:r>
          </a:p>
          <a:p>
            <a:pPr marL="0" indent="0">
              <a:buNone/>
            </a:pPr>
            <a:endParaRPr lang="en-US" dirty="0"/>
          </a:p>
          <a:p>
            <a:pPr marL="0" indent="0">
              <a:buNone/>
            </a:pPr>
            <a:r>
              <a:rPr lang="en-US" dirty="0" smtClean="0"/>
              <a:t>Electrons are represented by arrows pointing up (</a:t>
            </a:r>
            <a:r>
              <a:rPr lang="en-US" dirty="0" err="1" smtClean="0"/>
              <a:t>m</a:t>
            </a:r>
            <a:r>
              <a:rPr lang="en-US" baseline="-25000" dirty="0" err="1" smtClean="0"/>
              <a:t>s</a:t>
            </a:r>
            <a:r>
              <a:rPr lang="en-US" dirty="0" smtClean="0"/>
              <a:t> = +1/2) or down (</a:t>
            </a:r>
            <a:r>
              <a:rPr lang="en-US" dirty="0" err="1" smtClean="0"/>
              <a:t>m</a:t>
            </a:r>
            <a:r>
              <a:rPr lang="en-US" baseline="-25000" dirty="0" err="1" smtClean="0"/>
              <a:t>s</a:t>
            </a:r>
            <a:r>
              <a:rPr lang="en-US" dirty="0" smtClean="0"/>
              <a:t> = -1/2)</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93</a:t>
            </a:fld>
            <a:endParaRPr lang="en-US"/>
          </a:p>
        </p:txBody>
      </p:sp>
    </p:spTree>
    <p:extLst>
      <p:ext uri="{BB962C8B-B14F-4D97-AF65-F5344CB8AC3E}">
        <p14:creationId xmlns:p14="http://schemas.microsoft.com/office/powerpoint/2010/main" val="398971252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 2 possibilities</a:t>
            </a:r>
            <a:endParaRPr lang="en-US" dirty="0"/>
          </a:p>
        </p:txBody>
      </p:sp>
      <p:sp>
        <p:nvSpPr>
          <p:cNvPr id="3" name="Content Placeholder 2"/>
          <p:cNvSpPr>
            <a:spLocks noGrp="1"/>
          </p:cNvSpPr>
          <p:nvPr>
            <p:ph idx="1"/>
          </p:nvPr>
        </p:nvSpPr>
        <p:spPr/>
        <p:txBody>
          <a:bodyPr/>
          <a:lstStyle/>
          <a:p>
            <a:pPr marL="0" indent="0">
              <a:buNone/>
            </a:pPr>
            <a:r>
              <a:rPr lang="en-US" dirty="0" smtClean="0"/>
              <a:t>___     ___         ___   ___	___</a:t>
            </a:r>
          </a:p>
          <a:p>
            <a:pPr marL="0" indent="0">
              <a:buNone/>
            </a:pPr>
            <a:r>
              <a:rPr lang="en-US" dirty="0"/>
              <a:t> </a:t>
            </a:r>
            <a:r>
              <a:rPr lang="en-US" dirty="0" smtClean="0"/>
              <a:t>1s       2s                  2p</a:t>
            </a:r>
          </a:p>
          <a:p>
            <a:pPr marL="0" indent="0">
              <a:buNone/>
            </a:pPr>
            <a:endParaRPr lang="en-US" dirty="0"/>
          </a:p>
          <a:p>
            <a:pPr marL="0" indent="0">
              <a:buNone/>
            </a:pPr>
            <a:endParaRPr lang="en-US" dirty="0" smtClean="0"/>
          </a:p>
          <a:p>
            <a:pPr marL="0" indent="0">
              <a:buNone/>
            </a:pPr>
            <a:r>
              <a:rPr lang="en-US" dirty="0"/>
              <a:t>___     ___         ___   ___	___</a:t>
            </a:r>
          </a:p>
          <a:p>
            <a:pPr marL="0" indent="0">
              <a:buNone/>
            </a:pPr>
            <a:r>
              <a:rPr lang="en-US" dirty="0"/>
              <a:t> 1s       2s                  </a:t>
            </a:r>
            <a:r>
              <a:rPr lang="en-US" dirty="0" smtClean="0"/>
              <a:t>2p</a:t>
            </a:r>
          </a:p>
          <a:p>
            <a:pPr marL="0" indent="0">
              <a:buNone/>
            </a:pPr>
            <a:endParaRPr lang="en-US" dirty="0"/>
          </a:p>
          <a:p>
            <a:pPr marL="0" indent="0">
              <a:buNone/>
            </a:pPr>
            <a:r>
              <a:rPr lang="en-US" dirty="0" smtClean="0"/>
              <a:t>This is where </a:t>
            </a:r>
            <a:r>
              <a:rPr lang="en-US" dirty="0" err="1" smtClean="0"/>
              <a:t>Hund’s</a:t>
            </a:r>
            <a:r>
              <a:rPr lang="en-US" dirty="0" smtClean="0"/>
              <a:t> rule comes into play.</a:t>
            </a:r>
            <a:endParaRPr lang="en-US" dirty="0"/>
          </a:p>
          <a:p>
            <a:pPr marL="0" indent="0">
              <a:buNone/>
            </a:pPr>
            <a:endParaRPr lang="en-US" dirty="0"/>
          </a:p>
        </p:txBody>
      </p:sp>
      <p:cxnSp>
        <p:nvCxnSpPr>
          <p:cNvPr id="5" name="Straight Arrow Connector 4"/>
          <p:cNvCxnSpPr/>
          <p:nvPr/>
        </p:nvCxnSpPr>
        <p:spPr>
          <a:xfrm flipV="1">
            <a:off x="1737360" y="179832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876800" y="184404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48000" y="182118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943600" y="184404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184404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185166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38862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92040" y="393192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63240" y="390906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3939540"/>
            <a:ext cx="0" cy="426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20240" y="393192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91840" y="393954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6BDDFE3F-F1D6-4E01-8F1F-D1A8AE14E23F}" type="slidenum">
              <a:rPr lang="en-US" smtClean="0"/>
              <a:pPr/>
              <a:t>94</a:t>
            </a:fld>
            <a:endParaRPr lang="en-US"/>
          </a:p>
        </p:txBody>
      </p:sp>
    </p:spTree>
    <p:extLst>
      <p:ext uri="{BB962C8B-B14F-4D97-AF65-F5344CB8AC3E}">
        <p14:creationId xmlns:p14="http://schemas.microsoft.com/office/powerpoint/2010/main" val="6419353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Rules Governing Electrons</a:t>
            </a:r>
          </a:p>
        </p:txBody>
      </p:sp>
      <p:sp>
        <p:nvSpPr>
          <p:cNvPr id="22531" name="Rectangle 3"/>
          <p:cNvSpPr>
            <a:spLocks noGrp="1" noChangeArrowheads="1"/>
          </p:cNvSpPr>
          <p:nvPr>
            <p:ph type="body" idx="1"/>
          </p:nvPr>
        </p:nvSpPr>
        <p:spPr/>
        <p:txBody>
          <a:bodyPr/>
          <a:lstStyle/>
          <a:p>
            <a:pPr marL="609600" indent="-609600">
              <a:lnSpc>
                <a:spcPct val="90000"/>
              </a:lnSpc>
              <a:buFont typeface="Wingdings" pitchFamily="2" charset="2"/>
              <a:buAutoNum type="arabicPeriod"/>
            </a:pPr>
            <a:r>
              <a:rPr lang="en-US" dirty="0"/>
              <a:t>Pauli Exclusion Principle - No two electrons in an atom can have the same 4 quantum numbers </a:t>
            </a:r>
          </a:p>
          <a:p>
            <a:pPr marL="609600" indent="-609600">
              <a:lnSpc>
                <a:spcPct val="90000"/>
              </a:lnSpc>
              <a:buFont typeface="Wingdings" pitchFamily="2" charset="2"/>
              <a:buAutoNum type="arabicPeriod"/>
            </a:pPr>
            <a:r>
              <a:rPr lang="en-US" dirty="0"/>
              <a:t>Lowest energy orbitals fill first</a:t>
            </a:r>
          </a:p>
          <a:p>
            <a:pPr marL="609600" indent="-609600">
              <a:lnSpc>
                <a:spcPct val="90000"/>
              </a:lnSpc>
              <a:buFont typeface="Wingdings" pitchFamily="2" charset="2"/>
              <a:buAutoNum type="arabicPeriod"/>
            </a:pPr>
            <a:r>
              <a:rPr lang="en-US" dirty="0" err="1">
                <a:solidFill>
                  <a:srgbClr val="7030A0"/>
                </a:solidFill>
              </a:rPr>
              <a:t>Hund’s</a:t>
            </a:r>
            <a:r>
              <a:rPr lang="en-US" dirty="0">
                <a:solidFill>
                  <a:srgbClr val="7030A0"/>
                </a:solidFill>
              </a:rPr>
              <a:t> rule – Electrons pair up as a last resort</a:t>
            </a:r>
          </a:p>
          <a:p>
            <a:pPr marL="609600" indent="-609600">
              <a:lnSpc>
                <a:spcPct val="90000"/>
              </a:lnSpc>
              <a:buFont typeface="Wingdings" pitchFamily="2" charset="2"/>
              <a:buAutoNum type="arabicPeriod"/>
            </a:pPr>
            <a:r>
              <a:rPr lang="en-US" dirty="0"/>
              <a:t>An orbital being full or half-full is good! (lower in energy)</a:t>
            </a:r>
          </a:p>
        </p:txBody>
      </p:sp>
      <p:sp>
        <p:nvSpPr>
          <p:cNvPr id="3" name="Slide Number Placeholder 2"/>
          <p:cNvSpPr>
            <a:spLocks noGrp="1"/>
          </p:cNvSpPr>
          <p:nvPr>
            <p:ph type="sldNum" sz="quarter" idx="12"/>
          </p:nvPr>
        </p:nvSpPr>
        <p:spPr/>
        <p:txBody>
          <a:bodyPr/>
          <a:lstStyle/>
          <a:p>
            <a:fld id="{6BDDFE3F-F1D6-4E01-8F1F-D1A8AE14E23F}" type="slidenum">
              <a:rPr lang="en-US" smtClean="0"/>
              <a:pPr/>
              <a:t>95</a:t>
            </a:fld>
            <a:endParaRPr lang="en-US"/>
          </a:p>
        </p:txBody>
      </p:sp>
    </p:spTree>
    <p:extLst>
      <p:ext uri="{BB962C8B-B14F-4D97-AF65-F5344CB8AC3E}">
        <p14:creationId xmlns:p14="http://schemas.microsoft.com/office/powerpoint/2010/main" val="5152120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 only 1 possibility</a:t>
            </a:r>
            <a:endParaRPr lang="en-US" dirty="0"/>
          </a:p>
        </p:txBody>
      </p:sp>
      <p:sp>
        <p:nvSpPr>
          <p:cNvPr id="3" name="Content Placeholder 2"/>
          <p:cNvSpPr>
            <a:spLocks noGrp="1"/>
          </p:cNvSpPr>
          <p:nvPr>
            <p:ph idx="1"/>
          </p:nvPr>
        </p:nvSpPr>
        <p:spPr/>
        <p:txBody>
          <a:bodyPr/>
          <a:lstStyle/>
          <a:p>
            <a:pPr marL="0" indent="0">
              <a:buNone/>
            </a:pPr>
            <a:r>
              <a:rPr lang="en-US" dirty="0" smtClean="0"/>
              <a:t>___     ___         ___   ___	___</a:t>
            </a:r>
          </a:p>
          <a:p>
            <a:pPr marL="0" indent="0">
              <a:buNone/>
            </a:pPr>
            <a:r>
              <a:rPr lang="en-US" dirty="0" smtClean="0"/>
              <a:t> 1s       2s                  2p</a:t>
            </a:r>
          </a:p>
          <a:p>
            <a:pPr marL="0" indent="0">
              <a:buNone/>
            </a:pPr>
            <a:endParaRPr lang="en-US" dirty="0" smtClean="0"/>
          </a:p>
          <a:p>
            <a:pPr marL="0" indent="0">
              <a:buNone/>
            </a:pPr>
            <a:endParaRPr lang="en-US" dirty="0" smtClean="0"/>
          </a:p>
          <a:p>
            <a:pPr marL="0" indent="0">
              <a:buNone/>
            </a:pPr>
            <a:r>
              <a:rPr lang="en-US" dirty="0" smtClean="0"/>
              <a:t>___     ___         ___   ___	___</a:t>
            </a:r>
          </a:p>
          <a:p>
            <a:pPr marL="0" indent="0">
              <a:buNone/>
            </a:pPr>
            <a:r>
              <a:rPr lang="en-US" dirty="0" smtClean="0"/>
              <a:t> 1s       2s                  2p</a:t>
            </a:r>
          </a:p>
          <a:p>
            <a:pPr marL="0" indent="0">
              <a:buNone/>
            </a:pPr>
            <a:endParaRPr lang="en-US" dirty="0" smtClean="0"/>
          </a:p>
          <a:p>
            <a:pPr marL="0" indent="0">
              <a:buNone/>
            </a:pPr>
            <a:r>
              <a:rPr lang="en-US" dirty="0" err="1">
                <a:solidFill>
                  <a:srgbClr val="7030A0"/>
                </a:solidFill>
              </a:rPr>
              <a:t>Hund’s</a:t>
            </a:r>
            <a:r>
              <a:rPr lang="en-US" dirty="0">
                <a:solidFill>
                  <a:srgbClr val="7030A0"/>
                </a:solidFill>
              </a:rPr>
              <a:t> rule – Electrons pair up as a last resort</a:t>
            </a:r>
          </a:p>
          <a:p>
            <a:pPr marL="0" indent="0">
              <a:buNone/>
            </a:pPr>
            <a:endParaRPr lang="en-US" dirty="0"/>
          </a:p>
        </p:txBody>
      </p:sp>
      <p:cxnSp>
        <p:nvCxnSpPr>
          <p:cNvPr id="5" name="Straight Arrow Connector 4"/>
          <p:cNvCxnSpPr/>
          <p:nvPr/>
        </p:nvCxnSpPr>
        <p:spPr>
          <a:xfrm flipV="1">
            <a:off x="1737360" y="179832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876800" y="184404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48000" y="182118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943600" y="184404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184404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185166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38862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92040" y="393192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63240" y="390906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3939540"/>
            <a:ext cx="0" cy="426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20240" y="393192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91840" y="393954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95400" y="3124200"/>
            <a:ext cx="6781800"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flipV="1">
            <a:off x="1447800" y="3352800"/>
            <a:ext cx="6629400" cy="1676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8" name="Slide Number Placeholder 17"/>
          <p:cNvSpPr>
            <a:spLocks noGrp="1"/>
          </p:cNvSpPr>
          <p:nvPr>
            <p:ph type="sldNum" sz="quarter" idx="12"/>
          </p:nvPr>
        </p:nvSpPr>
        <p:spPr/>
        <p:txBody>
          <a:bodyPr/>
          <a:lstStyle/>
          <a:p>
            <a:fld id="{6BDDFE3F-F1D6-4E01-8F1F-D1A8AE14E23F}" type="slidenum">
              <a:rPr lang="en-US" smtClean="0"/>
              <a:pPr/>
              <a:t>96</a:t>
            </a:fld>
            <a:endParaRPr lang="en-US"/>
          </a:p>
        </p:txBody>
      </p:sp>
    </p:spTree>
    <p:extLst>
      <p:ext uri="{BB962C8B-B14F-4D97-AF65-F5344CB8AC3E}">
        <p14:creationId xmlns:p14="http://schemas.microsoft.com/office/powerpoint/2010/main" val="10375396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difference does it make?</a:t>
            </a:r>
            <a:endParaRPr lang="en-US" dirty="0"/>
          </a:p>
        </p:txBody>
      </p:sp>
      <p:sp>
        <p:nvSpPr>
          <p:cNvPr id="3" name="Content Placeholder 2"/>
          <p:cNvSpPr>
            <a:spLocks noGrp="1"/>
          </p:cNvSpPr>
          <p:nvPr>
            <p:ph idx="1"/>
          </p:nvPr>
        </p:nvSpPr>
        <p:spPr/>
        <p:txBody>
          <a:bodyPr/>
          <a:lstStyle/>
          <a:p>
            <a:pPr marL="0" indent="0">
              <a:buNone/>
            </a:pPr>
            <a:r>
              <a:rPr lang="en-US" dirty="0" smtClean="0"/>
              <a:t>I’m glad you asked!</a:t>
            </a:r>
          </a:p>
          <a:p>
            <a:pPr marL="0" indent="0">
              <a:buNone/>
            </a:pPr>
            <a:endParaRPr lang="en-US" dirty="0"/>
          </a:p>
          <a:p>
            <a:pPr marL="0" indent="0">
              <a:buNone/>
            </a:pPr>
            <a:r>
              <a:rPr lang="en-US" dirty="0" err="1" smtClean="0"/>
              <a:t>Paramagnetism</a:t>
            </a:r>
            <a:r>
              <a:rPr lang="en-US" dirty="0" smtClean="0"/>
              <a:t> – Only atoms with unpaired electrons are attracted to magnetic fields.</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97</a:t>
            </a:fld>
            <a:endParaRPr lang="en-US"/>
          </a:p>
        </p:txBody>
      </p:sp>
    </p:spTree>
    <p:extLst>
      <p:ext uri="{BB962C8B-B14F-4D97-AF65-F5344CB8AC3E}">
        <p14:creationId xmlns:p14="http://schemas.microsoft.com/office/powerpoint/2010/main" val="383004433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 2 possibilities</a:t>
            </a:r>
            <a:endParaRPr lang="en-US" dirty="0"/>
          </a:p>
        </p:txBody>
      </p:sp>
      <p:sp>
        <p:nvSpPr>
          <p:cNvPr id="3" name="Content Placeholder 2"/>
          <p:cNvSpPr>
            <a:spLocks noGrp="1"/>
          </p:cNvSpPr>
          <p:nvPr>
            <p:ph idx="1"/>
          </p:nvPr>
        </p:nvSpPr>
        <p:spPr/>
        <p:txBody>
          <a:bodyPr/>
          <a:lstStyle/>
          <a:p>
            <a:pPr marL="0" indent="0">
              <a:buNone/>
            </a:pPr>
            <a:r>
              <a:rPr lang="en-US" dirty="0" smtClean="0"/>
              <a:t>___     ___         ___   ___	___</a:t>
            </a:r>
          </a:p>
          <a:p>
            <a:pPr marL="0" indent="0">
              <a:buNone/>
            </a:pPr>
            <a:r>
              <a:rPr lang="en-US" dirty="0"/>
              <a:t> </a:t>
            </a:r>
            <a:r>
              <a:rPr lang="en-US" dirty="0" smtClean="0"/>
              <a:t>1s       2s                  2p</a:t>
            </a:r>
          </a:p>
          <a:p>
            <a:pPr marL="0" indent="0">
              <a:buNone/>
            </a:pPr>
            <a:r>
              <a:rPr lang="en-US" dirty="0" smtClean="0"/>
              <a:t>Paramagnetic</a:t>
            </a:r>
            <a:endParaRPr lang="en-US" dirty="0"/>
          </a:p>
          <a:p>
            <a:pPr marL="0" indent="0">
              <a:buNone/>
            </a:pPr>
            <a:endParaRPr lang="en-US" dirty="0" smtClean="0"/>
          </a:p>
          <a:p>
            <a:pPr marL="0" indent="0">
              <a:buNone/>
            </a:pPr>
            <a:r>
              <a:rPr lang="en-US" dirty="0"/>
              <a:t>___     ___         ___   ___	___</a:t>
            </a:r>
          </a:p>
          <a:p>
            <a:pPr marL="0" indent="0">
              <a:buNone/>
            </a:pPr>
            <a:r>
              <a:rPr lang="en-US" dirty="0"/>
              <a:t> 1s       2s                  </a:t>
            </a:r>
            <a:r>
              <a:rPr lang="en-US" dirty="0" smtClean="0"/>
              <a:t>2p</a:t>
            </a:r>
          </a:p>
          <a:p>
            <a:pPr marL="0" indent="0">
              <a:buNone/>
            </a:pPr>
            <a:endParaRPr lang="en-US" dirty="0" smtClean="0"/>
          </a:p>
          <a:p>
            <a:pPr marL="0" indent="0">
              <a:buNone/>
            </a:pPr>
            <a:r>
              <a:rPr lang="en-US" dirty="0" smtClean="0"/>
              <a:t>Not paramagnetic</a:t>
            </a:r>
            <a:endParaRPr lang="en-US" dirty="0"/>
          </a:p>
        </p:txBody>
      </p:sp>
      <p:cxnSp>
        <p:nvCxnSpPr>
          <p:cNvPr id="5" name="Straight Arrow Connector 4"/>
          <p:cNvCxnSpPr/>
          <p:nvPr/>
        </p:nvCxnSpPr>
        <p:spPr>
          <a:xfrm flipV="1">
            <a:off x="1737360" y="179832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4876800" y="184404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48000" y="182118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5943600" y="184404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905000" y="184404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185166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752600" y="38862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92040" y="393192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063240" y="390906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105400" y="3939540"/>
            <a:ext cx="0" cy="426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20240" y="393192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91840" y="3939540"/>
            <a:ext cx="0" cy="4114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9"/>
          <p:cNvSpPr>
            <a:spLocks noGrp="1"/>
          </p:cNvSpPr>
          <p:nvPr>
            <p:ph type="sldNum" sz="quarter" idx="12"/>
          </p:nvPr>
        </p:nvSpPr>
        <p:spPr/>
        <p:txBody>
          <a:bodyPr/>
          <a:lstStyle/>
          <a:p>
            <a:fld id="{6BDDFE3F-F1D6-4E01-8F1F-D1A8AE14E23F}" type="slidenum">
              <a:rPr lang="en-US" smtClean="0"/>
              <a:pPr/>
              <a:t>98</a:t>
            </a:fld>
            <a:endParaRPr lang="en-US"/>
          </a:p>
        </p:txBody>
      </p:sp>
    </p:spTree>
    <p:extLst>
      <p:ext uri="{BB962C8B-B14F-4D97-AF65-F5344CB8AC3E}">
        <p14:creationId xmlns:p14="http://schemas.microsoft.com/office/powerpoint/2010/main" val="18086755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Photons as a source of energy</a:t>
            </a:r>
            <a:endParaRPr lang="en-US" dirty="0"/>
          </a:p>
        </p:txBody>
      </p:sp>
      <p:sp>
        <p:nvSpPr>
          <p:cNvPr id="3" name="Content Placeholder 2"/>
          <p:cNvSpPr>
            <a:spLocks noGrp="1"/>
          </p:cNvSpPr>
          <p:nvPr>
            <p:ph idx="1"/>
          </p:nvPr>
        </p:nvSpPr>
        <p:spPr/>
        <p:txBody>
          <a:bodyPr/>
          <a:lstStyle/>
          <a:p>
            <a:pPr marL="0" indent="0">
              <a:buNone/>
            </a:pPr>
            <a:r>
              <a:rPr lang="en-US" dirty="0" smtClean="0"/>
              <a:t>Did anyone own an Easy Bake oven?</a:t>
            </a:r>
          </a:p>
          <a:p>
            <a:pPr marL="0" indent="0">
              <a:buNone/>
            </a:pPr>
            <a:endParaRPr lang="en-US" dirty="0" smtClean="0"/>
          </a:p>
          <a:p>
            <a:pPr marL="0" indent="0">
              <a:buNone/>
            </a:pPr>
            <a:r>
              <a:rPr lang="en-US" dirty="0" smtClean="0"/>
              <a:t>Cooking with a light bulb!</a:t>
            </a:r>
          </a:p>
          <a:p>
            <a:pPr marL="0" indent="0">
              <a:buNone/>
            </a:pPr>
            <a:endParaRPr lang="en-US" dirty="0"/>
          </a:p>
          <a:p>
            <a:pPr marL="0" indent="0">
              <a:buNone/>
            </a:pPr>
            <a:r>
              <a:rPr lang="en-US" dirty="0" smtClean="0"/>
              <a:t>It’s just another source of energy…but it must be absorbed!</a:t>
            </a:r>
          </a:p>
          <a:p>
            <a:pPr marL="0" indent="0">
              <a:buNone/>
            </a:pPr>
            <a:endParaRPr lang="en-US" dirty="0"/>
          </a:p>
          <a:p>
            <a:pPr marL="0" indent="0">
              <a:buNone/>
            </a:pPr>
            <a:r>
              <a:rPr lang="en-US" dirty="0" smtClean="0"/>
              <a:t>Heat energy is automatically shared from colliding molecules.  Light energy must be absorbed by the molecules.</a:t>
            </a:r>
            <a:endParaRPr lang="en-US" dirty="0"/>
          </a:p>
        </p:txBody>
      </p:sp>
      <p:sp>
        <p:nvSpPr>
          <p:cNvPr id="5" name="Slide Number Placeholder 4"/>
          <p:cNvSpPr>
            <a:spLocks noGrp="1"/>
          </p:cNvSpPr>
          <p:nvPr>
            <p:ph type="sldNum" sz="quarter" idx="12"/>
          </p:nvPr>
        </p:nvSpPr>
        <p:spPr/>
        <p:txBody>
          <a:bodyPr/>
          <a:lstStyle/>
          <a:p>
            <a:fld id="{6BDDFE3F-F1D6-4E01-8F1F-D1A8AE14E23F}" type="slidenum">
              <a:rPr lang="en-US" smtClean="0"/>
              <a:pPr/>
              <a:t>99</a:t>
            </a:fld>
            <a:endParaRPr lang="en-US"/>
          </a:p>
        </p:txBody>
      </p:sp>
    </p:spTree>
    <p:extLst>
      <p:ext uri="{BB962C8B-B14F-4D97-AF65-F5344CB8AC3E}">
        <p14:creationId xmlns:p14="http://schemas.microsoft.com/office/powerpoint/2010/main" val="1266162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Eclipse</Template>
  <TotalTime>4211</TotalTime>
  <Words>4039</Words>
  <Application>Microsoft Office PowerPoint</Application>
  <PresentationFormat>On-screen Show (4:3)</PresentationFormat>
  <Paragraphs>750</Paragraphs>
  <Slides>109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109</vt:i4>
      </vt:variant>
    </vt:vector>
  </HeadingPairs>
  <TitlesOfParts>
    <vt:vector size="111" baseType="lpstr">
      <vt:lpstr>Eclipse</vt:lpstr>
      <vt:lpstr>Equation</vt:lpstr>
      <vt:lpstr>Electronic Structure of Atoms</vt:lpstr>
      <vt:lpstr>What’s this thing called light?</vt:lpstr>
      <vt:lpstr>Freeze the wave and walk…</vt:lpstr>
      <vt:lpstr>What do I see on my walk?</vt:lpstr>
      <vt:lpstr>What do I see on my walk?</vt:lpstr>
      <vt:lpstr>What do I see on my walk?</vt:lpstr>
      <vt:lpstr>What if instead of walking I sit still and let the wave go by…</vt:lpstr>
      <vt:lpstr>I see it go up and down and up and down…</vt:lpstr>
      <vt:lpstr>Wavelength and frequency are related…</vt:lpstr>
      <vt:lpstr>What do you get when you combine distance and time?</vt:lpstr>
      <vt:lpstr>PowerPoint Presentation</vt:lpstr>
      <vt:lpstr>No molecules in a vacuum…</vt:lpstr>
      <vt:lpstr>PowerPoint Presentation</vt:lpstr>
      <vt:lpstr>Light is another form of energy!</vt:lpstr>
      <vt:lpstr>PowerPoint Presentation</vt:lpstr>
      <vt:lpstr>Boy, I need a few more slides here…</vt:lpstr>
      <vt:lpstr>But why does it have more energy?</vt:lpstr>
      <vt:lpstr>When light strikes matter…</vt:lpstr>
      <vt:lpstr>When light strikes matter…</vt:lpstr>
      <vt:lpstr>Absorbed light</vt:lpstr>
      <vt:lpstr>Different wavelengths of light interact with different things:</vt:lpstr>
      <vt:lpstr>The Bohr Model and the Photoelectric effect.</vt:lpstr>
      <vt:lpstr>Bohr model and the photoelectric effect.</vt:lpstr>
      <vt:lpstr>Stupid Clicker Question</vt:lpstr>
      <vt:lpstr>PowerPoint Presentation</vt:lpstr>
      <vt:lpstr>Tsunami or a million ripples…</vt:lpstr>
      <vt:lpstr>I’m an atom and I need an Eve…</vt:lpstr>
      <vt:lpstr>All of the above seems correct…</vt:lpstr>
      <vt:lpstr>Enter Planck and his constant</vt:lpstr>
      <vt:lpstr>PowerPoint Presentation</vt:lpstr>
      <vt:lpstr>Total energy in a beam of light?</vt:lpstr>
      <vt:lpstr>Damn electron won’t leave!</vt:lpstr>
      <vt:lpstr>This is quantization.</vt:lpstr>
      <vt:lpstr>You must tune the energy to the energy separation between orbitals.</vt:lpstr>
      <vt:lpstr>Chemical Reactivity</vt:lpstr>
      <vt:lpstr>Chemical Reactivity…</vt:lpstr>
      <vt:lpstr>Electronic Structure of Atoms</vt:lpstr>
      <vt:lpstr>What’s wrong with the Bohr Model?</vt:lpstr>
      <vt:lpstr>It doesn’t  </vt:lpstr>
      <vt:lpstr>It’s CSI!</vt:lpstr>
      <vt:lpstr>It’s just charge to charge attraction…</vt:lpstr>
      <vt:lpstr>Anything beyond hydrogen…</vt:lpstr>
      <vt:lpstr>Important Facts about Light and Matter</vt:lpstr>
      <vt:lpstr>Quantum electronic structure</vt:lpstr>
      <vt:lpstr>Important Chapter 7 Fact #4</vt:lpstr>
      <vt:lpstr>Electron Orbitals</vt:lpstr>
      <vt:lpstr>p-orbital</vt:lpstr>
      <vt:lpstr>Electron Orbitals</vt:lpstr>
      <vt:lpstr>Allowed Quantum numbers</vt:lpstr>
      <vt:lpstr>Possible Quantum numbers</vt:lpstr>
      <vt:lpstr>Possible Quantum numbers</vt:lpstr>
      <vt:lpstr>What do these numbers mean?</vt:lpstr>
      <vt:lpstr>Shorthand Notation</vt:lpstr>
      <vt:lpstr>s-orbital   (l=0)</vt:lpstr>
      <vt:lpstr>p-orbital  (l=1)</vt:lpstr>
      <vt:lpstr>d-Orbitals    (l=2)</vt:lpstr>
      <vt:lpstr>Shorthand notation</vt:lpstr>
      <vt:lpstr>Rules Governing Electrons</vt:lpstr>
      <vt:lpstr>Pauli Exclusion Principle</vt:lpstr>
      <vt:lpstr>PowerPoint Presentation</vt:lpstr>
      <vt:lpstr>PowerPoint Presentation</vt:lpstr>
      <vt:lpstr>Possible Quantum numbers</vt:lpstr>
      <vt:lpstr>PowerPoint Presentation</vt:lpstr>
      <vt:lpstr>PowerPoint Presentation</vt:lpstr>
      <vt:lpstr>If n=7…how many different shape orbitals are there?</vt:lpstr>
      <vt:lpstr>How many electrons could you put in n=7?</vt:lpstr>
      <vt:lpstr>Rules Governing Electrons</vt:lpstr>
      <vt:lpstr>Energy of the Orbitals</vt:lpstr>
      <vt:lpstr>PowerPoint Presentation</vt:lpstr>
      <vt:lpstr>It’s just charge to charge attraction…</vt:lpstr>
      <vt:lpstr>Energy of the Orbitals</vt:lpstr>
      <vt:lpstr>Energy of the Orbitals</vt:lpstr>
      <vt:lpstr>Electron Configurations</vt:lpstr>
      <vt:lpstr>Carbon</vt:lpstr>
      <vt:lpstr>What’s the electron configuration of Mg?</vt:lpstr>
      <vt:lpstr>PowerPoint Presentation</vt:lpstr>
      <vt:lpstr>Mg = 12 electrons</vt:lpstr>
      <vt:lpstr>Clicker question</vt:lpstr>
      <vt:lpstr>Clicker question</vt:lpstr>
      <vt:lpstr>PowerPoint Presentation</vt:lpstr>
      <vt:lpstr>Clicker question</vt:lpstr>
      <vt:lpstr>Rules Governing Electrons</vt:lpstr>
      <vt:lpstr>PowerPoint Presentation</vt:lpstr>
      <vt:lpstr>PowerPoint Presentation</vt:lpstr>
      <vt:lpstr>PowerPoint Presentation</vt:lpstr>
      <vt:lpstr>PowerPoint Presentation</vt:lpstr>
      <vt:lpstr>Core vs. Valence Electrons</vt:lpstr>
      <vt:lpstr>What’s the valence configuration of…</vt:lpstr>
      <vt:lpstr>PowerPoint Presentation</vt:lpstr>
      <vt:lpstr>What about Fe3+?</vt:lpstr>
      <vt:lpstr>Rules Governing Electrons</vt:lpstr>
      <vt:lpstr>Electron pairing affects magnetism</vt:lpstr>
      <vt:lpstr>Electron configurations</vt:lpstr>
      <vt:lpstr>Carbon – 2 possibilities</vt:lpstr>
      <vt:lpstr>Rules Governing Electrons</vt:lpstr>
      <vt:lpstr>Carbon – only 1 possibility</vt:lpstr>
      <vt:lpstr>What difference does it make?</vt:lpstr>
      <vt:lpstr>Carbon – 2 possibilities</vt:lpstr>
      <vt:lpstr>Photons as a source of energy</vt:lpstr>
      <vt:lpstr>Power (Watts) measures the rate of energy emitted.</vt:lpstr>
      <vt:lpstr>PowerPoint Presentation</vt:lpstr>
      <vt:lpstr>Clicker</vt:lpstr>
      <vt:lpstr>PowerPoint Presentation</vt:lpstr>
      <vt:lpstr>A little problem</vt:lpstr>
      <vt:lpstr>PowerPoint Presentation</vt:lpstr>
      <vt:lpstr>PowerPoint Presentation</vt:lpstr>
      <vt:lpstr>PowerPoint Presentation</vt:lpstr>
      <vt:lpstr>PowerPoint Presentation</vt:lpstr>
      <vt:lpstr>PowerPoint Presentation</vt:lpstr>
    </vt:vector>
  </TitlesOfParts>
  <Company>Rochester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 Structure of Atoms</dc:title>
  <dc:creator>Joseph M. Lanzafame</dc:creator>
  <cp:lastModifiedBy>Joe</cp:lastModifiedBy>
  <cp:revision>72</cp:revision>
  <dcterms:created xsi:type="dcterms:W3CDTF">2007-01-16T19:10:52Z</dcterms:created>
  <dcterms:modified xsi:type="dcterms:W3CDTF">2015-08-27T13:39:49Z</dcterms:modified>
</cp:coreProperties>
</file>