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80"/>
  </p:notesMasterIdLst>
  <p:sldIdLst>
    <p:sldId id="256" r:id="rId2"/>
    <p:sldId id="257" r:id="rId3"/>
    <p:sldId id="258" r:id="rId4"/>
    <p:sldId id="259" r:id="rId5"/>
    <p:sldId id="260" r:id="rId6"/>
    <p:sldId id="261" r:id="rId7"/>
    <p:sldId id="262" r:id="rId8"/>
    <p:sldId id="263" r:id="rId9"/>
    <p:sldId id="264" r:id="rId10"/>
    <p:sldId id="265" r:id="rId11"/>
    <p:sldId id="334" r:id="rId12"/>
    <p:sldId id="335" r:id="rId13"/>
    <p:sldId id="336" r:id="rId14"/>
    <p:sldId id="337" r:id="rId15"/>
    <p:sldId id="338" r:id="rId16"/>
    <p:sldId id="291" r:id="rId17"/>
    <p:sldId id="292" r:id="rId18"/>
    <p:sldId id="293" r:id="rId19"/>
    <p:sldId id="294" r:id="rId20"/>
    <p:sldId id="295" r:id="rId21"/>
    <p:sldId id="296" r:id="rId22"/>
    <p:sldId id="297" r:id="rId23"/>
    <p:sldId id="298" r:id="rId24"/>
    <p:sldId id="299" r:id="rId25"/>
    <p:sldId id="321" r:id="rId26"/>
    <p:sldId id="286" r:id="rId27"/>
    <p:sldId id="287" r:id="rId28"/>
    <p:sldId id="328" r:id="rId29"/>
    <p:sldId id="329" r:id="rId30"/>
    <p:sldId id="288" r:id="rId31"/>
    <p:sldId id="266" r:id="rId32"/>
    <p:sldId id="267" r:id="rId33"/>
    <p:sldId id="268" r:id="rId34"/>
    <p:sldId id="269" r:id="rId35"/>
    <p:sldId id="270" r:id="rId36"/>
    <p:sldId id="271" r:id="rId37"/>
    <p:sldId id="272" r:id="rId38"/>
    <p:sldId id="273" r:id="rId39"/>
    <p:sldId id="274" r:id="rId40"/>
    <p:sldId id="275" r:id="rId41"/>
    <p:sldId id="276" r:id="rId42"/>
    <p:sldId id="278" r:id="rId43"/>
    <p:sldId id="279" r:id="rId44"/>
    <p:sldId id="277" r:id="rId45"/>
    <p:sldId id="280" r:id="rId46"/>
    <p:sldId id="330" r:id="rId47"/>
    <p:sldId id="281" r:id="rId48"/>
    <p:sldId id="282" r:id="rId49"/>
    <p:sldId id="283" r:id="rId50"/>
    <p:sldId id="284" r:id="rId51"/>
    <p:sldId id="300" r:id="rId52"/>
    <p:sldId id="301" r:id="rId53"/>
    <p:sldId id="302" r:id="rId54"/>
    <p:sldId id="303" r:id="rId55"/>
    <p:sldId id="304" r:id="rId56"/>
    <p:sldId id="285" r:id="rId57"/>
    <p:sldId id="305" r:id="rId58"/>
    <p:sldId id="306" r:id="rId59"/>
    <p:sldId id="307" r:id="rId60"/>
    <p:sldId id="308" r:id="rId61"/>
    <p:sldId id="310" r:id="rId62"/>
    <p:sldId id="309" r:id="rId63"/>
    <p:sldId id="311" r:id="rId64"/>
    <p:sldId id="324" r:id="rId65"/>
    <p:sldId id="325" r:id="rId66"/>
    <p:sldId id="326" r:id="rId67"/>
    <p:sldId id="331" r:id="rId68"/>
    <p:sldId id="332" r:id="rId69"/>
    <p:sldId id="333" r:id="rId70"/>
    <p:sldId id="312" r:id="rId71"/>
    <p:sldId id="313" r:id="rId72"/>
    <p:sldId id="314" r:id="rId73"/>
    <p:sldId id="315" r:id="rId74"/>
    <p:sldId id="316" r:id="rId75"/>
    <p:sldId id="317" r:id="rId76"/>
    <p:sldId id="318" r:id="rId77"/>
    <p:sldId id="319" r:id="rId78"/>
    <p:sldId id="320" r:id="rId7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553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47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554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554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554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4FEB2643-3ADB-4A60-BAAE-F7DAA7478103}" type="slidenum">
              <a:rPr lang="en-US"/>
              <a:pPr>
                <a:defRPr/>
              </a:pPr>
              <a:t>‹#›</a:t>
            </a:fld>
            <a:endParaRPr lang="en-US"/>
          </a:p>
        </p:txBody>
      </p:sp>
    </p:spTree>
    <p:extLst>
      <p:ext uri="{BB962C8B-B14F-4D97-AF65-F5344CB8AC3E}">
        <p14:creationId xmlns:p14="http://schemas.microsoft.com/office/powerpoint/2010/main" val="33295107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FEB2643-3ADB-4A60-BAAE-F7DAA7478103}" type="slidenum">
              <a:rPr lang="en-US" smtClean="0"/>
              <a:pPr>
                <a:defRPr/>
              </a:pPr>
              <a:t>1</a:t>
            </a:fld>
            <a:endParaRPr lang="en-US"/>
          </a:p>
        </p:txBody>
      </p:sp>
    </p:spTree>
    <p:extLst>
      <p:ext uri="{BB962C8B-B14F-4D97-AF65-F5344CB8AC3E}">
        <p14:creationId xmlns:p14="http://schemas.microsoft.com/office/powerpoint/2010/main" val="2865282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FEB2643-3ADB-4A60-BAAE-F7DAA7478103}" type="slidenum">
              <a:rPr lang="en-US" smtClean="0"/>
              <a:pPr>
                <a:defRPr/>
              </a:pPr>
              <a:t>2</a:t>
            </a:fld>
            <a:endParaRPr lang="en-US"/>
          </a:p>
        </p:txBody>
      </p:sp>
    </p:spTree>
    <p:extLst>
      <p:ext uri="{BB962C8B-B14F-4D97-AF65-F5344CB8AC3E}">
        <p14:creationId xmlns:p14="http://schemas.microsoft.com/office/powerpoint/2010/main" val="2553491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FEB2643-3ADB-4A60-BAAE-F7DAA7478103}" type="slidenum">
              <a:rPr lang="en-US" smtClean="0"/>
              <a:pPr>
                <a:defRPr/>
              </a:pPr>
              <a:t>3</a:t>
            </a:fld>
            <a:endParaRPr lang="en-US"/>
          </a:p>
        </p:txBody>
      </p:sp>
    </p:spTree>
    <p:extLst>
      <p:ext uri="{BB962C8B-B14F-4D97-AF65-F5344CB8AC3E}">
        <p14:creationId xmlns:p14="http://schemas.microsoft.com/office/powerpoint/2010/main" val="2715634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FEB2643-3ADB-4A60-BAAE-F7DAA7478103}" type="slidenum">
              <a:rPr lang="en-US" smtClean="0"/>
              <a:pPr>
                <a:defRPr/>
              </a:pPr>
              <a:t>4</a:t>
            </a:fld>
            <a:endParaRPr lang="en-US"/>
          </a:p>
        </p:txBody>
      </p:sp>
    </p:spTree>
    <p:extLst>
      <p:ext uri="{BB962C8B-B14F-4D97-AF65-F5344CB8AC3E}">
        <p14:creationId xmlns:p14="http://schemas.microsoft.com/office/powerpoint/2010/main" val="8846740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FEB2643-3ADB-4A60-BAAE-F7DAA7478103}" type="slidenum">
              <a:rPr lang="en-US" smtClean="0"/>
              <a:pPr>
                <a:defRPr/>
              </a:pPr>
              <a:t>5</a:t>
            </a:fld>
            <a:endParaRPr lang="en-US"/>
          </a:p>
        </p:txBody>
      </p:sp>
    </p:spTree>
    <p:extLst>
      <p:ext uri="{BB962C8B-B14F-4D97-AF65-F5344CB8AC3E}">
        <p14:creationId xmlns:p14="http://schemas.microsoft.com/office/powerpoint/2010/main" val="1705803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FEB2643-3ADB-4A60-BAAE-F7DAA7478103}" type="slidenum">
              <a:rPr lang="en-US" smtClean="0"/>
              <a:pPr>
                <a:defRPr/>
              </a:pPr>
              <a:t>6</a:t>
            </a:fld>
            <a:endParaRPr lang="en-US"/>
          </a:p>
        </p:txBody>
      </p:sp>
    </p:spTree>
    <p:extLst>
      <p:ext uri="{BB962C8B-B14F-4D97-AF65-F5344CB8AC3E}">
        <p14:creationId xmlns:p14="http://schemas.microsoft.com/office/powerpoint/2010/main" val="256532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7"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8"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9"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1"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2"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3"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4"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5"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6"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7"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8"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9"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0"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1"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2"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3"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4"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5"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6"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7"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8"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9"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30"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31"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32"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33"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34"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35"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36"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635" name="Rectangle 3"/>
          <p:cNvSpPr>
            <a:spLocks noGrp="1" noChangeArrowheads="1"/>
          </p:cNvSpPr>
          <p:nvPr>
            <p:ph type="ctrTitle"/>
          </p:nvPr>
        </p:nvSpPr>
        <p:spPr>
          <a:xfrm>
            <a:off x="315913" y="466725"/>
            <a:ext cx="6781800" cy="2133600"/>
          </a:xfrm>
        </p:spPr>
        <p:txBody>
          <a:bodyPr/>
          <a:lstStyle>
            <a:lvl1pPr algn="r">
              <a:defRPr sz="4800"/>
            </a:lvl1pPr>
          </a:lstStyle>
          <a:p>
            <a:pPr lvl="0"/>
            <a:r>
              <a:rPr lang="en-US" altLang="en-US" noProof="0" smtClean="0"/>
              <a:t>Click to edit Master title style</a:t>
            </a:r>
          </a:p>
        </p:txBody>
      </p:sp>
      <p:sp>
        <p:nvSpPr>
          <p:cNvPr id="69636"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pPr lvl="0"/>
            <a:r>
              <a:rPr lang="en-US" altLang="en-US" noProof="0" smtClean="0"/>
              <a:t>Click to edit Master subtitle style</a:t>
            </a:r>
          </a:p>
        </p:txBody>
      </p:sp>
      <p:sp>
        <p:nvSpPr>
          <p:cNvPr id="38" name="Rectangle 5"/>
          <p:cNvSpPr>
            <a:spLocks noGrp="1" noChangeArrowheads="1"/>
          </p:cNvSpPr>
          <p:nvPr>
            <p:ph type="dt" sz="half" idx="10"/>
          </p:nvPr>
        </p:nvSpPr>
        <p:spPr/>
        <p:txBody>
          <a:bodyPr/>
          <a:lstStyle>
            <a:lvl1pPr>
              <a:defRPr/>
            </a:lvl1pPr>
          </a:lstStyle>
          <a:p>
            <a:pPr>
              <a:defRPr/>
            </a:pPr>
            <a:endParaRPr lang="en-US" altLang="en-US"/>
          </a:p>
        </p:txBody>
      </p:sp>
      <p:sp>
        <p:nvSpPr>
          <p:cNvPr id="39" name="Rectangle 6"/>
          <p:cNvSpPr>
            <a:spLocks noGrp="1" noChangeArrowheads="1"/>
          </p:cNvSpPr>
          <p:nvPr>
            <p:ph type="ftr" sz="quarter" idx="11"/>
          </p:nvPr>
        </p:nvSpPr>
        <p:spPr/>
        <p:txBody>
          <a:bodyPr/>
          <a:lstStyle>
            <a:lvl1pPr>
              <a:defRPr/>
            </a:lvl1pPr>
          </a:lstStyle>
          <a:p>
            <a:pPr>
              <a:defRPr/>
            </a:pPr>
            <a:r>
              <a:rPr lang="en-US" altLang="en-US"/>
              <a:t>(c) Lanzafame 2007</a:t>
            </a:r>
          </a:p>
        </p:txBody>
      </p:sp>
      <p:sp>
        <p:nvSpPr>
          <p:cNvPr id="40" name="Rectangle 7"/>
          <p:cNvSpPr>
            <a:spLocks noGrp="1" noChangeArrowheads="1"/>
          </p:cNvSpPr>
          <p:nvPr>
            <p:ph type="sldNum" sz="quarter" idx="12"/>
          </p:nvPr>
        </p:nvSpPr>
        <p:spPr/>
        <p:txBody>
          <a:bodyPr/>
          <a:lstStyle>
            <a:lvl1pPr>
              <a:defRPr/>
            </a:lvl1pPr>
          </a:lstStyle>
          <a:p>
            <a:pPr>
              <a:defRPr/>
            </a:pPr>
            <a:fld id="{52FF9E8C-C9D7-4574-AD69-1750C8FD75A3}" type="slidenum">
              <a:rPr lang="en-US" altLang="en-US"/>
              <a:pPr>
                <a:defRPr/>
              </a:pPr>
              <a:t>‹#›</a:t>
            </a:fld>
            <a:endParaRPr lang="en-US" altLang="en-US"/>
          </a:p>
        </p:txBody>
      </p:sp>
    </p:spTree>
    <p:extLst>
      <p:ext uri="{BB962C8B-B14F-4D97-AF65-F5344CB8AC3E}">
        <p14:creationId xmlns:p14="http://schemas.microsoft.com/office/powerpoint/2010/main" val="4160096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(c) Lanzafame 2007</a:t>
            </a:r>
          </a:p>
        </p:txBody>
      </p:sp>
      <p:sp>
        <p:nvSpPr>
          <p:cNvPr id="6" name="Rectangle 7"/>
          <p:cNvSpPr>
            <a:spLocks noGrp="1" noChangeArrowheads="1"/>
          </p:cNvSpPr>
          <p:nvPr>
            <p:ph type="sldNum" sz="quarter" idx="12"/>
          </p:nvPr>
        </p:nvSpPr>
        <p:spPr>
          <a:ln/>
        </p:spPr>
        <p:txBody>
          <a:bodyPr/>
          <a:lstStyle>
            <a:lvl1pPr>
              <a:defRPr/>
            </a:lvl1pPr>
          </a:lstStyle>
          <a:p>
            <a:pPr>
              <a:defRPr/>
            </a:pPr>
            <a:fld id="{DFE6D577-7256-481C-9CC5-ACDB74A3E80F}" type="slidenum">
              <a:rPr lang="en-US" altLang="en-US"/>
              <a:pPr>
                <a:defRPr/>
              </a:pPr>
              <a:t>‹#›</a:t>
            </a:fld>
            <a:endParaRPr lang="en-US" altLang="en-US"/>
          </a:p>
        </p:txBody>
      </p:sp>
    </p:spTree>
    <p:extLst>
      <p:ext uri="{BB962C8B-B14F-4D97-AF65-F5344CB8AC3E}">
        <p14:creationId xmlns:p14="http://schemas.microsoft.com/office/powerpoint/2010/main" val="1437048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(c) Lanzafame 2007</a:t>
            </a:r>
          </a:p>
        </p:txBody>
      </p:sp>
      <p:sp>
        <p:nvSpPr>
          <p:cNvPr id="6" name="Rectangle 7"/>
          <p:cNvSpPr>
            <a:spLocks noGrp="1" noChangeArrowheads="1"/>
          </p:cNvSpPr>
          <p:nvPr>
            <p:ph type="sldNum" sz="quarter" idx="12"/>
          </p:nvPr>
        </p:nvSpPr>
        <p:spPr>
          <a:ln/>
        </p:spPr>
        <p:txBody>
          <a:bodyPr/>
          <a:lstStyle>
            <a:lvl1pPr>
              <a:defRPr/>
            </a:lvl1pPr>
          </a:lstStyle>
          <a:p>
            <a:pPr>
              <a:defRPr/>
            </a:pPr>
            <a:fld id="{DE77F6E6-AAA2-4C71-8BFA-4AD0BE8FCE2F}" type="slidenum">
              <a:rPr lang="en-US" altLang="en-US"/>
              <a:pPr>
                <a:defRPr/>
              </a:pPr>
              <a:t>‹#›</a:t>
            </a:fld>
            <a:endParaRPr lang="en-US" altLang="en-US"/>
          </a:p>
        </p:txBody>
      </p:sp>
    </p:spTree>
    <p:extLst>
      <p:ext uri="{BB962C8B-B14F-4D97-AF65-F5344CB8AC3E}">
        <p14:creationId xmlns:p14="http://schemas.microsoft.com/office/powerpoint/2010/main" val="3954576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(c) Lanzafame 2007</a:t>
            </a:r>
          </a:p>
        </p:txBody>
      </p:sp>
      <p:sp>
        <p:nvSpPr>
          <p:cNvPr id="6" name="Rectangle 7"/>
          <p:cNvSpPr>
            <a:spLocks noGrp="1" noChangeArrowheads="1"/>
          </p:cNvSpPr>
          <p:nvPr>
            <p:ph type="sldNum" sz="quarter" idx="12"/>
          </p:nvPr>
        </p:nvSpPr>
        <p:spPr>
          <a:ln/>
        </p:spPr>
        <p:txBody>
          <a:bodyPr/>
          <a:lstStyle>
            <a:lvl1pPr>
              <a:defRPr/>
            </a:lvl1pPr>
          </a:lstStyle>
          <a:p>
            <a:pPr>
              <a:defRPr/>
            </a:pPr>
            <a:fld id="{003A4ACF-363D-4134-AB54-2CC98F30B98E}" type="slidenum">
              <a:rPr lang="en-US" altLang="en-US"/>
              <a:pPr>
                <a:defRPr/>
              </a:pPr>
              <a:t>‹#›</a:t>
            </a:fld>
            <a:endParaRPr lang="en-US" altLang="en-US"/>
          </a:p>
        </p:txBody>
      </p:sp>
    </p:spTree>
    <p:extLst>
      <p:ext uri="{BB962C8B-B14F-4D97-AF65-F5344CB8AC3E}">
        <p14:creationId xmlns:p14="http://schemas.microsoft.com/office/powerpoint/2010/main" val="117184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(c) Lanzafame 2007</a:t>
            </a:r>
          </a:p>
        </p:txBody>
      </p:sp>
      <p:sp>
        <p:nvSpPr>
          <p:cNvPr id="6" name="Rectangle 7"/>
          <p:cNvSpPr>
            <a:spLocks noGrp="1" noChangeArrowheads="1"/>
          </p:cNvSpPr>
          <p:nvPr>
            <p:ph type="sldNum" sz="quarter" idx="12"/>
          </p:nvPr>
        </p:nvSpPr>
        <p:spPr>
          <a:ln/>
        </p:spPr>
        <p:txBody>
          <a:bodyPr/>
          <a:lstStyle>
            <a:lvl1pPr>
              <a:defRPr/>
            </a:lvl1pPr>
          </a:lstStyle>
          <a:p>
            <a:pPr>
              <a:defRPr/>
            </a:pPr>
            <a:fld id="{CE6C8618-7C57-43DB-8E00-42868446416E}" type="slidenum">
              <a:rPr lang="en-US" altLang="en-US"/>
              <a:pPr>
                <a:defRPr/>
              </a:pPr>
              <a:t>‹#›</a:t>
            </a:fld>
            <a:endParaRPr lang="en-US" altLang="en-US"/>
          </a:p>
        </p:txBody>
      </p:sp>
    </p:spTree>
    <p:extLst>
      <p:ext uri="{BB962C8B-B14F-4D97-AF65-F5344CB8AC3E}">
        <p14:creationId xmlns:p14="http://schemas.microsoft.com/office/powerpoint/2010/main" val="3007569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(c) Lanzafame 2007</a:t>
            </a:r>
          </a:p>
        </p:txBody>
      </p:sp>
      <p:sp>
        <p:nvSpPr>
          <p:cNvPr id="7" name="Rectangle 7"/>
          <p:cNvSpPr>
            <a:spLocks noGrp="1" noChangeArrowheads="1"/>
          </p:cNvSpPr>
          <p:nvPr>
            <p:ph type="sldNum" sz="quarter" idx="12"/>
          </p:nvPr>
        </p:nvSpPr>
        <p:spPr>
          <a:ln/>
        </p:spPr>
        <p:txBody>
          <a:bodyPr/>
          <a:lstStyle>
            <a:lvl1pPr>
              <a:defRPr/>
            </a:lvl1pPr>
          </a:lstStyle>
          <a:p>
            <a:pPr>
              <a:defRPr/>
            </a:pPr>
            <a:fld id="{848EB973-03DC-4D00-93D3-EA706D33DA8F}" type="slidenum">
              <a:rPr lang="en-US" altLang="en-US"/>
              <a:pPr>
                <a:defRPr/>
              </a:pPr>
              <a:t>‹#›</a:t>
            </a:fld>
            <a:endParaRPr lang="en-US" altLang="en-US"/>
          </a:p>
        </p:txBody>
      </p:sp>
    </p:spTree>
    <p:extLst>
      <p:ext uri="{BB962C8B-B14F-4D97-AF65-F5344CB8AC3E}">
        <p14:creationId xmlns:p14="http://schemas.microsoft.com/office/powerpoint/2010/main" val="1648649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a:t>(c) Lanzafame 2007</a:t>
            </a:r>
          </a:p>
        </p:txBody>
      </p:sp>
      <p:sp>
        <p:nvSpPr>
          <p:cNvPr id="9" name="Rectangle 7"/>
          <p:cNvSpPr>
            <a:spLocks noGrp="1" noChangeArrowheads="1"/>
          </p:cNvSpPr>
          <p:nvPr>
            <p:ph type="sldNum" sz="quarter" idx="12"/>
          </p:nvPr>
        </p:nvSpPr>
        <p:spPr>
          <a:ln/>
        </p:spPr>
        <p:txBody>
          <a:bodyPr/>
          <a:lstStyle>
            <a:lvl1pPr>
              <a:defRPr/>
            </a:lvl1pPr>
          </a:lstStyle>
          <a:p>
            <a:pPr>
              <a:defRPr/>
            </a:pPr>
            <a:fld id="{6684D76E-9C51-46C6-B5FB-59C3F03C6925}" type="slidenum">
              <a:rPr lang="en-US" altLang="en-US"/>
              <a:pPr>
                <a:defRPr/>
              </a:pPr>
              <a:t>‹#›</a:t>
            </a:fld>
            <a:endParaRPr lang="en-US" altLang="en-US"/>
          </a:p>
        </p:txBody>
      </p:sp>
    </p:spTree>
    <p:extLst>
      <p:ext uri="{BB962C8B-B14F-4D97-AF65-F5344CB8AC3E}">
        <p14:creationId xmlns:p14="http://schemas.microsoft.com/office/powerpoint/2010/main" val="1001450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a:t>(c) Lanzafame 2007</a:t>
            </a:r>
          </a:p>
        </p:txBody>
      </p:sp>
      <p:sp>
        <p:nvSpPr>
          <p:cNvPr id="5" name="Rectangle 7"/>
          <p:cNvSpPr>
            <a:spLocks noGrp="1" noChangeArrowheads="1"/>
          </p:cNvSpPr>
          <p:nvPr>
            <p:ph type="sldNum" sz="quarter" idx="12"/>
          </p:nvPr>
        </p:nvSpPr>
        <p:spPr>
          <a:ln/>
        </p:spPr>
        <p:txBody>
          <a:bodyPr/>
          <a:lstStyle>
            <a:lvl1pPr>
              <a:defRPr/>
            </a:lvl1pPr>
          </a:lstStyle>
          <a:p>
            <a:pPr>
              <a:defRPr/>
            </a:pPr>
            <a:fld id="{1BE852A4-90FA-4498-A0EB-3B6B2604A276}" type="slidenum">
              <a:rPr lang="en-US" altLang="en-US"/>
              <a:pPr>
                <a:defRPr/>
              </a:pPr>
              <a:t>‹#›</a:t>
            </a:fld>
            <a:endParaRPr lang="en-US" altLang="en-US"/>
          </a:p>
        </p:txBody>
      </p:sp>
    </p:spTree>
    <p:extLst>
      <p:ext uri="{BB962C8B-B14F-4D97-AF65-F5344CB8AC3E}">
        <p14:creationId xmlns:p14="http://schemas.microsoft.com/office/powerpoint/2010/main" val="2455431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a:t>(c) Lanzafame 2007</a:t>
            </a:r>
          </a:p>
        </p:txBody>
      </p:sp>
      <p:sp>
        <p:nvSpPr>
          <p:cNvPr id="4" name="Rectangle 7"/>
          <p:cNvSpPr>
            <a:spLocks noGrp="1" noChangeArrowheads="1"/>
          </p:cNvSpPr>
          <p:nvPr>
            <p:ph type="sldNum" sz="quarter" idx="12"/>
          </p:nvPr>
        </p:nvSpPr>
        <p:spPr>
          <a:ln/>
        </p:spPr>
        <p:txBody>
          <a:bodyPr/>
          <a:lstStyle>
            <a:lvl1pPr>
              <a:defRPr/>
            </a:lvl1pPr>
          </a:lstStyle>
          <a:p>
            <a:pPr>
              <a:defRPr/>
            </a:pPr>
            <a:fld id="{E3E36279-ACBC-466D-ACC6-828D06E276BE}" type="slidenum">
              <a:rPr lang="en-US" altLang="en-US"/>
              <a:pPr>
                <a:defRPr/>
              </a:pPr>
              <a:t>‹#›</a:t>
            </a:fld>
            <a:endParaRPr lang="en-US" altLang="en-US"/>
          </a:p>
        </p:txBody>
      </p:sp>
    </p:spTree>
    <p:extLst>
      <p:ext uri="{BB962C8B-B14F-4D97-AF65-F5344CB8AC3E}">
        <p14:creationId xmlns:p14="http://schemas.microsoft.com/office/powerpoint/2010/main" val="3109186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(c) Lanzafame 2007</a:t>
            </a:r>
          </a:p>
        </p:txBody>
      </p:sp>
      <p:sp>
        <p:nvSpPr>
          <p:cNvPr id="7" name="Rectangle 7"/>
          <p:cNvSpPr>
            <a:spLocks noGrp="1" noChangeArrowheads="1"/>
          </p:cNvSpPr>
          <p:nvPr>
            <p:ph type="sldNum" sz="quarter" idx="12"/>
          </p:nvPr>
        </p:nvSpPr>
        <p:spPr>
          <a:ln/>
        </p:spPr>
        <p:txBody>
          <a:bodyPr/>
          <a:lstStyle>
            <a:lvl1pPr>
              <a:defRPr/>
            </a:lvl1pPr>
          </a:lstStyle>
          <a:p>
            <a:pPr>
              <a:defRPr/>
            </a:pPr>
            <a:fld id="{B0A806B8-342C-4E66-AFB6-4026BF118A90}" type="slidenum">
              <a:rPr lang="en-US" altLang="en-US"/>
              <a:pPr>
                <a:defRPr/>
              </a:pPr>
              <a:t>‹#›</a:t>
            </a:fld>
            <a:endParaRPr lang="en-US" altLang="en-US"/>
          </a:p>
        </p:txBody>
      </p:sp>
    </p:spTree>
    <p:extLst>
      <p:ext uri="{BB962C8B-B14F-4D97-AF65-F5344CB8AC3E}">
        <p14:creationId xmlns:p14="http://schemas.microsoft.com/office/powerpoint/2010/main" val="3591144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(c) Lanzafame 2007</a:t>
            </a:r>
          </a:p>
        </p:txBody>
      </p:sp>
      <p:sp>
        <p:nvSpPr>
          <p:cNvPr id="7" name="Rectangle 7"/>
          <p:cNvSpPr>
            <a:spLocks noGrp="1" noChangeArrowheads="1"/>
          </p:cNvSpPr>
          <p:nvPr>
            <p:ph type="sldNum" sz="quarter" idx="12"/>
          </p:nvPr>
        </p:nvSpPr>
        <p:spPr>
          <a:ln/>
        </p:spPr>
        <p:txBody>
          <a:bodyPr/>
          <a:lstStyle>
            <a:lvl1pPr>
              <a:defRPr/>
            </a:lvl1pPr>
          </a:lstStyle>
          <a:p>
            <a:pPr>
              <a:defRPr/>
            </a:pPr>
            <a:fld id="{4F87012C-0E47-4569-9651-55021D18CD05}" type="slidenum">
              <a:rPr lang="en-US" altLang="en-US"/>
              <a:pPr>
                <a:defRPr/>
              </a:pPr>
              <a:t>‹#›</a:t>
            </a:fld>
            <a:endParaRPr lang="en-US" altLang="en-US"/>
          </a:p>
        </p:txBody>
      </p:sp>
    </p:spTree>
    <p:extLst>
      <p:ext uri="{BB962C8B-B14F-4D97-AF65-F5344CB8AC3E}">
        <p14:creationId xmlns:p14="http://schemas.microsoft.com/office/powerpoint/2010/main" val="3596296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8613"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68614"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pPr>
              <a:defRPr/>
            </a:pPr>
            <a:r>
              <a:rPr lang="en-US" altLang="en-US"/>
              <a:t>(c) Lanzafame 2007</a:t>
            </a:r>
          </a:p>
        </p:txBody>
      </p:sp>
      <p:sp>
        <p:nvSpPr>
          <p:cNvPr id="68615"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pPr>
              <a:defRPr/>
            </a:pPr>
            <a:fld id="{A2B89443-212D-41A8-A884-A2D8AF6B890C}" type="slidenum">
              <a:rPr lang="en-US" altLang="en-US"/>
              <a:pPr>
                <a:defRPr/>
              </a:pPr>
              <a:t>‹#›</a:t>
            </a:fld>
            <a:endParaRPr lang="en-US" altLang="en-US"/>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34" name="Oval 10"/>
            <p:cNvSpPr>
              <a:spLocks noChangeArrowheads="1"/>
            </p:cNvSpPr>
            <p:nvPr/>
          </p:nvSpPr>
          <p:spPr bwMode="auto">
            <a:xfrm>
              <a:off x="5248" y="960"/>
              <a:ext cx="79"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35" name="Oval 11"/>
            <p:cNvSpPr>
              <a:spLocks noChangeArrowheads="1"/>
            </p:cNvSpPr>
            <p:nvPr/>
          </p:nvSpPr>
          <p:spPr bwMode="auto">
            <a:xfrm>
              <a:off x="5360" y="960"/>
              <a:ext cx="79"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36" name="Oval 12"/>
            <p:cNvSpPr>
              <a:spLocks noChangeArrowheads="1"/>
            </p:cNvSpPr>
            <p:nvPr/>
          </p:nvSpPr>
          <p:spPr bwMode="auto">
            <a:xfrm>
              <a:off x="5136" y="1072"/>
              <a:ext cx="80"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37" name="Oval 13"/>
            <p:cNvSpPr>
              <a:spLocks noChangeArrowheads="1"/>
            </p:cNvSpPr>
            <p:nvPr/>
          </p:nvSpPr>
          <p:spPr bwMode="auto">
            <a:xfrm>
              <a:off x="5248" y="1072"/>
              <a:ext cx="79"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38" name="Oval 14"/>
            <p:cNvSpPr>
              <a:spLocks noChangeArrowheads="1"/>
            </p:cNvSpPr>
            <p:nvPr/>
          </p:nvSpPr>
          <p:spPr bwMode="auto">
            <a:xfrm>
              <a:off x="5360" y="1072"/>
              <a:ext cx="79"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39" name="Oval 15"/>
            <p:cNvSpPr>
              <a:spLocks noChangeArrowheads="1"/>
            </p:cNvSpPr>
            <p:nvPr/>
          </p:nvSpPr>
          <p:spPr bwMode="auto">
            <a:xfrm>
              <a:off x="5472" y="1072"/>
              <a:ext cx="79" cy="79"/>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0" name="Oval 16"/>
            <p:cNvSpPr>
              <a:spLocks noChangeArrowheads="1"/>
            </p:cNvSpPr>
            <p:nvPr/>
          </p:nvSpPr>
          <p:spPr bwMode="auto">
            <a:xfrm>
              <a:off x="5136" y="1184"/>
              <a:ext cx="80"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1" name="Oval 17"/>
            <p:cNvSpPr>
              <a:spLocks noChangeArrowheads="1"/>
            </p:cNvSpPr>
            <p:nvPr/>
          </p:nvSpPr>
          <p:spPr bwMode="auto">
            <a:xfrm>
              <a:off x="5248" y="1184"/>
              <a:ext cx="79"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2" name="Oval 18"/>
            <p:cNvSpPr>
              <a:spLocks noChangeArrowheads="1"/>
            </p:cNvSpPr>
            <p:nvPr/>
          </p:nvSpPr>
          <p:spPr bwMode="auto">
            <a:xfrm>
              <a:off x="5360" y="1184"/>
              <a:ext cx="79" cy="79"/>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3" name="Oval 19"/>
            <p:cNvSpPr>
              <a:spLocks noChangeArrowheads="1"/>
            </p:cNvSpPr>
            <p:nvPr/>
          </p:nvSpPr>
          <p:spPr bwMode="auto">
            <a:xfrm>
              <a:off x="5472" y="1184"/>
              <a:ext cx="79" cy="79"/>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4" name="Oval 20"/>
            <p:cNvSpPr>
              <a:spLocks noChangeArrowheads="1"/>
            </p:cNvSpPr>
            <p:nvPr/>
          </p:nvSpPr>
          <p:spPr bwMode="auto">
            <a:xfrm>
              <a:off x="5584" y="1184"/>
              <a:ext cx="80"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5"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6" name="Oval 22"/>
            <p:cNvSpPr>
              <a:spLocks noChangeArrowheads="1"/>
            </p:cNvSpPr>
            <p:nvPr/>
          </p:nvSpPr>
          <p:spPr bwMode="auto">
            <a:xfrm>
              <a:off x="5248" y="1296"/>
              <a:ext cx="79"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7" name="Oval 23"/>
            <p:cNvSpPr>
              <a:spLocks noChangeArrowheads="1"/>
            </p:cNvSpPr>
            <p:nvPr/>
          </p:nvSpPr>
          <p:spPr bwMode="auto">
            <a:xfrm>
              <a:off x="5360" y="1296"/>
              <a:ext cx="79"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8" name="Oval 24"/>
            <p:cNvSpPr>
              <a:spLocks noChangeArrowheads="1"/>
            </p:cNvSpPr>
            <p:nvPr/>
          </p:nvSpPr>
          <p:spPr bwMode="auto">
            <a:xfrm>
              <a:off x="5472" y="1296"/>
              <a:ext cx="79"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9"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0" name="Oval 26"/>
            <p:cNvSpPr>
              <a:spLocks noChangeArrowheads="1"/>
            </p:cNvSpPr>
            <p:nvPr/>
          </p:nvSpPr>
          <p:spPr bwMode="auto">
            <a:xfrm>
              <a:off x="5248" y="1408"/>
              <a:ext cx="79"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1" name="Oval 27"/>
            <p:cNvSpPr>
              <a:spLocks noChangeArrowheads="1"/>
            </p:cNvSpPr>
            <p:nvPr/>
          </p:nvSpPr>
          <p:spPr bwMode="auto">
            <a:xfrm>
              <a:off x="5360" y="1408"/>
              <a:ext cx="79"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2" name="Oval 28"/>
            <p:cNvSpPr>
              <a:spLocks noChangeArrowheads="1"/>
            </p:cNvSpPr>
            <p:nvPr/>
          </p:nvSpPr>
          <p:spPr bwMode="auto">
            <a:xfrm>
              <a:off x="5472" y="1408"/>
              <a:ext cx="79"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3"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4" name="Oval 30"/>
            <p:cNvSpPr>
              <a:spLocks noChangeArrowheads="1"/>
            </p:cNvSpPr>
            <p:nvPr/>
          </p:nvSpPr>
          <p:spPr bwMode="auto">
            <a:xfrm>
              <a:off x="5136" y="1520"/>
              <a:ext cx="80" cy="79"/>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5" name="Oval 31"/>
            <p:cNvSpPr>
              <a:spLocks noChangeArrowheads="1"/>
            </p:cNvSpPr>
            <p:nvPr/>
          </p:nvSpPr>
          <p:spPr bwMode="auto">
            <a:xfrm>
              <a:off x="5248" y="1520"/>
              <a:ext cx="79"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6" name="Oval 32"/>
            <p:cNvSpPr>
              <a:spLocks noChangeArrowheads="1"/>
            </p:cNvSpPr>
            <p:nvPr/>
          </p:nvSpPr>
          <p:spPr bwMode="auto">
            <a:xfrm>
              <a:off x="5360" y="1520"/>
              <a:ext cx="79"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7" name="Oval 33"/>
            <p:cNvSpPr>
              <a:spLocks noChangeArrowheads="1"/>
            </p:cNvSpPr>
            <p:nvPr/>
          </p:nvSpPr>
          <p:spPr bwMode="auto">
            <a:xfrm>
              <a:off x="5472" y="1520"/>
              <a:ext cx="79" cy="79"/>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8" name="Oval 34"/>
            <p:cNvSpPr>
              <a:spLocks noChangeArrowheads="1"/>
            </p:cNvSpPr>
            <p:nvPr/>
          </p:nvSpPr>
          <p:spPr bwMode="auto">
            <a:xfrm>
              <a:off x="5136" y="1632"/>
              <a:ext cx="80"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9" name="Oval 35"/>
            <p:cNvSpPr>
              <a:spLocks noChangeArrowheads="1"/>
            </p:cNvSpPr>
            <p:nvPr/>
          </p:nvSpPr>
          <p:spPr bwMode="auto">
            <a:xfrm>
              <a:off x="5248" y="1632"/>
              <a:ext cx="79"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60" name="Oval 36"/>
            <p:cNvSpPr>
              <a:spLocks noChangeArrowheads="1"/>
            </p:cNvSpPr>
            <p:nvPr/>
          </p:nvSpPr>
          <p:spPr bwMode="auto">
            <a:xfrm>
              <a:off x="5360" y="1632"/>
              <a:ext cx="79" cy="79"/>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61" name="Oval 37"/>
            <p:cNvSpPr>
              <a:spLocks noChangeArrowheads="1"/>
            </p:cNvSpPr>
            <p:nvPr/>
          </p:nvSpPr>
          <p:spPr bwMode="auto">
            <a:xfrm>
              <a:off x="5472" y="1632"/>
              <a:ext cx="79" cy="79"/>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62" name="Oval 38"/>
            <p:cNvSpPr>
              <a:spLocks noChangeArrowheads="1"/>
            </p:cNvSpPr>
            <p:nvPr/>
          </p:nvSpPr>
          <p:spPr bwMode="auto">
            <a:xfrm>
              <a:off x="5248" y="1744"/>
              <a:ext cx="79"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63" name="Oval 39"/>
            <p:cNvSpPr>
              <a:spLocks noChangeArrowheads="1"/>
            </p:cNvSpPr>
            <p:nvPr/>
          </p:nvSpPr>
          <p:spPr bwMode="auto">
            <a:xfrm>
              <a:off x="5472" y="1744"/>
              <a:ext cx="79"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grpSp>
    </p:spTree>
  </p:cSld>
  <p:clrMap bg1="lt1" tx1="dk1" bg2="lt2" tx2="dk2" accent1="accent1" accent2="accent2" accent3="accent3" accent4="accent4" accent5="accent5" accent6="accent6" hlink="hlink" folHlink="folHlink"/>
  <p:sldLayoutIdLst>
    <p:sldLayoutId id="2147483686"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iming>
    <p:tnLst>
      <p:par>
        <p:cTn id="1" dur="indefinite" restart="never" nodeType="tmRoot"/>
      </p:par>
    </p:tnLst>
  </p:timing>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cs typeface="Arial" charset="0"/>
        </a:defRPr>
      </a:lvl2pPr>
      <a:lvl3pPr algn="l" rtl="0" eaLnBrk="0" fontAlgn="base" hangingPunct="0">
        <a:spcBef>
          <a:spcPct val="0"/>
        </a:spcBef>
        <a:spcAft>
          <a:spcPct val="0"/>
        </a:spcAft>
        <a:defRPr sz="3900" b="1">
          <a:solidFill>
            <a:schemeClr val="tx2"/>
          </a:solidFill>
          <a:latin typeface="Arial" charset="0"/>
          <a:cs typeface="Arial" charset="0"/>
        </a:defRPr>
      </a:lvl3pPr>
      <a:lvl4pPr algn="l" rtl="0" eaLnBrk="0" fontAlgn="base" hangingPunct="0">
        <a:spcBef>
          <a:spcPct val="0"/>
        </a:spcBef>
        <a:spcAft>
          <a:spcPct val="0"/>
        </a:spcAft>
        <a:defRPr sz="3900" b="1">
          <a:solidFill>
            <a:schemeClr val="tx2"/>
          </a:solidFill>
          <a:latin typeface="Arial" charset="0"/>
          <a:cs typeface="Arial" charset="0"/>
        </a:defRPr>
      </a:lvl4pPr>
      <a:lvl5pPr algn="l" rtl="0" eaLnBrk="0" fontAlgn="base" hangingPunct="0">
        <a:spcBef>
          <a:spcPct val="0"/>
        </a:spcBef>
        <a:spcAft>
          <a:spcPct val="0"/>
        </a:spcAft>
        <a:defRPr sz="3900" b="1">
          <a:solidFill>
            <a:schemeClr val="tx2"/>
          </a:solidFill>
          <a:latin typeface="Arial" charset="0"/>
          <a:cs typeface="Arial" charset="0"/>
        </a:defRPr>
      </a:lvl5pPr>
      <a:lvl6pPr marL="457200" algn="l" rtl="0" fontAlgn="base">
        <a:spcBef>
          <a:spcPct val="0"/>
        </a:spcBef>
        <a:spcAft>
          <a:spcPct val="0"/>
        </a:spcAft>
        <a:defRPr sz="3900" b="1">
          <a:solidFill>
            <a:schemeClr val="tx2"/>
          </a:solidFill>
          <a:latin typeface="Arial" charset="0"/>
          <a:cs typeface="Arial" charset="0"/>
        </a:defRPr>
      </a:lvl6pPr>
      <a:lvl7pPr marL="914400" algn="l" rtl="0" fontAlgn="base">
        <a:spcBef>
          <a:spcPct val="0"/>
        </a:spcBef>
        <a:spcAft>
          <a:spcPct val="0"/>
        </a:spcAft>
        <a:defRPr sz="3900" b="1">
          <a:solidFill>
            <a:schemeClr val="tx2"/>
          </a:solidFill>
          <a:latin typeface="Arial" charset="0"/>
          <a:cs typeface="Arial" charset="0"/>
        </a:defRPr>
      </a:lvl7pPr>
      <a:lvl8pPr marL="1371600" algn="l" rtl="0" fontAlgn="base">
        <a:spcBef>
          <a:spcPct val="0"/>
        </a:spcBef>
        <a:spcAft>
          <a:spcPct val="0"/>
        </a:spcAft>
        <a:defRPr sz="3900" b="1">
          <a:solidFill>
            <a:schemeClr val="tx2"/>
          </a:solidFill>
          <a:latin typeface="Arial" charset="0"/>
          <a:cs typeface="Arial" charset="0"/>
        </a:defRPr>
      </a:lvl8pPr>
      <a:lvl9pPr marL="1828800" algn="l" rtl="0" fontAlgn="base">
        <a:spcBef>
          <a:spcPct val="0"/>
        </a:spcBef>
        <a:spcAft>
          <a:spcPct val="0"/>
        </a:spcAft>
        <a:defRPr sz="39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cs typeface="+mn-cs"/>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cs typeface="+mn-cs"/>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cs typeface="+mn-cs"/>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3075" name="Rectangle 2"/>
          <p:cNvSpPr>
            <a:spLocks noGrp="1" noChangeArrowheads="1"/>
          </p:cNvSpPr>
          <p:nvPr>
            <p:ph type="ctrTitle"/>
          </p:nvPr>
        </p:nvSpPr>
        <p:spPr/>
        <p:txBody>
          <a:bodyPr/>
          <a:lstStyle/>
          <a:p>
            <a:pPr eaLnBrk="1" hangingPunct="1"/>
            <a:r>
              <a:rPr lang="en-US" altLang="en-US" smtClean="0"/>
              <a:t>Numbers, Numbers, &amp; More Numbers</a:t>
            </a:r>
          </a:p>
        </p:txBody>
      </p:sp>
      <p:sp>
        <p:nvSpPr>
          <p:cNvPr id="3076" name="Rectangle 3"/>
          <p:cNvSpPr>
            <a:spLocks noGrp="1" noChangeArrowheads="1"/>
          </p:cNvSpPr>
          <p:nvPr>
            <p:ph type="subTitle" idx="1"/>
          </p:nvPr>
        </p:nvSpPr>
        <p:spPr/>
        <p:txBody>
          <a:bodyPr/>
          <a:lstStyle/>
          <a:p>
            <a:pPr eaLnBrk="1" hangingPunct="1"/>
            <a:r>
              <a:rPr lang="en-US" altLang="en-US" smtClean="0"/>
              <a:t>Making sense of all the numbers</a:t>
            </a:r>
          </a:p>
        </p:txBody>
      </p:sp>
      <p:sp>
        <p:nvSpPr>
          <p:cNvPr id="2" name="Slide Number Placeholder 1"/>
          <p:cNvSpPr>
            <a:spLocks noGrp="1"/>
          </p:cNvSpPr>
          <p:nvPr>
            <p:ph type="sldNum" sz="quarter" idx="12"/>
          </p:nvPr>
        </p:nvSpPr>
        <p:spPr/>
        <p:txBody>
          <a:bodyPr/>
          <a:lstStyle/>
          <a:p>
            <a:pPr>
              <a:defRPr/>
            </a:pPr>
            <a:fld id="{52FF9E8C-C9D7-4574-AD69-1750C8FD75A3}" type="slidenum">
              <a:rPr lang="en-US" altLang="en-US" smtClean="0"/>
              <a:pPr>
                <a:defRPr/>
              </a:pPr>
              <a:t>1</a:t>
            </a:fld>
            <a:endParaRPr lang="en-US" alt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12291" name="Rectangle 2"/>
          <p:cNvSpPr>
            <a:spLocks noGrp="1" noChangeArrowheads="1"/>
          </p:cNvSpPr>
          <p:nvPr>
            <p:ph type="title"/>
          </p:nvPr>
        </p:nvSpPr>
        <p:spPr/>
        <p:txBody>
          <a:bodyPr/>
          <a:lstStyle/>
          <a:p>
            <a:pPr eaLnBrk="1" hangingPunct="1"/>
            <a:r>
              <a:rPr lang="en-US" altLang="en-US" smtClean="0"/>
              <a:t>SI units</a:t>
            </a:r>
          </a:p>
        </p:txBody>
      </p:sp>
      <p:sp>
        <p:nvSpPr>
          <p:cNvPr id="12292"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altLang="en-US" smtClean="0"/>
              <a:t>The official standard units are all metric units.  The nice thing about the standard system is that the units are all self-consistent: when you perform a calculation, if you use the standard unit for all of the variables, you will get a standard unit for the answer without having to expressly determine the cancellation of the units.</a:t>
            </a:r>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10</a:t>
            </a:fld>
            <a:endParaRPr lang="en-US" alt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all about the DATA folks!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 goal in any experimental science is to use measurement and observation as arguments in support of a thesis.</a:t>
            </a:r>
          </a:p>
          <a:p>
            <a:pPr marL="0" indent="0">
              <a:buNone/>
            </a:pPr>
            <a:endParaRPr lang="en-US" dirty="0"/>
          </a:p>
          <a:p>
            <a:pPr marL="0" indent="0">
              <a:buNone/>
            </a:pPr>
            <a:r>
              <a:rPr lang="en-US" dirty="0" smtClean="0"/>
              <a:t>Data is NOT an end unto itself.</a:t>
            </a:r>
          </a:p>
          <a:p>
            <a:pPr marL="0" indent="0">
              <a:buNone/>
            </a:pPr>
            <a:endParaRPr lang="en-US" dirty="0"/>
          </a:p>
          <a:p>
            <a:pPr marL="0" indent="0">
              <a:buNone/>
            </a:pPr>
            <a:r>
              <a:rPr lang="en-US" dirty="0" smtClean="0"/>
              <a:t>Data is part of a narrative.  To be a good scientist, you need to learn to use data to craft an argument.</a:t>
            </a:r>
            <a:endParaRPr lang="en-US" dirty="0"/>
          </a:p>
        </p:txBody>
      </p:sp>
      <p:sp>
        <p:nvSpPr>
          <p:cNvPr id="4" name="Footer Placeholder 3"/>
          <p:cNvSpPr>
            <a:spLocks noGrp="1"/>
          </p:cNvSpPr>
          <p:nvPr>
            <p:ph type="ftr" sz="quarter" idx="11"/>
          </p:nvPr>
        </p:nvSpPr>
        <p:spPr/>
        <p:txBody>
          <a:bodyPr/>
          <a:lstStyle/>
          <a:p>
            <a:pPr>
              <a:defRPr/>
            </a:pPr>
            <a:r>
              <a:rPr lang="en-US" altLang="en-US" smtClean="0"/>
              <a:t>(c) Lanzafame 2007</a:t>
            </a:r>
            <a:endParaRPr lang="en-US" altLang="en-US"/>
          </a:p>
        </p:txBody>
      </p:sp>
      <p:sp>
        <p:nvSpPr>
          <p:cNvPr id="5" name="Slide Number Placeholder 4"/>
          <p:cNvSpPr>
            <a:spLocks noGrp="1"/>
          </p:cNvSpPr>
          <p:nvPr>
            <p:ph type="sldNum" sz="quarter" idx="12"/>
          </p:nvPr>
        </p:nvSpPr>
        <p:spPr/>
        <p:txBody>
          <a:bodyPr/>
          <a:lstStyle/>
          <a:p>
            <a:pPr>
              <a:defRPr/>
            </a:pPr>
            <a:fld id="{003A4ACF-363D-4134-AB54-2CC98F30B98E}" type="slidenum">
              <a:rPr lang="en-US" altLang="en-US" smtClean="0"/>
              <a:pPr>
                <a:defRPr/>
              </a:pPr>
              <a:t>11</a:t>
            </a:fld>
            <a:endParaRPr lang="en-US" altLang="en-US"/>
          </a:p>
        </p:txBody>
      </p:sp>
    </p:spTree>
    <p:extLst>
      <p:ext uri="{BB962C8B-B14F-4D97-AF65-F5344CB8AC3E}">
        <p14:creationId xmlns:p14="http://schemas.microsoft.com/office/powerpoint/2010/main" val="40066741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has a lot of subtlety</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“four”</a:t>
            </a:r>
          </a:p>
          <a:p>
            <a:pPr marL="0" indent="0">
              <a:buNone/>
            </a:pPr>
            <a:r>
              <a:rPr lang="en-US" dirty="0" smtClean="0"/>
              <a:t>“4”</a:t>
            </a:r>
          </a:p>
          <a:p>
            <a:pPr marL="0" indent="0">
              <a:buNone/>
            </a:pPr>
            <a:r>
              <a:rPr lang="en-US" dirty="0" smtClean="0"/>
              <a:t>“4.0”</a:t>
            </a:r>
          </a:p>
          <a:p>
            <a:pPr marL="0" indent="0">
              <a:buNone/>
            </a:pPr>
            <a:r>
              <a:rPr lang="en-US" dirty="0" smtClean="0"/>
              <a:t>“4.00”</a:t>
            </a:r>
            <a:endParaRPr lang="en-US" dirty="0"/>
          </a:p>
          <a:p>
            <a:pPr marL="0" indent="0">
              <a:buNone/>
            </a:pPr>
            <a:r>
              <a:rPr lang="en-US" dirty="0" smtClean="0"/>
              <a:t>“4.00 pounds”</a:t>
            </a:r>
          </a:p>
          <a:p>
            <a:pPr marL="0" indent="0">
              <a:buNone/>
            </a:pPr>
            <a:r>
              <a:rPr lang="en-US" dirty="0" smtClean="0"/>
              <a:t>“4.00 pounds of carbon”</a:t>
            </a:r>
          </a:p>
          <a:p>
            <a:pPr marL="0" indent="0">
              <a:buNone/>
            </a:pPr>
            <a:r>
              <a:rPr lang="en-US" dirty="0" smtClean="0"/>
              <a:t>“4.00 pounds of carbon in the brain of Tyrannosaurus”</a:t>
            </a:r>
          </a:p>
          <a:p>
            <a:pPr marL="0" indent="0">
              <a:buNone/>
            </a:pPr>
            <a:endParaRPr lang="en-US" dirty="0"/>
          </a:p>
          <a:p>
            <a:pPr marL="0" indent="0">
              <a:buNone/>
            </a:pPr>
            <a:r>
              <a:rPr lang="en-US" dirty="0" smtClean="0"/>
              <a:t>In our everyday speak, we use these interchangeably.  But they aren’t!</a:t>
            </a:r>
            <a:endParaRPr lang="en-US" dirty="0"/>
          </a:p>
        </p:txBody>
      </p:sp>
      <p:sp>
        <p:nvSpPr>
          <p:cNvPr id="4" name="Footer Placeholder 3"/>
          <p:cNvSpPr>
            <a:spLocks noGrp="1"/>
          </p:cNvSpPr>
          <p:nvPr>
            <p:ph type="ftr" sz="quarter" idx="11"/>
          </p:nvPr>
        </p:nvSpPr>
        <p:spPr/>
        <p:txBody>
          <a:bodyPr/>
          <a:lstStyle/>
          <a:p>
            <a:pPr>
              <a:defRPr/>
            </a:pPr>
            <a:r>
              <a:rPr lang="en-US" altLang="en-US" smtClean="0"/>
              <a:t>(c) Lanzafame 2007</a:t>
            </a:r>
            <a:endParaRPr lang="en-US" altLang="en-US"/>
          </a:p>
        </p:txBody>
      </p:sp>
      <p:sp>
        <p:nvSpPr>
          <p:cNvPr id="5" name="Slide Number Placeholder 4"/>
          <p:cNvSpPr>
            <a:spLocks noGrp="1"/>
          </p:cNvSpPr>
          <p:nvPr>
            <p:ph type="sldNum" sz="quarter" idx="12"/>
          </p:nvPr>
        </p:nvSpPr>
        <p:spPr/>
        <p:txBody>
          <a:bodyPr/>
          <a:lstStyle/>
          <a:p>
            <a:pPr>
              <a:defRPr/>
            </a:pPr>
            <a:fld id="{003A4ACF-363D-4134-AB54-2CC98F30B98E}" type="slidenum">
              <a:rPr lang="en-US" altLang="en-US" smtClean="0"/>
              <a:pPr>
                <a:defRPr/>
              </a:pPr>
              <a:t>12</a:t>
            </a:fld>
            <a:endParaRPr lang="en-US" altLang="en-US"/>
          </a:p>
        </p:txBody>
      </p:sp>
    </p:spTree>
    <p:extLst>
      <p:ext uri="{BB962C8B-B14F-4D97-AF65-F5344CB8AC3E}">
        <p14:creationId xmlns:p14="http://schemas.microsoft.com/office/powerpoint/2010/main" val="2320954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UNITS! UNITS! UNITS! </a:t>
            </a:r>
            <a:r>
              <a:rPr lang="en-US" dirty="0"/>
              <a:t>m</a:t>
            </a:r>
            <a:r>
              <a:rPr lang="en-US" dirty="0" smtClean="0"/>
              <a:t>ean everything</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“4.00”</a:t>
            </a:r>
            <a:endParaRPr lang="en-US" dirty="0"/>
          </a:p>
          <a:p>
            <a:pPr marL="0" indent="0">
              <a:buNone/>
            </a:pPr>
            <a:r>
              <a:rPr lang="en-US" dirty="0" smtClean="0"/>
              <a:t>“4.00 pounds”</a:t>
            </a:r>
          </a:p>
          <a:p>
            <a:pPr marL="0" indent="0">
              <a:buNone/>
            </a:pPr>
            <a:r>
              <a:rPr lang="en-US" dirty="0" smtClean="0"/>
              <a:t>“4.00 pounds of carbon”</a:t>
            </a:r>
          </a:p>
          <a:p>
            <a:pPr marL="0" indent="0">
              <a:buNone/>
            </a:pPr>
            <a:r>
              <a:rPr lang="en-US" dirty="0" smtClean="0"/>
              <a:t>“4.00 pounds of carbon in the brain of Tyrannosaurus”</a:t>
            </a:r>
          </a:p>
          <a:p>
            <a:pPr marL="0" indent="0">
              <a:buNone/>
            </a:pPr>
            <a:r>
              <a:rPr lang="en-US" dirty="0" smtClean="0"/>
              <a:t>“4.00 pounds of carbon in the brain of Teddy the Tyrannosaur whom I bred in my basement”</a:t>
            </a:r>
          </a:p>
          <a:p>
            <a:pPr marL="0" indent="0">
              <a:buNone/>
            </a:pPr>
            <a:endParaRPr lang="en-US" dirty="0"/>
          </a:p>
          <a:p>
            <a:pPr marL="0" indent="0">
              <a:buNone/>
            </a:pPr>
            <a:r>
              <a:rPr lang="en-US" dirty="0" smtClean="0"/>
              <a:t>These are not the same thing.  “4.00” could be anything: 4 dollars in my pockets, 4 toes on my left foot, 4 ex-wives…</a:t>
            </a:r>
          </a:p>
          <a:p>
            <a:pPr marL="0" indent="0">
              <a:buNone/>
            </a:pPr>
            <a:r>
              <a:rPr lang="en-US" dirty="0" smtClean="0"/>
              <a:t>Specificity is important – it avoids ambiguity!</a:t>
            </a:r>
            <a:endParaRPr lang="en-US" dirty="0"/>
          </a:p>
        </p:txBody>
      </p:sp>
      <p:sp>
        <p:nvSpPr>
          <p:cNvPr id="4" name="Footer Placeholder 3"/>
          <p:cNvSpPr>
            <a:spLocks noGrp="1"/>
          </p:cNvSpPr>
          <p:nvPr>
            <p:ph type="ftr" sz="quarter" idx="11"/>
          </p:nvPr>
        </p:nvSpPr>
        <p:spPr/>
        <p:txBody>
          <a:bodyPr/>
          <a:lstStyle/>
          <a:p>
            <a:pPr>
              <a:defRPr/>
            </a:pPr>
            <a:r>
              <a:rPr lang="en-US" altLang="en-US" smtClean="0"/>
              <a:t>(c) Lanzafame 2007</a:t>
            </a:r>
            <a:endParaRPr lang="en-US" altLang="en-US"/>
          </a:p>
        </p:txBody>
      </p:sp>
      <p:sp>
        <p:nvSpPr>
          <p:cNvPr id="5" name="Slide Number Placeholder 4"/>
          <p:cNvSpPr>
            <a:spLocks noGrp="1"/>
          </p:cNvSpPr>
          <p:nvPr>
            <p:ph type="sldNum" sz="quarter" idx="12"/>
          </p:nvPr>
        </p:nvSpPr>
        <p:spPr/>
        <p:txBody>
          <a:bodyPr/>
          <a:lstStyle/>
          <a:p>
            <a:pPr>
              <a:defRPr/>
            </a:pPr>
            <a:fld id="{003A4ACF-363D-4134-AB54-2CC98F30B98E}" type="slidenum">
              <a:rPr lang="en-US" altLang="en-US" smtClean="0"/>
              <a:pPr>
                <a:defRPr/>
              </a:pPr>
              <a:t>13</a:t>
            </a:fld>
            <a:endParaRPr lang="en-US" altLang="en-US"/>
          </a:p>
        </p:txBody>
      </p:sp>
    </p:spTree>
    <p:extLst>
      <p:ext uri="{BB962C8B-B14F-4D97-AF65-F5344CB8AC3E}">
        <p14:creationId xmlns:p14="http://schemas.microsoft.com/office/powerpoint/2010/main" val="25769738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has a lot of subtlety</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“four </a:t>
            </a:r>
            <a:r>
              <a:rPr lang="en-US" dirty="0"/>
              <a:t>pounds of carbon in the brain of Tyrannosaurus</a:t>
            </a:r>
            <a:r>
              <a:rPr lang="en-US" dirty="0" smtClean="0"/>
              <a:t>”</a:t>
            </a:r>
          </a:p>
          <a:p>
            <a:pPr marL="0" indent="0">
              <a:buNone/>
            </a:pPr>
            <a:r>
              <a:rPr lang="en-US" dirty="0" smtClean="0"/>
              <a:t>“4 </a:t>
            </a:r>
            <a:r>
              <a:rPr lang="en-US" dirty="0"/>
              <a:t>pounds of carbon in the brain of Tyrannosaurus</a:t>
            </a:r>
            <a:r>
              <a:rPr lang="en-US" dirty="0" smtClean="0"/>
              <a:t>”</a:t>
            </a:r>
          </a:p>
          <a:p>
            <a:pPr marL="0" indent="0">
              <a:buNone/>
            </a:pPr>
            <a:r>
              <a:rPr lang="en-US" dirty="0" smtClean="0"/>
              <a:t>“4.0</a:t>
            </a:r>
            <a:r>
              <a:rPr lang="en-US" dirty="0"/>
              <a:t> pounds of carbon in the brain of Tyrannosaurus</a:t>
            </a:r>
            <a:r>
              <a:rPr lang="en-US" dirty="0" smtClean="0"/>
              <a:t> ”</a:t>
            </a:r>
          </a:p>
          <a:p>
            <a:pPr marL="0" indent="0">
              <a:buNone/>
            </a:pPr>
            <a:r>
              <a:rPr lang="en-US" dirty="0" smtClean="0"/>
              <a:t>“4.00</a:t>
            </a:r>
            <a:r>
              <a:rPr lang="en-US" dirty="0"/>
              <a:t> pounds of carbon in the brain of Tyrannosaurus</a:t>
            </a:r>
            <a:r>
              <a:rPr lang="en-US" dirty="0" smtClean="0"/>
              <a:t> ”</a:t>
            </a:r>
            <a:endParaRPr lang="en-US" dirty="0"/>
          </a:p>
          <a:p>
            <a:pPr marL="0" indent="0">
              <a:buNone/>
            </a:pPr>
            <a:endParaRPr lang="en-US" dirty="0"/>
          </a:p>
          <a:p>
            <a:pPr marL="0" indent="0">
              <a:buNone/>
            </a:pPr>
            <a:r>
              <a:rPr lang="en-US" dirty="0" smtClean="0"/>
              <a:t>Beyond the UNITS! UNITS! UNITS!, the numbers themselves include information.</a:t>
            </a:r>
            <a:endParaRPr lang="en-US" dirty="0"/>
          </a:p>
        </p:txBody>
      </p:sp>
      <p:sp>
        <p:nvSpPr>
          <p:cNvPr id="4" name="Footer Placeholder 3"/>
          <p:cNvSpPr>
            <a:spLocks noGrp="1"/>
          </p:cNvSpPr>
          <p:nvPr>
            <p:ph type="ftr" sz="quarter" idx="11"/>
          </p:nvPr>
        </p:nvSpPr>
        <p:spPr/>
        <p:txBody>
          <a:bodyPr/>
          <a:lstStyle/>
          <a:p>
            <a:pPr>
              <a:defRPr/>
            </a:pPr>
            <a:r>
              <a:rPr lang="en-US" altLang="en-US" smtClean="0"/>
              <a:t>(c) Lanzafame 2007</a:t>
            </a:r>
            <a:endParaRPr lang="en-US" altLang="en-US"/>
          </a:p>
        </p:txBody>
      </p:sp>
      <p:sp>
        <p:nvSpPr>
          <p:cNvPr id="5" name="Slide Number Placeholder 4"/>
          <p:cNvSpPr>
            <a:spLocks noGrp="1"/>
          </p:cNvSpPr>
          <p:nvPr>
            <p:ph type="sldNum" sz="quarter" idx="12"/>
          </p:nvPr>
        </p:nvSpPr>
        <p:spPr/>
        <p:txBody>
          <a:bodyPr/>
          <a:lstStyle/>
          <a:p>
            <a:pPr>
              <a:defRPr/>
            </a:pPr>
            <a:fld id="{003A4ACF-363D-4134-AB54-2CC98F30B98E}" type="slidenum">
              <a:rPr lang="en-US" altLang="en-US" smtClean="0"/>
              <a:pPr>
                <a:defRPr/>
              </a:pPr>
              <a:t>14</a:t>
            </a:fld>
            <a:endParaRPr lang="en-US" altLang="en-US"/>
          </a:p>
        </p:txBody>
      </p:sp>
    </p:spTree>
    <p:extLst>
      <p:ext uri="{BB962C8B-B14F-4D97-AF65-F5344CB8AC3E}">
        <p14:creationId xmlns:p14="http://schemas.microsoft.com/office/powerpoint/2010/main" val="27844777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4 is not 4.0 is not 4.00 is not 4.0000</a:t>
            </a:r>
          </a:p>
          <a:p>
            <a:pPr marL="0" indent="0">
              <a:buNone/>
            </a:pPr>
            <a:endParaRPr lang="en-US" dirty="0"/>
          </a:p>
          <a:p>
            <a:pPr marL="0" indent="0">
              <a:buNone/>
            </a:pPr>
            <a:r>
              <a:rPr lang="en-US" dirty="0" smtClean="0"/>
              <a:t>A mathematician wouldn’t make a distinction.</a:t>
            </a:r>
          </a:p>
          <a:p>
            <a:pPr marL="0" indent="0">
              <a:buNone/>
            </a:pPr>
            <a:r>
              <a:rPr lang="en-US" dirty="0" smtClean="0"/>
              <a:t>Your grandma wouldn’t make a distinction – unless she’s a scientist.</a:t>
            </a:r>
          </a:p>
          <a:p>
            <a:pPr marL="0" indent="0">
              <a:buNone/>
            </a:pPr>
            <a:r>
              <a:rPr lang="en-US" dirty="0" smtClean="0"/>
              <a:t>A scientist makes a SIGNIFICANT distinction.</a:t>
            </a:r>
            <a:endParaRPr lang="en-US" dirty="0"/>
          </a:p>
        </p:txBody>
      </p:sp>
      <p:sp>
        <p:nvSpPr>
          <p:cNvPr id="4" name="Footer Placeholder 3"/>
          <p:cNvSpPr>
            <a:spLocks noGrp="1"/>
          </p:cNvSpPr>
          <p:nvPr>
            <p:ph type="ftr" sz="quarter" idx="11"/>
          </p:nvPr>
        </p:nvSpPr>
        <p:spPr/>
        <p:txBody>
          <a:bodyPr/>
          <a:lstStyle/>
          <a:p>
            <a:pPr>
              <a:defRPr/>
            </a:pPr>
            <a:r>
              <a:rPr lang="en-US" altLang="en-US" smtClean="0"/>
              <a:t>(c) Lanzafame 2007</a:t>
            </a:r>
            <a:endParaRPr lang="en-US" altLang="en-US"/>
          </a:p>
        </p:txBody>
      </p:sp>
      <p:sp>
        <p:nvSpPr>
          <p:cNvPr id="5" name="Slide Number Placeholder 4"/>
          <p:cNvSpPr>
            <a:spLocks noGrp="1"/>
          </p:cNvSpPr>
          <p:nvPr>
            <p:ph type="sldNum" sz="quarter" idx="12"/>
          </p:nvPr>
        </p:nvSpPr>
        <p:spPr/>
        <p:txBody>
          <a:bodyPr/>
          <a:lstStyle/>
          <a:p>
            <a:pPr>
              <a:defRPr/>
            </a:pPr>
            <a:fld id="{003A4ACF-363D-4134-AB54-2CC98F30B98E}" type="slidenum">
              <a:rPr lang="en-US" altLang="en-US" smtClean="0"/>
              <a:pPr>
                <a:defRPr/>
              </a:pPr>
              <a:t>15</a:t>
            </a:fld>
            <a:endParaRPr lang="en-US" altLang="en-US"/>
          </a:p>
        </p:txBody>
      </p:sp>
    </p:spTree>
    <p:extLst>
      <p:ext uri="{BB962C8B-B14F-4D97-AF65-F5344CB8AC3E}">
        <p14:creationId xmlns:p14="http://schemas.microsoft.com/office/powerpoint/2010/main" val="15984536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13315" name="Rectangle 2"/>
          <p:cNvSpPr>
            <a:spLocks noGrp="1" noChangeArrowheads="1"/>
          </p:cNvSpPr>
          <p:nvPr>
            <p:ph type="title"/>
          </p:nvPr>
        </p:nvSpPr>
        <p:spPr/>
        <p:txBody>
          <a:bodyPr/>
          <a:lstStyle/>
          <a:p>
            <a:pPr eaLnBrk="1" hangingPunct="1"/>
            <a:r>
              <a:rPr lang="en-US" altLang="en-US" smtClean="0"/>
              <a:t>Significant Figures</a:t>
            </a:r>
          </a:p>
        </p:txBody>
      </p:sp>
      <p:sp>
        <p:nvSpPr>
          <p:cNvPr id="13316" name="Rectangle 3"/>
          <p:cNvSpPr>
            <a:spLocks noGrp="1" noChangeArrowheads="1"/>
          </p:cNvSpPr>
          <p:nvPr>
            <p:ph type="body" idx="1"/>
          </p:nvPr>
        </p:nvSpPr>
        <p:spPr/>
        <p:txBody>
          <a:bodyPr/>
          <a:lstStyle/>
          <a:p>
            <a:pPr eaLnBrk="1" hangingPunct="1"/>
            <a:r>
              <a:rPr lang="en-US" altLang="en-US" smtClean="0"/>
              <a:t>Units represent measurable quantities.</a:t>
            </a:r>
          </a:p>
          <a:p>
            <a:pPr eaLnBrk="1" hangingPunct="1"/>
            <a:r>
              <a:rPr lang="en-US" altLang="en-US" smtClean="0"/>
              <a:t>Units contain information.</a:t>
            </a:r>
          </a:p>
          <a:p>
            <a:pPr eaLnBrk="1" hangingPunct="1"/>
            <a:r>
              <a:rPr lang="en-US" altLang="en-US" smtClean="0"/>
              <a:t>There are limits on the accuracy of any piece of information.</a:t>
            </a:r>
          </a:p>
          <a:p>
            <a:pPr eaLnBrk="1" hangingPunct="1"/>
            <a:r>
              <a:rPr lang="en-US" altLang="en-US" smtClean="0"/>
              <a:t>When writing a “data”, the number should contain information about the accuracy</a:t>
            </a:r>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16</a:t>
            </a:fld>
            <a:endParaRPr lang="en-US" alt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14339" name="Rectangle 2"/>
          <p:cNvSpPr>
            <a:spLocks noGrp="1" noChangeArrowheads="1"/>
          </p:cNvSpPr>
          <p:nvPr>
            <p:ph type="title"/>
          </p:nvPr>
        </p:nvSpPr>
        <p:spPr/>
        <p:txBody>
          <a:bodyPr/>
          <a:lstStyle/>
          <a:p>
            <a:pPr eaLnBrk="1" hangingPunct="1"/>
            <a:r>
              <a:rPr lang="en-US" altLang="en-US" smtClean="0"/>
              <a:t>Sig Figs</a:t>
            </a:r>
          </a:p>
        </p:txBody>
      </p:sp>
      <p:sp>
        <p:nvSpPr>
          <p:cNvPr id="44035"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altLang="en-US" sz="2600" smtClean="0"/>
              <a:t>Suppose I measure the length of my desk using a ruler that is graduated in inches with no smaller divisions – what is the limit on my accuracy?</a:t>
            </a:r>
          </a:p>
          <a:p>
            <a:pPr eaLnBrk="1" hangingPunct="1">
              <a:lnSpc>
                <a:spcPct val="90000"/>
              </a:lnSpc>
              <a:buFont typeface="Wingdings" pitchFamily="2" charset="2"/>
              <a:buNone/>
            </a:pPr>
            <a:endParaRPr lang="en-US" altLang="en-US" sz="2600" smtClean="0"/>
          </a:p>
          <a:p>
            <a:pPr eaLnBrk="1" hangingPunct="1">
              <a:lnSpc>
                <a:spcPct val="90000"/>
              </a:lnSpc>
              <a:buFont typeface="Wingdings" pitchFamily="2" charset="2"/>
              <a:buNone/>
            </a:pPr>
            <a:endParaRPr lang="en-US" altLang="en-US" sz="2600" smtClean="0"/>
          </a:p>
          <a:p>
            <a:pPr eaLnBrk="1" hangingPunct="1">
              <a:lnSpc>
                <a:spcPct val="90000"/>
              </a:lnSpc>
              <a:buFont typeface="Wingdings" pitchFamily="2" charset="2"/>
              <a:buNone/>
            </a:pPr>
            <a:endParaRPr lang="en-US" altLang="en-US" sz="2600" smtClean="0"/>
          </a:p>
          <a:p>
            <a:pPr eaLnBrk="1" hangingPunct="1">
              <a:lnSpc>
                <a:spcPct val="90000"/>
              </a:lnSpc>
              <a:buFont typeface="Wingdings" pitchFamily="2" charset="2"/>
              <a:buNone/>
            </a:pPr>
            <a:r>
              <a:rPr lang="en-US" altLang="en-US" sz="2600" smtClean="0"/>
              <a:t>You might be tempted to say “1 inch”, but you can always estimate 1 additional decimal place.  So the answer is 0.1 inches.</a:t>
            </a:r>
          </a:p>
        </p:txBody>
      </p:sp>
      <p:grpSp>
        <p:nvGrpSpPr>
          <p:cNvPr id="14341" name="Group 16"/>
          <p:cNvGrpSpPr>
            <a:grpSpLocks/>
          </p:cNvGrpSpPr>
          <p:nvPr/>
        </p:nvGrpSpPr>
        <p:grpSpPr bwMode="auto">
          <a:xfrm>
            <a:off x="1143000" y="3352800"/>
            <a:ext cx="6629400" cy="838200"/>
            <a:chOff x="720" y="2256"/>
            <a:chExt cx="4176" cy="528"/>
          </a:xfrm>
        </p:grpSpPr>
        <p:sp>
          <p:nvSpPr>
            <p:cNvPr id="14342" name="Rectangle 5"/>
            <p:cNvSpPr>
              <a:spLocks noChangeArrowheads="1"/>
            </p:cNvSpPr>
            <p:nvPr/>
          </p:nvSpPr>
          <p:spPr bwMode="auto">
            <a:xfrm>
              <a:off x="720" y="2256"/>
              <a:ext cx="4176" cy="528"/>
            </a:xfrm>
            <a:prstGeom prst="rect">
              <a:avLst/>
            </a:prstGeom>
            <a:solidFill>
              <a:schemeClr val="tx1"/>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en-US" altLang="en-US" sz="1800">
                  <a:latin typeface="Tahoma" pitchFamily="34" charset="0"/>
                </a:rPr>
                <a:t>1</a:t>
              </a:r>
            </a:p>
          </p:txBody>
        </p:sp>
        <p:sp>
          <p:nvSpPr>
            <p:cNvPr id="14343" name="Line 7"/>
            <p:cNvSpPr>
              <a:spLocks noChangeShapeType="1"/>
            </p:cNvSpPr>
            <p:nvPr/>
          </p:nvSpPr>
          <p:spPr bwMode="auto">
            <a:xfrm>
              <a:off x="2544" y="2256"/>
              <a:ext cx="0" cy="528"/>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4" name="Line 8"/>
            <p:cNvSpPr>
              <a:spLocks noChangeShapeType="1"/>
            </p:cNvSpPr>
            <p:nvPr/>
          </p:nvSpPr>
          <p:spPr bwMode="auto">
            <a:xfrm>
              <a:off x="1632" y="2256"/>
              <a:ext cx="0" cy="528"/>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5" name="Line 9"/>
            <p:cNvSpPr>
              <a:spLocks noChangeShapeType="1"/>
            </p:cNvSpPr>
            <p:nvPr/>
          </p:nvSpPr>
          <p:spPr bwMode="auto">
            <a:xfrm>
              <a:off x="3456" y="2256"/>
              <a:ext cx="0" cy="528"/>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6" name="Line 10"/>
            <p:cNvSpPr>
              <a:spLocks noChangeShapeType="1"/>
            </p:cNvSpPr>
            <p:nvPr/>
          </p:nvSpPr>
          <p:spPr bwMode="auto">
            <a:xfrm>
              <a:off x="4368" y="2256"/>
              <a:ext cx="0" cy="528"/>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7" name="Text Box 12"/>
            <p:cNvSpPr txBox="1">
              <a:spLocks noChangeArrowheads="1"/>
            </p:cNvSpPr>
            <p:nvPr/>
          </p:nvSpPr>
          <p:spPr bwMode="auto">
            <a:xfrm>
              <a:off x="1728" y="2304"/>
              <a:ext cx="195" cy="231"/>
            </a:xfrm>
            <a:prstGeom prst="rect">
              <a:avLst/>
            </a:prstGeom>
            <a:solidFill>
              <a:schemeClr val="tx1"/>
            </a:solidFill>
            <a:ln>
              <a:noFill/>
            </a:ln>
            <a:effectLst/>
            <a:extLst>
              <a:ext uri="{91240B29-F687-4F45-9708-019B960494DF}">
                <a14:hiddenLine xmlns:a14="http://schemas.microsoft.com/office/drawing/2010/main" w="317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800">
                  <a:solidFill>
                    <a:srgbClr val="000000"/>
                  </a:solidFill>
                  <a:latin typeface="Tahoma" pitchFamily="34" charset="0"/>
                </a:rPr>
                <a:t>1</a:t>
              </a:r>
            </a:p>
          </p:txBody>
        </p:sp>
        <p:sp>
          <p:nvSpPr>
            <p:cNvPr id="14348" name="Text Box 13"/>
            <p:cNvSpPr txBox="1">
              <a:spLocks noChangeArrowheads="1"/>
            </p:cNvSpPr>
            <p:nvPr/>
          </p:nvSpPr>
          <p:spPr bwMode="auto">
            <a:xfrm>
              <a:off x="2592" y="2304"/>
              <a:ext cx="195" cy="231"/>
            </a:xfrm>
            <a:prstGeom prst="rect">
              <a:avLst/>
            </a:prstGeom>
            <a:solidFill>
              <a:schemeClr val="tx1"/>
            </a:solidFill>
            <a:ln>
              <a:noFill/>
            </a:ln>
            <a:effectLst/>
            <a:extLst>
              <a:ext uri="{91240B29-F687-4F45-9708-019B960494DF}">
                <a14:hiddenLine xmlns:a14="http://schemas.microsoft.com/office/drawing/2010/main" w="317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800">
                  <a:solidFill>
                    <a:srgbClr val="000000"/>
                  </a:solidFill>
                  <a:latin typeface="Tahoma" pitchFamily="34" charset="0"/>
                </a:rPr>
                <a:t>2</a:t>
              </a:r>
            </a:p>
          </p:txBody>
        </p:sp>
        <p:sp>
          <p:nvSpPr>
            <p:cNvPr id="14349" name="Text Box 14"/>
            <p:cNvSpPr txBox="1">
              <a:spLocks noChangeArrowheads="1"/>
            </p:cNvSpPr>
            <p:nvPr/>
          </p:nvSpPr>
          <p:spPr bwMode="auto">
            <a:xfrm>
              <a:off x="3552" y="2352"/>
              <a:ext cx="195" cy="231"/>
            </a:xfrm>
            <a:prstGeom prst="rect">
              <a:avLst/>
            </a:prstGeom>
            <a:solidFill>
              <a:schemeClr val="tx1"/>
            </a:solidFill>
            <a:ln>
              <a:noFill/>
            </a:ln>
            <a:effectLst/>
            <a:extLst>
              <a:ext uri="{91240B29-F687-4F45-9708-019B960494DF}">
                <a14:hiddenLine xmlns:a14="http://schemas.microsoft.com/office/drawing/2010/main" w="317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800">
                  <a:solidFill>
                    <a:srgbClr val="000000"/>
                  </a:solidFill>
                  <a:latin typeface="Tahoma" pitchFamily="34" charset="0"/>
                </a:rPr>
                <a:t>3</a:t>
              </a:r>
            </a:p>
          </p:txBody>
        </p:sp>
        <p:sp>
          <p:nvSpPr>
            <p:cNvPr id="14350" name="Text Box 15"/>
            <p:cNvSpPr txBox="1">
              <a:spLocks noChangeArrowheads="1"/>
            </p:cNvSpPr>
            <p:nvPr/>
          </p:nvSpPr>
          <p:spPr bwMode="auto">
            <a:xfrm>
              <a:off x="4416" y="2352"/>
              <a:ext cx="195" cy="231"/>
            </a:xfrm>
            <a:prstGeom prst="rect">
              <a:avLst/>
            </a:prstGeom>
            <a:solidFill>
              <a:schemeClr val="tx1"/>
            </a:solidFill>
            <a:ln>
              <a:noFill/>
            </a:ln>
            <a:effectLst/>
            <a:extLst>
              <a:ext uri="{91240B29-F687-4F45-9708-019B960494DF}">
                <a14:hiddenLine xmlns:a14="http://schemas.microsoft.com/office/drawing/2010/main" w="317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800">
                  <a:solidFill>
                    <a:srgbClr val="000000"/>
                  </a:solidFill>
                  <a:latin typeface="Tahoma" pitchFamily="34" charset="0"/>
                </a:rPr>
                <a:t>4</a:t>
              </a:r>
            </a:p>
          </p:txBody>
        </p:sp>
      </p:gr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17</a:t>
            </a:fld>
            <a:endParaRPr lang="en-US" alt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4035">
                                            <p:txEl>
                                              <p:pRg st="4" end="4"/>
                                            </p:txEl>
                                          </p:spTgt>
                                        </p:tgtEl>
                                        <p:attrNameLst>
                                          <p:attrName>style.visibility</p:attrName>
                                        </p:attrNameLst>
                                      </p:cBhvr>
                                      <p:to>
                                        <p:strVal val="visible"/>
                                      </p:to>
                                    </p:set>
                                    <p:animEffect transition="in" filter="checkerboard(across)">
                                      <p:cBhvr>
                                        <p:cTn id="7" dur="500"/>
                                        <p:tgtEl>
                                          <p:spTgt spid="440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15363" name="Rectangle 2"/>
          <p:cNvSpPr>
            <a:spLocks noGrp="1" noChangeArrowheads="1"/>
          </p:cNvSpPr>
          <p:nvPr>
            <p:ph type="title"/>
          </p:nvPr>
        </p:nvSpPr>
        <p:spPr/>
        <p:txBody>
          <a:bodyPr/>
          <a:lstStyle/>
          <a:p>
            <a:pPr eaLnBrk="1" hangingPunct="1"/>
            <a:r>
              <a:rPr lang="en-US" altLang="en-US" smtClean="0"/>
              <a:t>Sig Figs</a:t>
            </a:r>
          </a:p>
        </p:txBody>
      </p:sp>
      <p:sp>
        <p:nvSpPr>
          <p:cNvPr id="15364" name="Rectangle 3"/>
          <p:cNvSpPr>
            <a:spLocks noGrp="1" noChangeArrowheads="1"/>
          </p:cNvSpPr>
          <p:nvPr>
            <p:ph type="body" idx="1"/>
          </p:nvPr>
        </p:nvSpPr>
        <p:spPr>
          <a:xfrm>
            <a:off x="457200" y="3762375"/>
            <a:ext cx="8229600" cy="2368550"/>
          </a:xfrm>
        </p:spPr>
        <p:txBody>
          <a:bodyPr/>
          <a:lstStyle/>
          <a:p>
            <a:pPr eaLnBrk="1" hangingPunct="1">
              <a:buFont typeface="Wingdings" pitchFamily="2" charset="2"/>
              <a:buNone/>
            </a:pPr>
            <a:r>
              <a:rPr lang="en-US" altLang="en-US" smtClean="0"/>
              <a:t>The green block is about 40% of the way from 2 to 3, so it measures 2.4 inches!</a:t>
            </a:r>
          </a:p>
          <a:p>
            <a:pPr eaLnBrk="1" hangingPunct="1">
              <a:buFont typeface="Wingdings" pitchFamily="2" charset="2"/>
              <a:buNone/>
            </a:pPr>
            <a:endParaRPr lang="en-US" altLang="en-US" smtClean="0"/>
          </a:p>
        </p:txBody>
      </p:sp>
      <p:grpSp>
        <p:nvGrpSpPr>
          <p:cNvPr id="15365" name="Group 4"/>
          <p:cNvGrpSpPr>
            <a:grpSpLocks/>
          </p:cNvGrpSpPr>
          <p:nvPr/>
        </p:nvGrpSpPr>
        <p:grpSpPr bwMode="auto">
          <a:xfrm>
            <a:off x="1295400" y="2057400"/>
            <a:ext cx="6629400" cy="838200"/>
            <a:chOff x="720" y="2256"/>
            <a:chExt cx="4176" cy="528"/>
          </a:xfrm>
        </p:grpSpPr>
        <p:sp>
          <p:nvSpPr>
            <p:cNvPr id="15368" name="Rectangle 5"/>
            <p:cNvSpPr>
              <a:spLocks noChangeArrowheads="1"/>
            </p:cNvSpPr>
            <p:nvPr/>
          </p:nvSpPr>
          <p:spPr bwMode="auto">
            <a:xfrm>
              <a:off x="720" y="2256"/>
              <a:ext cx="4176" cy="528"/>
            </a:xfrm>
            <a:prstGeom prst="rect">
              <a:avLst/>
            </a:prstGeom>
            <a:solidFill>
              <a:schemeClr val="tx1"/>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en-US" altLang="en-US" sz="1800">
                  <a:latin typeface="Tahoma" pitchFamily="34" charset="0"/>
                </a:rPr>
                <a:t>1</a:t>
              </a:r>
            </a:p>
          </p:txBody>
        </p:sp>
        <p:sp>
          <p:nvSpPr>
            <p:cNvPr id="15369" name="Line 6"/>
            <p:cNvSpPr>
              <a:spLocks noChangeShapeType="1"/>
            </p:cNvSpPr>
            <p:nvPr/>
          </p:nvSpPr>
          <p:spPr bwMode="auto">
            <a:xfrm>
              <a:off x="2544" y="2256"/>
              <a:ext cx="0" cy="528"/>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0" name="Line 7"/>
            <p:cNvSpPr>
              <a:spLocks noChangeShapeType="1"/>
            </p:cNvSpPr>
            <p:nvPr/>
          </p:nvSpPr>
          <p:spPr bwMode="auto">
            <a:xfrm>
              <a:off x="1632" y="2256"/>
              <a:ext cx="0" cy="528"/>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1" name="Line 8"/>
            <p:cNvSpPr>
              <a:spLocks noChangeShapeType="1"/>
            </p:cNvSpPr>
            <p:nvPr/>
          </p:nvSpPr>
          <p:spPr bwMode="auto">
            <a:xfrm>
              <a:off x="3456" y="2256"/>
              <a:ext cx="0" cy="528"/>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2" name="Line 9"/>
            <p:cNvSpPr>
              <a:spLocks noChangeShapeType="1"/>
            </p:cNvSpPr>
            <p:nvPr/>
          </p:nvSpPr>
          <p:spPr bwMode="auto">
            <a:xfrm>
              <a:off x="4368" y="2256"/>
              <a:ext cx="0" cy="528"/>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3" name="Text Box 10"/>
            <p:cNvSpPr txBox="1">
              <a:spLocks noChangeArrowheads="1"/>
            </p:cNvSpPr>
            <p:nvPr/>
          </p:nvSpPr>
          <p:spPr bwMode="auto">
            <a:xfrm>
              <a:off x="1728" y="2304"/>
              <a:ext cx="195" cy="231"/>
            </a:xfrm>
            <a:prstGeom prst="rect">
              <a:avLst/>
            </a:prstGeom>
            <a:solidFill>
              <a:schemeClr val="tx1"/>
            </a:solidFill>
            <a:ln>
              <a:noFill/>
            </a:ln>
            <a:effectLst/>
            <a:extLst>
              <a:ext uri="{91240B29-F687-4F45-9708-019B960494DF}">
                <a14:hiddenLine xmlns:a14="http://schemas.microsoft.com/office/drawing/2010/main" w="317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800">
                  <a:solidFill>
                    <a:srgbClr val="000000"/>
                  </a:solidFill>
                  <a:latin typeface="Tahoma" pitchFamily="34" charset="0"/>
                </a:rPr>
                <a:t>1</a:t>
              </a:r>
            </a:p>
          </p:txBody>
        </p:sp>
        <p:sp>
          <p:nvSpPr>
            <p:cNvPr id="15374" name="Text Box 11"/>
            <p:cNvSpPr txBox="1">
              <a:spLocks noChangeArrowheads="1"/>
            </p:cNvSpPr>
            <p:nvPr/>
          </p:nvSpPr>
          <p:spPr bwMode="auto">
            <a:xfrm>
              <a:off x="2592" y="2304"/>
              <a:ext cx="195" cy="231"/>
            </a:xfrm>
            <a:prstGeom prst="rect">
              <a:avLst/>
            </a:prstGeom>
            <a:solidFill>
              <a:schemeClr val="tx1"/>
            </a:solidFill>
            <a:ln>
              <a:noFill/>
            </a:ln>
            <a:effectLst/>
            <a:extLst>
              <a:ext uri="{91240B29-F687-4F45-9708-019B960494DF}">
                <a14:hiddenLine xmlns:a14="http://schemas.microsoft.com/office/drawing/2010/main" w="317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800">
                  <a:solidFill>
                    <a:srgbClr val="000000"/>
                  </a:solidFill>
                  <a:latin typeface="Tahoma" pitchFamily="34" charset="0"/>
                </a:rPr>
                <a:t>2</a:t>
              </a:r>
            </a:p>
          </p:txBody>
        </p:sp>
        <p:sp>
          <p:nvSpPr>
            <p:cNvPr id="15375" name="Text Box 12"/>
            <p:cNvSpPr txBox="1">
              <a:spLocks noChangeArrowheads="1"/>
            </p:cNvSpPr>
            <p:nvPr/>
          </p:nvSpPr>
          <p:spPr bwMode="auto">
            <a:xfrm>
              <a:off x="3552" y="2352"/>
              <a:ext cx="195" cy="231"/>
            </a:xfrm>
            <a:prstGeom prst="rect">
              <a:avLst/>
            </a:prstGeom>
            <a:solidFill>
              <a:schemeClr val="tx1"/>
            </a:solidFill>
            <a:ln>
              <a:noFill/>
            </a:ln>
            <a:effectLst/>
            <a:extLst>
              <a:ext uri="{91240B29-F687-4F45-9708-019B960494DF}">
                <a14:hiddenLine xmlns:a14="http://schemas.microsoft.com/office/drawing/2010/main" w="317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800">
                  <a:solidFill>
                    <a:srgbClr val="000000"/>
                  </a:solidFill>
                  <a:latin typeface="Tahoma" pitchFamily="34" charset="0"/>
                </a:rPr>
                <a:t>3</a:t>
              </a:r>
            </a:p>
          </p:txBody>
        </p:sp>
        <p:sp>
          <p:nvSpPr>
            <p:cNvPr id="15376" name="Text Box 13"/>
            <p:cNvSpPr txBox="1">
              <a:spLocks noChangeArrowheads="1"/>
            </p:cNvSpPr>
            <p:nvPr/>
          </p:nvSpPr>
          <p:spPr bwMode="auto">
            <a:xfrm>
              <a:off x="4416" y="2352"/>
              <a:ext cx="195" cy="231"/>
            </a:xfrm>
            <a:prstGeom prst="rect">
              <a:avLst/>
            </a:prstGeom>
            <a:solidFill>
              <a:schemeClr val="tx1"/>
            </a:solidFill>
            <a:ln>
              <a:noFill/>
            </a:ln>
            <a:effectLst/>
            <a:extLst>
              <a:ext uri="{91240B29-F687-4F45-9708-019B960494DF}">
                <a14:hiddenLine xmlns:a14="http://schemas.microsoft.com/office/drawing/2010/main" w="317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800">
                  <a:solidFill>
                    <a:srgbClr val="000000"/>
                  </a:solidFill>
                  <a:latin typeface="Tahoma" pitchFamily="34" charset="0"/>
                </a:rPr>
                <a:t>4</a:t>
              </a:r>
            </a:p>
          </p:txBody>
        </p:sp>
      </p:grpSp>
      <p:sp>
        <p:nvSpPr>
          <p:cNvPr id="15366" name="Rectangle 14"/>
          <p:cNvSpPr>
            <a:spLocks noChangeArrowheads="1"/>
          </p:cNvSpPr>
          <p:nvPr/>
        </p:nvSpPr>
        <p:spPr bwMode="auto">
          <a:xfrm>
            <a:off x="1295400" y="3124200"/>
            <a:ext cx="3505200" cy="609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en-US" altLang="en-US" sz="1800"/>
          </a:p>
        </p:txBody>
      </p:sp>
      <p:sp>
        <p:nvSpPr>
          <p:cNvPr id="15367" name="Line 16"/>
          <p:cNvSpPr>
            <a:spLocks noChangeShapeType="1"/>
          </p:cNvSpPr>
          <p:nvPr/>
        </p:nvSpPr>
        <p:spPr bwMode="auto">
          <a:xfrm flipV="1">
            <a:off x="4800600" y="2895600"/>
            <a:ext cx="0" cy="228600"/>
          </a:xfrm>
          <a:prstGeom prst="line">
            <a:avLst/>
          </a:prstGeom>
          <a:noFill/>
          <a:ln w="952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18</a:t>
            </a:fld>
            <a:endParaRPr lang="en-US" alt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16387" name="Rectangle 2"/>
          <p:cNvSpPr>
            <a:spLocks noGrp="1" noChangeArrowheads="1"/>
          </p:cNvSpPr>
          <p:nvPr>
            <p:ph type="title"/>
          </p:nvPr>
        </p:nvSpPr>
        <p:spPr/>
        <p:txBody>
          <a:bodyPr/>
          <a:lstStyle/>
          <a:p>
            <a:pPr eaLnBrk="1" hangingPunct="1"/>
            <a:r>
              <a:rPr lang="en-US" altLang="en-US" smtClean="0"/>
              <a:t>Accuracy</a:t>
            </a:r>
          </a:p>
        </p:txBody>
      </p:sp>
      <p:sp>
        <p:nvSpPr>
          <p:cNvPr id="16388" name="Rectangle 3"/>
          <p:cNvSpPr>
            <a:spLocks noGrp="1" noChangeArrowheads="1"/>
          </p:cNvSpPr>
          <p:nvPr>
            <p:ph type="body" idx="1"/>
          </p:nvPr>
        </p:nvSpPr>
        <p:spPr/>
        <p:txBody>
          <a:bodyPr/>
          <a:lstStyle/>
          <a:p>
            <a:pPr eaLnBrk="1" hangingPunct="1">
              <a:buFont typeface="Wingdings" pitchFamily="2" charset="2"/>
              <a:buNone/>
            </a:pPr>
            <a:r>
              <a:rPr lang="en-US" altLang="en-US" sz="2600" smtClean="0"/>
              <a:t>So, the green block is 2.4 inches long.  This is 2 “significant digits” – each of them is accurately known.  </a:t>
            </a:r>
          </a:p>
          <a:p>
            <a:pPr eaLnBrk="1" hangingPunct="1">
              <a:buFont typeface="Wingdings" pitchFamily="2" charset="2"/>
              <a:buNone/>
            </a:pPr>
            <a:endParaRPr lang="en-US" altLang="en-US" sz="2600" smtClean="0"/>
          </a:p>
          <a:p>
            <a:pPr eaLnBrk="1" hangingPunct="1">
              <a:buFont typeface="Wingdings" pitchFamily="2" charset="2"/>
              <a:buNone/>
            </a:pPr>
            <a:r>
              <a:rPr lang="en-US" altLang="en-US" sz="2600" smtClean="0"/>
              <a:t>Another way of writing this is that the green block is 2.4 +/-0.05 inches long meaning that I know the block is not 2.3 in and not 2.5 in, but it could be 2.35 or 2.45 inches (both would be rounded to 2.4 inches).</a:t>
            </a:r>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19</a:t>
            </a:fld>
            <a:endParaRPr lang="en-US" alt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4099" name="Rectangle 2"/>
          <p:cNvSpPr>
            <a:spLocks noGrp="1" noChangeArrowheads="1"/>
          </p:cNvSpPr>
          <p:nvPr>
            <p:ph type="title"/>
          </p:nvPr>
        </p:nvSpPr>
        <p:spPr/>
        <p:txBody>
          <a:bodyPr/>
          <a:lstStyle/>
          <a:p>
            <a:pPr eaLnBrk="1" hangingPunct="1"/>
            <a:r>
              <a:rPr lang="en-US" altLang="en-US" smtClean="0"/>
              <a:t>UNITS! UNITS! UNITS!</a:t>
            </a:r>
          </a:p>
        </p:txBody>
      </p:sp>
      <p:sp>
        <p:nvSpPr>
          <p:cNvPr id="4100" name="Rectangle 3"/>
          <p:cNvSpPr>
            <a:spLocks noGrp="1" noChangeArrowheads="1"/>
          </p:cNvSpPr>
          <p:nvPr>
            <p:ph type="body" idx="1"/>
          </p:nvPr>
        </p:nvSpPr>
        <p:spPr/>
        <p:txBody>
          <a:bodyPr/>
          <a:lstStyle/>
          <a:p>
            <a:pPr eaLnBrk="1" hangingPunct="1"/>
            <a:r>
              <a:rPr lang="en-US" altLang="en-US" dirty="0" smtClean="0"/>
              <a:t>Joe’s 1st rule of Physical Sciences - watch the units.</a:t>
            </a:r>
          </a:p>
          <a:p>
            <a:pPr eaLnBrk="1" hangingPunct="1"/>
            <a:r>
              <a:rPr lang="en-US" altLang="en-US" dirty="0" smtClean="0"/>
              <a:t>The ability to convert units is fundamental, and a useful way to solve many simple problems.  </a:t>
            </a:r>
          </a:p>
          <a:p>
            <a:pPr eaLnBrk="1" hangingPunct="1"/>
            <a:r>
              <a:rPr lang="en-US" altLang="en-US" dirty="0" smtClean="0"/>
              <a:t>Units also provide the </a:t>
            </a:r>
            <a:r>
              <a:rPr lang="en-US" altLang="en-US" smtClean="0"/>
              <a:t>context for numbers.</a:t>
            </a:r>
            <a:endParaRPr lang="en-US" altLang="en-US" dirty="0" smtClean="0"/>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2</a:t>
            </a:fld>
            <a:endParaRPr lang="en-US" alt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17411" name="Rectangle 2"/>
          <p:cNvSpPr>
            <a:spLocks noGrp="1" noChangeArrowheads="1"/>
          </p:cNvSpPr>
          <p:nvPr>
            <p:ph type="title"/>
          </p:nvPr>
        </p:nvSpPr>
        <p:spPr/>
        <p:txBody>
          <a:bodyPr/>
          <a:lstStyle/>
          <a:p>
            <a:pPr eaLnBrk="1" hangingPunct="1"/>
            <a:r>
              <a:rPr lang="en-US" altLang="en-US" smtClean="0"/>
              <a:t>Sig Figs</a:t>
            </a:r>
          </a:p>
        </p:txBody>
      </p:sp>
      <p:sp>
        <p:nvSpPr>
          <p:cNvPr id="17412"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altLang="en-US" smtClean="0"/>
              <a:t>2.4 inches must always be written as 2.4 inches if it is data.</a:t>
            </a:r>
          </a:p>
          <a:p>
            <a:pPr eaLnBrk="1" hangingPunct="1">
              <a:lnSpc>
                <a:spcPct val="90000"/>
              </a:lnSpc>
              <a:buFont typeface="Wingdings" pitchFamily="2" charset="2"/>
              <a:buNone/>
            </a:pPr>
            <a:endParaRPr lang="en-US" altLang="en-US" smtClean="0"/>
          </a:p>
          <a:p>
            <a:pPr eaLnBrk="1" hangingPunct="1">
              <a:lnSpc>
                <a:spcPct val="90000"/>
              </a:lnSpc>
              <a:buFont typeface="Wingdings" pitchFamily="2" charset="2"/>
              <a:buNone/>
            </a:pPr>
            <a:r>
              <a:rPr lang="en-US" altLang="en-US" smtClean="0"/>
              <a:t>2.40 inches = 2.400 inches = 2.4 inches BUT NOT FOR DATA!</a:t>
            </a:r>
          </a:p>
          <a:p>
            <a:pPr eaLnBrk="1" hangingPunct="1">
              <a:lnSpc>
                <a:spcPct val="90000"/>
              </a:lnSpc>
              <a:buFont typeface="Wingdings" pitchFamily="2" charset="2"/>
              <a:buNone/>
            </a:pPr>
            <a:endParaRPr lang="en-US" altLang="en-US" smtClean="0"/>
          </a:p>
          <a:p>
            <a:pPr eaLnBrk="1" hangingPunct="1">
              <a:lnSpc>
                <a:spcPct val="90000"/>
              </a:lnSpc>
              <a:buFont typeface="Wingdings" pitchFamily="2" charset="2"/>
              <a:buNone/>
            </a:pPr>
            <a:r>
              <a:rPr lang="en-US" altLang="en-US" smtClean="0"/>
              <a:t>The number of digits written represent the number of digits measured and KNOWN!</a:t>
            </a:r>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20</a:t>
            </a:fld>
            <a:endParaRPr lang="en-US" alt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18435" name="Rectangle 2"/>
          <p:cNvSpPr>
            <a:spLocks noGrp="1" noChangeArrowheads="1"/>
          </p:cNvSpPr>
          <p:nvPr>
            <p:ph type="title"/>
          </p:nvPr>
        </p:nvSpPr>
        <p:spPr/>
        <p:txBody>
          <a:bodyPr/>
          <a:lstStyle/>
          <a:p>
            <a:pPr eaLnBrk="1" hangingPunct="1"/>
            <a:r>
              <a:rPr lang="en-US" altLang="en-US" smtClean="0"/>
              <a:t>Ambiguity</a:t>
            </a:r>
          </a:p>
        </p:txBody>
      </p:sp>
      <p:sp>
        <p:nvSpPr>
          <p:cNvPr id="48131"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altLang="en-US" smtClean="0"/>
              <a:t>Suppose I told you I weigh 200 pounds.  How many sig figs is that?</a:t>
            </a:r>
          </a:p>
          <a:p>
            <a:pPr eaLnBrk="1" hangingPunct="1">
              <a:lnSpc>
                <a:spcPct val="90000"/>
              </a:lnSpc>
              <a:buFont typeface="Wingdings" pitchFamily="2" charset="2"/>
              <a:buNone/>
            </a:pPr>
            <a:endParaRPr lang="en-US" altLang="en-US" smtClean="0"/>
          </a:p>
          <a:p>
            <a:pPr eaLnBrk="1" hangingPunct="1">
              <a:lnSpc>
                <a:spcPct val="90000"/>
              </a:lnSpc>
              <a:buFont typeface="Wingdings" pitchFamily="2" charset="2"/>
              <a:buNone/>
            </a:pPr>
            <a:r>
              <a:rPr lang="en-US" altLang="en-US" smtClean="0"/>
              <a:t>It is ambiguous – we need the zeroes to mark positions relative to the decimal place.  Even if that measurement is 200 +/- 50 pounds, I can’t leave the zeroes out!</a:t>
            </a:r>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21</a:t>
            </a:fld>
            <a:endParaRPr lang="en-US" alt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48131">
                                            <p:txEl>
                                              <p:pRg st="2" end="2"/>
                                            </p:txEl>
                                          </p:spTgt>
                                        </p:tgtEl>
                                        <p:attrNameLst>
                                          <p:attrName>style.visibility</p:attrName>
                                        </p:attrNameLst>
                                      </p:cBhvr>
                                      <p:to>
                                        <p:strVal val="visible"/>
                                      </p:to>
                                    </p:set>
                                    <p:animEffect transition="in" filter="diamond(in)">
                                      <p:cBhvr>
                                        <p:cTn id="7" dur="2000"/>
                                        <p:tgtEl>
                                          <p:spTgt spid="481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19459" name="Rectangle 2"/>
          <p:cNvSpPr>
            <a:spLocks noGrp="1" noChangeArrowheads="1"/>
          </p:cNvSpPr>
          <p:nvPr>
            <p:ph type="title"/>
          </p:nvPr>
        </p:nvSpPr>
        <p:spPr/>
        <p:txBody>
          <a:bodyPr/>
          <a:lstStyle/>
          <a:p>
            <a:pPr eaLnBrk="1" hangingPunct="1"/>
            <a:r>
              <a:rPr lang="en-US" altLang="en-US" smtClean="0"/>
              <a:t>Scientific Notation</a:t>
            </a:r>
          </a:p>
        </p:txBody>
      </p:sp>
      <p:sp>
        <p:nvSpPr>
          <p:cNvPr id="19460"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altLang="en-US" sz="2100" smtClean="0"/>
              <a:t>To avoid this ambiguity, numbers are usually written in scientific notation.</a:t>
            </a:r>
          </a:p>
          <a:p>
            <a:pPr eaLnBrk="1" hangingPunct="1">
              <a:lnSpc>
                <a:spcPct val="80000"/>
              </a:lnSpc>
              <a:buFont typeface="Wingdings" pitchFamily="2" charset="2"/>
              <a:buNone/>
            </a:pPr>
            <a:endParaRPr lang="en-US" altLang="en-US" sz="2100" smtClean="0"/>
          </a:p>
          <a:p>
            <a:pPr eaLnBrk="1" hangingPunct="1">
              <a:lnSpc>
                <a:spcPct val="80000"/>
              </a:lnSpc>
              <a:buFont typeface="Wingdings" pitchFamily="2" charset="2"/>
              <a:buNone/>
            </a:pPr>
            <a:r>
              <a:rPr lang="en-US" altLang="en-US" sz="2100" smtClean="0"/>
              <a:t>Scientific notation writes every number as </a:t>
            </a:r>
          </a:p>
          <a:p>
            <a:pPr eaLnBrk="1" hangingPunct="1">
              <a:lnSpc>
                <a:spcPct val="80000"/>
              </a:lnSpc>
              <a:buFont typeface="Wingdings" pitchFamily="2" charset="2"/>
              <a:buNone/>
            </a:pPr>
            <a:r>
              <a:rPr lang="en-US" altLang="en-US" sz="2100" smtClean="0"/>
              <a:t>#.####  multiplied by some space marker.</a:t>
            </a:r>
          </a:p>
          <a:p>
            <a:pPr eaLnBrk="1" hangingPunct="1">
              <a:lnSpc>
                <a:spcPct val="80000"/>
              </a:lnSpc>
              <a:buFont typeface="Wingdings" pitchFamily="2" charset="2"/>
              <a:buNone/>
            </a:pPr>
            <a:endParaRPr lang="en-US" altLang="en-US" sz="2100" smtClean="0"/>
          </a:p>
          <a:p>
            <a:pPr eaLnBrk="1" hangingPunct="1">
              <a:lnSpc>
                <a:spcPct val="80000"/>
              </a:lnSpc>
              <a:buFont typeface="Wingdings" pitchFamily="2" charset="2"/>
              <a:buNone/>
            </a:pPr>
            <a:r>
              <a:rPr lang="en-US" altLang="en-US" sz="2100" smtClean="0"/>
              <a:t>For example 2.0 x 10</a:t>
            </a:r>
            <a:r>
              <a:rPr lang="en-US" altLang="en-US" sz="2100" baseline="30000" smtClean="0"/>
              <a:t>2</a:t>
            </a:r>
            <a:r>
              <a:rPr lang="en-US" altLang="en-US" sz="2100" smtClean="0"/>
              <a:t> pounds would represent my weight to TWO sig figs.</a:t>
            </a:r>
          </a:p>
          <a:p>
            <a:pPr eaLnBrk="1" hangingPunct="1">
              <a:lnSpc>
                <a:spcPct val="80000"/>
              </a:lnSpc>
              <a:buFont typeface="Wingdings" pitchFamily="2" charset="2"/>
              <a:buNone/>
            </a:pPr>
            <a:endParaRPr lang="en-US" altLang="en-US" sz="2100" smtClean="0"/>
          </a:p>
          <a:p>
            <a:pPr eaLnBrk="1" hangingPunct="1">
              <a:lnSpc>
                <a:spcPct val="80000"/>
              </a:lnSpc>
              <a:buFont typeface="Wingdings" pitchFamily="2" charset="2"/>
              <a:buNone/>
            </a:pPr>
            <a:r>
              <a:rPr lang="en-US" altLang="en-US" sz="2100" smtClean="0"/>
              <a:t>The 10</a:t>
            </a:r>
            <a:r>
              <a:rPr lang="en-US" altLang="en-US" sz="2100" baseline="30000" smtClean="0"/>
              <a:t>#</a:t>
            </a:r>
            <a:r>
              <a:rPr lang="en-US" altLang="en-US" sz="2100" smtClean="0"/>
              <a:t> markes the position, so I don’t need any extra zeroes lying around. </a:t>
            </a:r>
          </a:p>
          <a:p>
            <a:pPr eaLnBrk="1" hangingPunct="1">
              <a:lnSpc>
                <a:spcPct val="80000"/>
              </a:lnSpc>
              <a:buFont typeface="Wingdings" pitchFamily="2" charset="2"/>
              <a:buNone/>
            </a:pPr>
            <a:endParaRPr lang="en-US" altLang="en-US" sz="2100" smtClean="0"/>
          </a:p>
          <a:p>
            <a:pPr eaLnBrk="1" hangingPunct="1">
              <a:lnSpc>
                <a:spcPct val="80000"/>
              </a:lnSpc>
              <a:buFont typeface="Wingdings" pitchFamily="2" charset="2"/>
              <a:buNone/>
            </a:pPr>
            <a:r>
              <a:rPr lang="en-US" altLang="en-US" sz="2100" smtClean="0"/>
              <a:t>200  2.00</a:t>
            </a:r>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22</a:t>
            </a:fld>
            <a:endParaRPr lang="en-US" alt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20483" name="Rectangle 2"/>
          <p:cNvSpPr>
            <a:spLocks noGrp="1" noChangeArrowheads="1"/>
          </p:cNvSpPr>
          <p:nvPr>
            <p:ph type="title"/>
          </p:nvPr>
        </p:nvSpPr>
        <p:spPr/>
        <p:txBody>
          <a:bodyPr/>
          <a:lstStyle/>
          <a:p>
            <a:pPr eaLnBrk="1" hangingPunct="1"/>
            <a:r>
              <a:rPr lang="en-US" altLang="en-US" smtClean="0"/>
              <a:t>Examples of Scientific Notation</a:t>
            </a:r>
          </a:p>
        </p:txBody>
      </p:sp>
      <p:sp>
        <p:nvSpPr>
          <p:cNvPr id="20484" name="Rectangle 3"/>
          <p:cNvSpPr>
            <a:spLocks noGrp="1" noChangeArrowheads="1"/>
          </p:cNvSpPr>
          <p:nvPr>
            <p:ph type="body" idx="1"/>
          </p:nvPr>
        </p:nvSpPr>
        <p:spPr/>
        <p:txBody>
          <a:bodyPr/>
          <a:lstStyle/>
          <a:p>
            <a:pPr eaLnBrk="1" hangingPunct="1">
              <a:buFont typeface="Wingdings" pitchFamily="2" charset="2"/>
              <a:buNone/>
            </a:pPr>
            <a:r>
              <a:rPr lang="en-US" altLang="en-US" smtClean="0"/>
              <a:t>0.00038340 g  = 3.8340 x 10</a:t>
            </a:r>
            <a:r>
              <a:rPr lang="en-US" altLang="en-US" baseline="30000" smtClean="0"/>
              <a:t>-4 </a:t>
            </a:r>
            <a:r>
              <a:rPr lang="en-US" altLang="en-US" smtClean="0"/>
              <a:t>g</a:t>
            </a:r>
          </a:p>
          <a:p>
            <a:pPr eaLnBrk="1" hangingPunct="1">
              <a:buFont typeface="Wingdings" pitchFamily="2" charset="2"/>
              <a:buNone/>
            </a:pPr>
            <a:r>
              <a:rPr lang="en-US" altLang="en-US" smtClean="0"/>
              <a:t>	- trailing zeroes after decimal are always significant.  Leading zeroes are never significant</a:t>
            </a:r>
          </a:p>
          <a:p>
            <a:pPr eaLnBrk="1" hangingPunct="1">
              <a:buFont typeface="Wingdings" pitchFamily="2" charset="2"/>
              <a:buNone/>
            </a:pPr>
            <a:endParaRPr lang="en-US" altLang="en-US" smtClean="0"/>
          </a:p>
          <a:p>
            <a:pPr eaLnBrk="1" hangingPunct="1">
              <a:buFont typeface="Wingdings" pitchFamily="2" charset="2"/>
              <a:buNone/>
            </a:pPr>
            <a:r>
              <a:rPr lang="en-US" altLang="en-US" sz="2100" smtClean="0"/>
              <a:t>200 lbs = 2 x 10</a:t>
            </a:r>
            <a:r>
              <a:rPr lang="en-US" altLang="en-US" sz="2100" baseline="30000" smtClean="0"/>
              <a:t>2 </a:t>
            </a:r>
            <a:r>
              <a:rPr lang="en-US" altLang="en-US" sz="2100" smtClean="0"/>
              <a:t>lbs = 2.0 x 10</a:t>
            </a:r>
            <a:r>
              <a:rPr lang="en-US" altLang="en-US" sz="2100" baseline="30000" smtClean="0"/>
              <a:t>2 </a:t>
            </a:r>
            <a:r>
              <a:rPr lang="en-US" altLang="en-US" sz="2100" smtClean="0"/>
              <a:t>lbs = 2.00 x 10</a:t>
            </a:r>
            <a:r>
              <a:rPr lang="en-US" altLang="en-US" sz="2100" baseline="30000" smtClean="0"/>
              <a:t>2 </a:t>
            </a:r>
            <a:r>
              <a:rPr lang="en-US" altLang="en-US" sz="2100" smtClean="0"/>
              <a:t>lbs </a:t>
            </a:r>
          </a:p>
          <a:p>
            <a:pPr eaLnBrk="1" hangingPunct="1">
              <a:buFont typeface="Wingdings" pitchFamily="2" charset="2"/>
              <a:buNone/>
            </a:pPr>
            <a:r>
              <a:rPr lang="en-US" altLang="en-US" smtClean="0"/>
              <a:t> - place markers are ambiguous</a:t>
            </a:r>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23</a:t>
            </a:fld>
            <a:endParaRPr lang="en-US" alt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21507" name="Rectangle 2"/>
          <p:cNvSpPr>
            <a:spLocks noGrp="1" noChangeArrowheads="1"/>
          </p:cNvSpPr>
          <p:nvPr>
            <p:ph type="title"/>
          </p:nvPr>
        </p:nvSpPr>
        <p:spPr/>
        <p:txBody>
          <a:bodyPr/>
          <a:lstStyle/>
          <a:p>
            <a:pPr eaLnBrk="1" hangingPunct="1"/>
            <a:r>
              <a:rPr lang="en-US" altLang="en-US" smtClean="0"/>
              <a:t>Scientific Notation</a:t>
            </a:r>
          </a:p>
        </p:txBody>
      </p:sp>
      <p:sp>
        <p:nvSpPr>
          <p:cNvPr id="21508" name="Rectangle 3"/>
          <p:cNvSpPr>
            <a:spLocks noGrp="1" noChangeArrowheads="1"/>
          </p:cNvSpPr>
          <p:nvPr>
            <p:ph type="body" idx="1"/>
          </p:nvPr>
        </p:nvSpPr>
        <p:spPr/>
        <p:txBody>
          <a:bodyPr/>
          <a:lstStyle/>
          <a:p>
            <a:pPr eaLnBrk="1" hangingPunct="1">
              <a:buFont typeface="Wingdings" pitchFamily="2" charset="2"/>
              <a:buNone/>
            </a:pPr>
            <a:r>
              <a:rPr lang="en-US" altLang="en-US" sz="2600" smtClean="0"/>
              <a:t>Only sig figs are written.  All digits that are written are significant.</a:t>
            </a:r>
          </a:p>
          <a:p>
            <a:pPr eaLnBrk="1" hangingPunct="1">
              <a:buFont typeface="Wingdings" pitchFamily="2" charset="2"/>
              <a:buNone/>
            </a:pPr>
            <a:endParaRPr lang="en-US" altLang="en-US" sz="2600" smtClean="0"/>
          </a:p>
          <a:p>
            <a:pPr eaLnBrk="1" hangingPunct="1">
              <a:buFont typeface="Wingdings" pitchFamily="2" charset="2"/>
              <a:buNone/>
            </a:pPr>
            <a:r>
              <a:rPr lang="en-US" altLang="en-US" sz="2600" smtClean="0"/>
              <a:t>1.200 x 10</a:t>
            </a:r>
            <a:r>
              <a:rPr lang="en-US" altLang="en-US" sz="2600" baseline="30000" smtClean="0"/>
              <a:t>4</a:t>
            </a:r>
            <a:r>
              <a:rPr lang="en-US" altLang="en-US" sz="2600" smtClean="0"/>
              <a:t> – 4 sig figs</a:t>
            </a:r>
          </a:p>
          <a:p>
            <a:pPr eaLnBrk="1" hangingPunct="1">
              <a:buFont typeface="Wingdings" pitchFamily="2" charset="2"/>
              <a:buNone/>
            </a:pPr>
            <a:endParaRPr lang="en-US" altLang="en-US" sz="2600" smtClean="0"/>
          </a:p>
          <a:p>
            <a:pPr eaLnBrk="1" hangingPunct="1">
              <a:buFont typeface="Wingdings" pitchFamily="2" charset="2"/>
              <a:buNone/>
            </a:pPr>
            <a:r>
              <a:rPr lang="en-US" altLang="en-US" sz="2600" smtClean="0"/>
              <a:t>1.0205 x 10</a:t>
            </a:r>
            <a:r>
              <a:rPr lang="en-US" altLang="en-US" sz="2600" baseline="30000" smtClean="0"/>
              <a:t>-1 </a:t>
            </a:r>
            <a:r>
              <a:rPr lang="en-US" altLang="en-US" sz="2600" smtClean="0"/>
              <a:t>– 5 sig figs</a:t>
            </a:r>
          </a:p>
          <a:p>
            <a:pPr eaLnBrk="1" hangingPunct="1">
              <a:buFont typeface="Wingdings" pitchFamily="2" charset="2"/>
              <a:buNone/>
            </a:pPr>
            <a:endParaRPr lang="en-US" altLang="en-US" sz="2600" smtClean="0"/>
          </a:p>
          <a:p>
            <a:pPr eaLnBrk="1" hangingPunct="1">
              <a:buFont typeface="Wingdings" pitchFamily="2" charset="2"/>
              <a:buNone/>
            </a:pPr>
            <a:r>
              <a:rPr lang="en-US" altLang="en-US" sz="2600" smtClean="0"/>
              <a:t>No ambiguity ever remains!</a:t>
            </a:r>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24</a:t>
            </a:fld>
            <a:endParaRPr lang="en-US" alt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22531" name="Rectangle 2"/>
          <p:cNvSpPr>
            <a:spLocks noGrp="1" noChangeArrowheads="1"/>
          </p:cNvSpPr>
          <p:nvPr>
            <p:ph type="title"/>
          </p:nvPr>
        </p:nvSpPr>
        <p:spPr/>
        <p:txBody>
          <a:bodyPr/>
          <a:lstStyle/>
          <a:p>
            <a:pPr eaLnBrk="1" hangingPunct="1"/>
            <a:endParaRPr lang="en-US" altLang="en-US" dirty="0" smtClean="0"/>
          </a:p>
        </p:txBody>
      </p:sp>
      <p:sp>
        <p:nvSpPr>
          <p:cNvPr id="22532" name="Rectangle 3"/>
          <p:cNvSpPr>
            <a:spLocks noGrp="1" noChangeArrowheads="1"/>
          </p:cNvSpPr>
          <p:nvPr>
            <p:ph type="body" idx="1"/>
          </p:nvPr>
        </p:nvSpPr>
        <p:spPr/>
        <p:txBody>
          <a:bodyPr/>
          <a:lstStyle/>
          <a:p>
            <a:pPr eaLnBrk="1" hangingPunct="1">
              <a:buFont typeface="Wingdings" pitchFamily="2" charset="2"/>
              <a:buNone/>
            </a:pPr>
            <a:r>
              <a:rPr lang="en-US" altLang="en-US" dirty="0" smtClean="0"/>
              <a:t>How many significant figures are there in the number 0.006410?</a:t>
            </a:r>
          </a:p>
          <a:p>
            <a:pPr eaLnBrk="1" hangingPunct="1">
              <a:buFont typeface="Wingdings" pitchFamily="2" charset="2"/>
              <a:buNone/>
            </a:pPr>
            <a:endParaRPr lang="en-US" altLang="en-US" dirty="0" smtClean="0"/>
          </a:p>
          <a:p>
            <a:pPr eaLnBrk="1" hangingPunct="1">
              <a:buFont typeface="Wingdings" pitchFamily="2" charset="2"/>
              <a:buNone/>
            </a:pPr>
            <a:r>
              <a:rPr lang="en-US" altLang="en-US" dirty="0" smtClean="0"/>
              <a:t>Preceding zeroes are NEVER significant.</a:t>
            </a:r>
          </a:p>
          <a:p>
            <a:pPr eaLnBrk="1" hangingPunct="1">
              <a:buFont typeface="Wingdings" pitchFamily="2" charset="2"/>
              <a:buNone/>
            </a:pPr>
            <a:endParaRPr lang="en-US" altLang="en-US" dirty="0"/>
          </a:p>
          <a:p>
            <a:pPr eaLnBrk="1" hangingPunct="1">
              <a:buFont typeface="Wingdings" pitchFamily="2" charset="2"/>
              <a:buNone/>
            </a:pPr>
            <a:r>
              <a:rPr lang="en-US" altLang="en-US" dirty="0" smtClean="0"/>
              <a:t>Trailing zeroes are significant IF YOU DON’T NEED THEM.</a:t>
            </a:r>
            <a:endParaRPr lang="en-US" altLang="en-US" dirty="0"/>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25</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2532">
                                            <p:txEl>
                                              <p:pRg st="2" end="2"/>
                                            </p:txEl>
                                          </p:spTgt>
                                        </p:tgtEl>
                                        <p:attrNameLst>
                                          <p:attrName>style.visibility</p:attrName>
                                        </p:attrNameLst>
                                      </p:cBhvr>
                                      <p:to>
                                        <p:strVal val="visible"/>
                                      </p:to>
                                    </p:set>
                                    <p:animEffect transition="in" filter="fade">
                                      <p:cBhvr>
                                        <p:cTn id="7" dur="1000"/>
                                        <p:tgtEl>
                                          <p:spTgt spid="22532">
                                            <p:txEl>
                                              <p:pRg st="2" end="2"/>
                                            </p:txEl>
                                          </p:spTgt>
                                        </p:tgtEl>
                                      </p:cBhvr>
                                    </p:animEffect>
                                    <p:anim calcmode="lin" valueType="num">
                                      <p:cBhvr>
                                        <p:cTn id="8" dur="1000" fill="hold"/>
                                        <p:tgtEl>
                                          <p:spTgt spid="2253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2532">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2532">
                                            <p:txEl>
                                              <p:pRg st="4" end="4"/>
                                            </p:txEl>
                                          </p:spTgt>
                                        </p:tgtEl>
                                        <p:attrNameLst>
                                          <p:attrName>style.visibility</p:attrName>
                                        </p:attrNameLst>
                                      </p:cBhvr>
                                      <p:to>
                                        <p:strVal val="visible"/>
                                      </p:to>
                                    </p:set>
                                    <p:animEffect transition="in" filter="fade">
                                      <p:cBhvr>
                                        <p:cTn id="12" dur="1000"/>
                                        <p:tgtEl>
                                          <p:spTgt spid="22532">
                                            <p:txEl>
                                              <p:pRg st="4" end="4"/>
                                            </p:txEl>
                                          </p:spTgt>
                                        </p:tgtEl>
                                      </p:cBhvr>
                                    </p:animEffect>
                                    <p:anim calcmode="lin" valueType="num">
                                      <p:cBhvr>
                                        <p:cTn id="13" dur="1000" fill="hold"/>
                                        <p:tgtEl>
                                          <p:spTgt spid="22532">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2253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23555" name="Rectangle 2"/>
          <p:cNvSpPr>
            <a:spLocks noGrp="1" noChangeArrowheads="1"/>
          </p:cNvSpPr>
          <p:nvPr>
            <p:ph type="title"/>
          </p:nvPr>
        </p:nvSpPr>
        <p:spPr/>
        <p:txBody>
          <a:bodyPr/>
          <a:lstStyle/>
          <a:p>
            <a:pPr eaLnBrk="1" hangingPunct="1"/>
            <a:r>
              <a:rPr lang="en-US" altLang="en-US" smtClean="0"/>
              <a:t>SI units and Latin prefixes</a:t>
            </a:r>
          </a:p>
        </p:txBody>
      </p:sp>
      <p:sp>
        <p:nvSpPr>
          <p:cNvPr id="23556"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altLang="en-US" smtClean="0"/>
              <a:t>Sometimes, SI units are written with a prefix indicating a different order of magnitude for the unit.</a:t>
            </a:r>
          </a:p>
          <a:p>
            <a:pPr eaLnBrk="1" hangingPunct="1">
              <a:lnSpc>
                <a:spcPct val="90000"/>
              </a:lnSpc>
              <a:buFont typeface="Wingdings" pitchFamily="2" charset="2"/>
              <a:buNone/>
            </a:pPr>
            <a:endParaRPr lang="en-US" altLang="en-US" smtClean="0"/>
          </a:p>
          <a:p>
            <a:pPr eaLnBrk="1" hangingPunct="1">
              <a:lnSpc>
                <a:spcPct val="90000"/>
              </a:lnSpc>
              <a:buFont typeface="Wingdings" pitchFamily="2" charset="2"/>
              <a:buNone/>
            </a:pPr>
            <a:r>
              <a:rPr lang="en-US" altLang="en-US" smtClean="0"/>
              <a:t>For example, length should always be measured in meters, but sometimes (for a planet) a meter is too small and sometimes (for a human cell) a meter is too large</a:t>
            </a:r>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26</a:t>
            </a:fld>
            <a:endParaRPr lang="en-US" alt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24579" name="Rectangle 2"/>
          <p:cNvSpPr>
            <a:spLocks noGrp="1" noChangeArrowheads="1"/>
          </p:cNvSpPr>
          <p:nvPr>
            <p:ph type="title"/>
          </p:nvPr>
        </p:nvSpPr>
        <p:spPr/>
        <p:txBody>
          <a:bodyPr/>
          <a:lstStyle/>
          <a:p>
            <a:pPr eaLnBrk="1" hangingPunct="1"/>
            <a:r>
              <a:rPr lang="en-US" altLang="en-US" smtClean="0"/>
              <a:t>Latin Prefixes</a:t>
            </a:r>
          </a:p>
        </p:txBody>
      </p:sp>
      <p:sp>
        <p:nvSpPr>
          <p:cNvPr id="24580" name="Rectangle 3"/>
          <p:cNvSpPr>
            <a:spLocks noGrp="1" noChangeArrowheads="1"/>
          </p:cNvSpPr>
          <p:nvPr>
            <p:ph type="body" idx="1"/>
          </p:nvPr>
        </p:nvSpPr>
        <p:spPr/>
        <p:txBody>
          <a:bodyPr/>
          <a:lstStyle/>
          <a:p>
            <a:pPr eaLnBrk="1" hangingPunct="1">
              <a:buFont typeface="Wingdings" pitchFamily="2" charset="2"/>
              <a:buNone/>
            </a:pPr>
            <a:r>
              <a:rPr lang="en-US" altLang="en-US" smtClean="0"/>
              <a:t>M = Mega = 1,000,000 = 10</a:t>
            </a:r>
            <a:r>
              <a:rPr lang="en-US" altLang="en-US" baseline="30000" smtClean="0"/>
              <a:t>6</a:t>
            </a:r>
            <a:endParaRPr lang="en-US" altLang="en-US" smtClean="0"/>
          </a:p>
          <a:p>
            <a:pPr eaLnBrk="1" hangingPunct="1">
              <a:buFont typeface="Wingdings" pitchFamily="2" charset="2"/>
              <a:buNone/>
            </a:pPr>
            <a:r>
              <a:rPr lang="en-US" altLang="en-US" smtClean="0"/>
              <a:t>k = kilo = 1,000 = 10</a:t>
            </a:r>
            <a:r>
              <a:rPr lang="en-US" altLang="en-US" baseline="30000" smtClean="0"/>
              <a:t>3</a:t>
            </a:r>
            <a:endParaRPr lang="en-US" altLang="en-US" smtClean="0"/>
          </a:p>
          <a:p>
            <a:pPr eaLnBrk="1" hangingPunct="1">
              <a:buFont typeface="Wingdings" pitchFamily="2" charset="2"/>
              <a:buNone/>
            </a:pPr>
            <a:r>
              <a:rPr lang="en-US" altLang="en-US" smtClean="0"/>
              <a:t>c = centi = 1/100 = 10</a:t>
            </a:r>
            <a:r>
              <a:rPr lang="en-US" altLang="en-US" baseline="30000" smtClean="0"/>
              <a:t>-2</a:t>
            </a:r>
            <a:endParaRPr lang="en-US" altLang="en-US" smtClean="0"/>
          </a:p>
          <a:p>
            <a:pPr eaLnBrk="1" hangingPunct="1">
              <a:buFont typeface="Wingdings" pitchFamily="2" charset="2"/>
              <a:buNone/>
            </a:pPr>
            <a:r>
              <a:rPr lang="en-US" altLang="en-US" smtClean="0"/>
              <a:t>m = milli = 1/1000 = 10</a:t>
            </a:r>
            <a:r>
              <a:rPr lang="en-US" altLang="en-US" baseline="30000" smtClean="0"/>
              <a:t>-3</a:t>
            </a:r>
          </a:p>
          <a:p>
            <a:pPr eaLnBrk="1" hangingPunct="1">
              <a:buFont typeface="Wingdings" pitchFamily="2" charset="2"/>
              <a:buNone/>
            </a:pPr>
            <a:r>
              <a:rPr lang="el-GR" altLang="en-US" smtClean="0">
                <a:cs typeface="Tahoma" pitchFamily="34" charset="0"/>
              </a:rPr>
              <a:t>μ</a:t>
            </a:r>
            <a:r>
              <a:rPr lang="en-US" altLang="en-US" smtClean="0">
                <a:cs typeface="Tahoma" pitchFamily="34" charset="0"/>
              </a:rPr>
              <a:t> = micro = 1/1,000,000 = 10</a:t>
            </a:r>
            <a:r>
              <a:rPr lang="en-US" altLang="en-US" baseline="30000" smtClean="0">
                <a:cs typeface="Tahoma" pitchFamily="34" charset="0"/>
              </a:rPr>
              <a:t>-6</a:t>
            </a:r>
            <a:endParaRPr lang="el-GR" altLang="en-US" smtClean="0">
              <a:cs typeface="Tahoma" pitchFamily="34" charset="0"/>
            </a:endParaRPr>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27</a:t>
            </a:fld>
            <a:endParaRPr lang="en-US" alt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25603" name="Rectangle 2"/>
          <p:cNvSpPr>
            <a:spLocks noGrp="1" noChangeArrowheads="1"/>
          </p:cNvSpPr>
          <p:nvPr>
            <p:ph type="title"/>
          </p:nvPr>
        </p:nvSpPr>
        <p:spPr/>
        <p:txBody>
          <a:bodyPr/>
          <a:lstStyle/>
          <a:p>
            <a:pPr eaLnBrk="1" hangingPunct="1"/>
            <a:r>
              <a:rPr lang="en-US" altLang="en-US" smtClean="0"/>
              <a:t>To date</a:t>
            </a:r>
          </a:p>
        </p:txBody>
      </p:sp>
      <p:sp>
        <p:nvSpPr>
          <p:cNvPr id="25604" name="Rectangle 3"/>
          <p:cNvSpPr>
            <a:spLocks noGrp="1" noChangeArrowheads="1"/>
          </p:cNvSpPr>
          <p:nvPr>
            <p:ph type="body" idx="1"/>
          </p:nvPr>
        </p:nvSpPr>
        <p:spPr/>
        <p:txBody>
          <a:bodyPr/>
          <a:lstStyle/>
          <a:p>
            <a:pPr marL="571500" indent="-571500" eaLnBrk="1" hangingPunct="1">
              <a:buFont typeface="Wingdings" pitchFamily="2" charset="2"/>
              <a:buAutoNum type="arabicPeriod"/>
            </a:pPr>
            <a:r>
              <a:rPr lang="en-US" altLang="en-US" smtClean="0"/>
              <a:t>Accuracy</a:t>
            </a:r>
          </a:p>
          <a:p>
            <a:pPr marL="839788" lvl="1" indent="-495300" eaLnBrk="1" hangingPunct="1">
              <a:buFont typeface="Wingdings" pitchFamily="2" charset="2"/>
              <a:buAutoNum type="arabicPeriod"/>
            </a:pPr>
            <a:r>
              <a:rPr lang="en-US" altLang="en-US" smtClean="0"/>
              <a:t>Sig figs tell you how well you know the value of something</a:t>
            </a:r>
          </a:p>
          <a:p>
            <a:pPr marL="839788" lvl="1" indent="-495300" eaLnBrk="1" hangingPunct="1">
              <a:buFont typeface="Wingdings" pitchFamily="2" charset="2"/>
              <a:buAutoNum type="arabicPeriod"/>
            </a:pPr>
            <a:r>
              <a:rPr lang="en-US" altLang="en-US" smtClean="0"/>
              <a:t>Scientific notation allows you to express it unambiguously.</a:t>
            </a:r>
          </a:p>
          <a:p>
            <a:pPr marL="839788" lvl="1" indent="-495300" eaLnBrk="1" hangingPunct="1">
              <a:buFont typeface="Wingdings" pitchFamily="2" charset="2"/>
              <a:buAutoNum type="arabicPeriod"/>
            </a:pPr>
            <a:endParaRPr lang="en-US" altLang="en-US" smtClean="0"/>
          </a:p>
          <a:p>
            <a:pPr marL="839788" lvl="1" indent="-495300" eaLnBrk="1" hangingPunct="1">
              <a:buFont typeface="Wingdings" pitchFamily="2" charset="2"/>
              <a:buAutoNum type="arabicPeriod"/>
            </a:pPr>
            <a:endParaRPr lang="en-US" altLang="en-US" smtClean="0"/>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28</a:t>
            </a:fld>
            <a:endParaRPr lang="en-US"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26627" name="Rectangle 2"/>
          <p:cNvSpPr>
            <a:spLocks noGrp="1" noChangeArrowheads="1"/>
          </p:cNvSpPr>
          <p:nvPr>
            <p:ph type="title"/>
          </p:nvPr>
        </p:nvSpPr>
        <p:spPr/>
        <p:txBody>
          <a:bodyPr/>
          <a:lstStyle/>
          <a:p>
            <a:pPr eaLnBrk="1" hangingPunct="1"/>
            <a:endParaRPr lang="en-US" altLang="en-US" smtClean="0"/>
          </a:p>
        </p:txBody>
      </p:sp>
      <p:sp>
        <p:nvSpPr>
          <p:cNvPr id="26628"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altLang="en-US" sz="2100" smtClean="0"/>
              <a:t>Units! Units! Units!</a:t>
            </a:r>
          </a:p>
          <a:p>
            <a:pPr eaLnBrk="1" hangingPunct="1">
              <a:lnSpc>
                <a:spcPct val="90000"/>
              </a:lnSpc>
              <a:buFont typeface="Wingdings" pitchFamily="2" charset="2"/>
              <a:buNone/>
            </a:pPr>
            <a:r>
              <a:rPr lang="en-US" altLang="en-US" sz="2100" smtClean="0"/>
              <a:t>	What is it?</a:t>
            </a:r>
          </a:p>
          <a:p>
            <a:pPr eaLnBrk="1" hangingPunct="1">
              <a:lnSpc>
                <a:spcPct val="90000"/>
              </a:lnSpc>
              <a:buFont typeface="Wingdings" pitchFamily="2" charset="2"/>
              <a:buNone/>
            </a:pPr>
            <a:r>
              <a:rPr lang="en-US" altLang="en-US" sz="2100" smtClean="0"/>
              <a:t>         length, volume, weight, energy, charge…</a:t>
            </a:r>
          </a:p>
          <a:p>
            <a:pPr eaLnBrk="1" hangingPunct="1">
              <a:lnSpc>
                <a:spcPct val="90000"/>
              </a:lnSpc>
              <a:buFont typeface="Wingdings" pitchFamily="2" charset="2"/>
              <a:buNone/>
            </a:pPr>
            <a:endParaRPr lang="en-US" altLang="en-US" sz="2100" smtClean="0"/>
          </a:p>
          <a:p>
            <a:pPr eaLnBrk="1" hangingPunct="1">
              <a:lnSpc>
                <a:spcPct val="90000"/>
              </a:lnSpc>
              <a:buFont typeface="Wingdings" pitchFamily="2" charset="2"/>
              <a:buNone/>
            </a:pPr>
            <a:r>
              <a:rPr lang="en-US" altLang="en-US" sz="2100" smtClean="0"/>
              <a:t>	How big is it?</a:t>
            </a:r>
          </a:p>
          <a:p>
            <a:pPr eaLnBrk="1" hangingPunct="1">
              <a:lnSpc>
                <a:spcPct val="90000"/>
              </a:lnSpc>
              <a:buFont typeface="Wingdings" pitchFamily="2" charset="2"/>
              <a:buNone/>
            </a:pPr>
            <a:r>
              <a:rPr lang="en-US" altLang="en-US" sz="2100" smtClean="0"/>
              <a:t>             inches? Feet? Yards? Miles? Parsecs?</a:t>
            </a:r>
          </a:p>
          <a:p>
            <a:pPr eaLnBrk="1" hangingPunct="1">
              <a:lnSpc>
                <a:spcPct val="90000"/>
              </a:lnSpc>
              <a:buFont typeface="Wingdings" pitchFamily="2" charset="2"/>
              <a:buNone/>
            </a:pPr>
            <a:r>
              <a:rPr lang="en-US" altLang="en-US" sz="2100" smtClean="0"/>
              <a:t>        nm, cm, m, km, Mm, Gm</a:t>
            </a:r>
          </a:p>
          <a:p>
            <a:pPr eaLnBrk="1" hangingPunct="1">
              <a:lnSpc>
                <a:spcPct val="90000"/>
              </a:lnSpc>
              <a:buFont typeface="Wingdings" pitchFamily="2" charset="2"/>
              <a:buNone/>
            </a:pPr>
            <a:endParaRPr lang="en-US" altLang="en-US" sz="2100" smtClean="0"/>
          </a:p>
          <a:p>
            <a:pPr eaLnBrk="1" hangingPunct="1">
              <a:lnSpc>
                <a:spcPct val="90000"/>
              </a:lnSpc>
              <a:buFont typeface="Wingdings" pitchFamily="2" charset="2"/>
              <a:buNone/>
            </a:pPr>
            <a:r>
              <a:rPr lang="en-US" altLang="en-US" sz="2100" smtClean="0"/>
              <a:t>	What else could it be?</a:t>
            </a:r>
          </a:p>
          <a:p>
            <a:pPr eaLnBrk="1" hangingPunct="1">
              <a:lnSpc>
                <a:spcPct val="90000"/>
              </a:lnSpc>
              <a:buFont typeface="Wingdings" pitchFamily="2" charset="2"/>
              <a:buNone/>
            </a:pPr>
            <a:r>
              <a:rPr lang="en-US" altLang="en-US" sz="2100" smtClean="0"/>
              <a:t>		 It’s a foot long, what does it weigh?</a:t>
            </a:r>
          </a:p>
          <a:p>
            <a:pPr eaLnBrk="1" hangingPunct="1">
              <a:lnSpc>
                <a:spcPct val="90000"/>
              </a:lnSpc>
              <a:buFont typeface="Wingdings" pitchFamily="2" charset="2"/>
              <a:buNone/>
            </a:pPr>
            <a:r>
              <a:rPr lang="en-US" altLang="en-US" sz="2100" smtClean="0"/>
              <a:t>           It’s a gallon big, what does it weigh?</a:t>
            </a:r>
          </a:p>
          <a:p>
            <a:pPr eaLnBrk="1" hangingPunct="1">
              <a:lnSpc>
                <a:spcPct val="90000"/>
              </a:lnSpc>
              <a:buFont typeface="Wingdings" pitchFamily="2" charset="2"/>
              <a:buNone/>
            </a:pPr>
            <a:r>
              <a:rPr lang="en-US" altLang="en-US" sz="2100" smtClean="0"/>
              <a:t>		Etc.</a:t>
            </a:r>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29</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5123" name="Rectangle 2"/>
          <p:cNvSpPr>
            <a:spLocks noGrp="1" noChangeArrowheads="1"/>
          </p:cNvSpPr>
          <p:nvPr>
            <p:ph type="title"/>
          </p:nvPr>
        </p:nvSpPr>
        <p:spPr/>
        <p:txBody>
          <a:bodyPr/>
          <a:lstStyle/>
          <a:p>
            <a:pPr eaLnBrk="1" hangingPunct="1"/>
            <a:r>
              <a:rPr lang="en-US" altLang="en-US" smtClean="0"/>
              <a:t>11</a:t>
            </a:r>
          </a:p>
        </p:txBody>
      </p:sp>
      <p:sp>
        <p:nvSpPr>
          <p:cNvPr id="5124" name="Rectangle 3"/>
          <p:cNvSpPr>
            <a:spLocks noGrp="1" noChangeArrowheads="1"/>
          </p:cNvSpPr>
          <p:nvPr>
            <p:ph type="body" idx="1"/>
          </p:nvPr>
        </p:nvSpPr>
        <p:spPr/>
        <p:txBody>
          <a:bodyPr/>
          <a:lstStyle/>
          <a:p>
            <a:pPr eaLnBrk="1" hangingPunct="1"/>
            <a:r>
              <a:rPr lang="en-US" altLang="en-US" smtClean="0"/>
              <a:t>Good number at the craps table.</a:t>
            </a:r>
          </a:p>
          <a:p>
            <a:pPr eaLnBrk="1" hangingPunct="1"/>
            <a:r>
              <a:rPr lang="en-US" altLang="en-US" smtClean="0"/>
              <a:t>Bad number for an IQ.</a:t>
            </a:r>
          </a:p>
          <a:p>
            <a:pPr eaLnBrk="1" hangingPunct="1"/>
            <a:r>
              <a:rPr lang="en-US" altLang="en-US" smtClean="0"/>
              <a:t>Okay number for a shoe size.</a:t>
            </a:r>
          </a:p>
          <a:p>
            <a:pPr eaLnBrk="1" hangingPunct="1"/>
            <a:endParaRPr lang="en-US" altLang="en-US" smtClean="0"/>
          </a:p>
          <a:p>
            <a:pPr eaLnBrk="1" hangingPunct="1">
              <a:buFont typeface="Wingdings" pitchFamily="2" charset="2"/>
              <a:buNone/>
            </a:pPr>
            <a:r>
              <a:rPr lang="en-US" altLang="en-US" smtClean="0"/>
              <a:t>They are all “elevens” but they are each very different things.</a:t>
            </a:r>
          </a:p>
          <a:p>
            <a:pPr eaLnBrk="1" hangingPunct="1">
              <a:buFont typeface="Wingdings" pitchFamily="2" charset="2"/>
              <a:buNone/>
            </a:pPr>
            <a:endParaRPr lang="en-US" altLang="en-US" smtClean="0"/>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3</a:t>
            </a:fld>
            <a:endParaRPr lang="en-US" altLang="en-U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27651" name="Rectangle 2"/>
          <p:cNvSpPr>
            <a:spLocks noGrp="1" noChangeArrowheads="1"/>
          </p:cNvSpPr>
          <p:nvPr>
            <p:ph type="title"/>
          </p:nvPr>
        </p:nvSpPr>
        <p:spPr/>
        <p:txBody>
          <a:bodyPr/>
          <a:lstStyle/>
          <a:p>
            <a:pPr eaLnBrk="1" hangingPunct="1"/>
            <a:r>
              <a:rPr lang="en-US" altLang="en-US" smtClean="0"/>
              <a:t>Prefixes &amp; Units</a:t>
            </a:r>
          </a:p>
        </p:txBody>
      </p:sp>
      <p:sp>
        <p:nvSpPr>
          <p:cNvPr id="27652" name="Rectangle 3"/>
          <p:cNvSpPr>
            <a:spLocks noGrp="1" noChangeArrowheads="1"/>
          </p:cNvSpPr>
          <p:nvPr>
            <p:ph type="body" idx="1"/>
          </p:nvPr>
        </p:nvSpPr>
        <p:spPr/>
        <p:txBody>
          <a:bodyPr/>
          <a:lstStyle/>
          <a:p>
            <a:pPr eaLnBrk="1" hangingPunct="1">
              <a:buFont typeface="Wingdings" pitchFamily="2" charset="2"/>
              <a:buNone/>
            </a:pPr>
            <a:r>
              <a:rPr lang="en-US" altLang="en-US" smtClean="0"/>
              <a:t>So, if I measure a planet and determine it to be 167,535 meters in circumference, this can be written a number of ways.</a:t>
            </a:r>
          </a:p>
          <a:p>
            <a:pPr eaLnBrk="1" hangingPunct="1">
              <a:buFont typeface="Wingdings" pitchFamily="2" charset="2"/>
              <a:buNone/>
            </a:pPr>
            <a:endParaRPr lang="en-US" altLang="en-US" smtClean="0"/>
          </a:p>
          <a:p>
            <a:pPr eaLnBrk="1" hangingPunct="1">
              <a:buFont typeface="Wingdings" pitchFamily="2" charset="2"/>
              <a:buNone/>
            </a:pPr>
            <a:r>
              <a:rPr lang="en-US" altLang="en-US" smtClean="0"/>
              <a:t>167535 m</a:t>
            </a:r>
          </a:p>
          <a:p>
            <a:pPr eaLnBrk="1" hangingPunct="1">
              <a:buFont typeface="Wingdings" pitchFamily="2" charset="2"/>
              <a:buNone/>
            </a:pPr>
            <a:r>
              <a:rPr lang="en-US" altLang="en-US" smtClean="0"/>
              <a:t>1.67535 x 10</a:t>
            </a:r>
            <a:r>
              <a:rPr lang="en-US" altLang="en-US" baseline="30000" smtClean="0"/>
              <a:t>5</a:t>
            </a:r>
            <a:r>
              <a:rPr lang="en-US" altLang="en-US" smtClean="0"/>
              <a:t> m</a:t>
            </a:r>
          </a:p>
          <a:p>
            <a:pPr eaLnBrk="1" hangingPunct="1">
              <a:buFont typeface="Wingdings" pitchFamily="2" charset="2"/>
              <a:buNone/>
            </a:pPr>
            <a:r>
              <a:rPr lang="en-US" altLang="en-US" smtClean="0"/>
              <a:t>167.535 x 10</a:t>
            </a:r>
            <a:r>
              <a:rPr lang="en-US" altLang="en-US" baseline="30000" smtClean="0"/>
              <a:t>3</a:t>
            </a:r>
            <a:r>
              <a:rPr lang="en-US" altLang="en-US" smtClean="0"/>
              <a:t> m = 167.535 km</a:t>
            </a:r>
          </a:p>
          <a:p>
            <a:pPr eaLnBrk="1" hangingPunct="1">
              <a:buFont typeface="Wingdings" pitchFamily="2" charset="2"/>
              <a:buNone/>
            </a:pPr>
            <a:endParaRPr lang="en-US" altLang="en-US" smtClean="0"/>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30</a:t>
            </a:fld>
            <a:endParaRPr lang="en-US" alt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28675" name="Rectangle 2"/>
          <p:cNvSpPr>
            <a:spLocks noGrp="1" noChangeArrowheads="1"/>
          </p:cNvSpPr>
          <p:nvPr>
            <p:ph type="title"/>
          </p:nvPr>
        </p:nvSpPr>
        <p:spPr/>
        <p:txBody>
          <a:bodyPr/>
          <a:lstStyle/>
          <a:p>
            <a:pPr eaLnBrk="1" hangingPunct="1"/>
            <a:r>
              <a:rPr lang="en-US" altLang="en-US" smtClean="0"/>
              <a:t>Other systems</a:t>
            </a:r>
          </a:p>
        </p:txBody>
      </p:sp>
      <p:sp>
        <p:nvSpPr>
          <p:cNvPr id="28676" name="Rectangle 3"/>
          <p:cNvSpPr>
            <a:spLocks noGrp="1" noChangeArrowheads="1"/>
          </p:cNvSpPr>
          <p:nvPr>
            <p:ph type="body" idx="1"/>
          </p:nvPr>
        </p:nvSpPr>
        <p:spPr/>
        <p:txBody>
          <a:bodyPr/>
          <a:lstStyle/>
          <a:p>
            <a:pPr eaLnBrk="1" hangingPunct="1">
              <a:buFont typeface="Wingdings" pitchFamily="2" charset="2"/>
              <a:buNone/>
            </a:pPr>
            <a:r>
              <a:rPr lang="en-US" altLang="en-US" sz="2600" smtClean="0"/>
              <a:t>The metric system isn’t the only system of measurement units.  Any arbitrary system of units could be used, as long as the specific nature of each unit and its relationship to the physical property measured was defined.</a:t>
            </a:r>
          </a:p>
          <a:p>
            <a:pPr eaLnBrk="1" hangingPunct="1">
              <a:buFont typeface="Wingdings" pitchFamily="2" charset="2"/>
              <a:buNone/>
            </a:pPr>
            <a:endParaRPr lang="en-US" altLang="en-US" sz="2600" smtClean="0"/>
          </a:p>
          <a:p>
            <a:pPr eaLnBrk="1" hangingPunct="1">
              <a:buFont typeface="Wingdings" pitchFamily="2" charset="2"/>
              <a:buNone/>
            </a:pPr>
            <a:r>
              <a:rPr lang="en-US" altLang="en-US" sz="2600" smtClean="0"/>
              <a:t>The “English units” we use in the USA is an example of another system of units.</a:t>
            </a:r>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31</a:t>
            </a:fld>
            <a:endParaRPr lang="en-US" alt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29699" name="Rectangle 2"/>
          <p:cNvSpPr>
            <a:spLocks noGrp="1" noChangeArrowheads="1"/>
          </p:cNvSpPr>
          <p:nvPr>
            <p:ph type="title"/>
          </p:nvPr>
        </p:nvSpPr>
        <p:spPr/>
        <p:txBody>
          <a:bodyPr/>
          <a:lstStyle/>
          <a:p>
            <a:pPr eaLnBrk="1" hangingPunct="1"/>
            <a:r>
              <a:rPr lang="en-US" altLang="en-US" smtClean="0"/>
              <a:t>Converting Between Systems</a:t>
            </a:r>
          </a:p>
        </p:txBody>
      </p:sp>
      <p:sp>
        <p:nvSpPr>
          <p:cNvPr id="29700" name="Rectangle 3"/>
          <p:cNvSpPr>
            <a:spLocks noGrp="1" noChangeArrowheads="1"/>
          </p:cNvSpPr>
          <p:nvPr>
            <p:ph type="body" idx="1"/>
          </p:nvPr>
        </p:nvSpPr>
        <p:spPr/>
        <p:txBody>
          <a:bodyPr/>
          <a:lstStyle/>
          <a:p>
            <a:pPr eaLnBrk="1" hangingPunct="1">
              <a:buFont typeface="Wingdings" pitchFamily="2" charset="2"/>
              <a:buNone/>
            </a:pPr>
            <a:r>
              <a:rPr lang="en-US" altLang="en-US" smtClean="0"/>
              <a:t>If two different units both apply to the same physically measurable property – there must exist a conversion between them.</a:t>
            </a:r>
          </a:p>
          <a:p>
            <a:pPr eaLnBrk="1" hangingPunct="1">
              <a:buFont typeface="Wingdings" pitchFamily="2" charset="2"/>
              <a:buNone/>
            </a:pPr>
            <a:endParaRPr lang="en-US" altLang="en-US" smtClean="0"/>
          </a:p>
          <a:p>
            <a:pPr eaLnBrk="1" hangingPunct="1">
              <a:buFont typeface="Wingdings" pitchFamily="2" charset="2"/>
              <a:buNone/>
            </a:pPr>
            <a:endParaRPr lang="en-US" altLang="en-US" smtClean="0"/>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32</a:t>
            </a:fld>
            <a:endParaRPr lang="en-US" altLang="en-U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30723" name="Rectangle 2"/>
          <p:cNvSpPr>
            <a:spLocks noGrp="1" noChangeArrowheads="1"/>
          </p:cNvSpPr>
          <p:nvPr>
            <p:ph type="title"/>
          </p:nvPr>
        </p:nvSpPr>
        <p:spPr/>
        <p:txBody>
          <a:bodyPr/>
          <a:lstStyle/>
          <a:p>
            <a:pPr eaLnBrk="1" hangingPunct="1"/>
            <a:r>
              <a:rPr lang="en-US" altLang="en-US" smtClean="0"/>
              <a:t>Converting Between Systems</a:t>
            </a:r>
          </a:p>
        </p:txBody>
      </p:sp>
      <p:sp>
        <p:nvSpPr>
          <p:cNvPr id="30724"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altLang="en-US" sz="2600" smtClean="0"/>
              <a:t>If I am measuring length in “Joes” and Sandy is measuring length in “feet” and Johnny is measuring length in “meters”, since they are all lengths there must exist a reference between them. </a:t>
            </a:r>
          </a:p>
          <a:p>
            <a:pPr eaLnBrk="1" hangingPunct="1">
              <a:lnSpc>
                <a:spcPct val="90000"/>
              </a:lnSpc>
              <a:buFont typeface="Wingdings" pitchFamily="2" charset="2"/>
              <a:buNone/>
            </a:pPr>
            <a:endParaRPr lang="en-US" altLang="en-US" sz="2600" smtClean="0"/>
          </a:p>
          <a:p>
            <a:pPr eaLnBrk="1" hangingPunct="1">
              <a:lnSpc>
                <a:spcPct val="90000"/>
              </a:lnSpc>
              <a:buFont typeface="Wingdings" pitchFamily="2" charset="2"/>
              <a:buNone/>
            </a:pPr>
            <a:r>
              <a:rPr lang="en-US" altLang="en-US" sz="2600" smtClean="0"/>
              <a:t>I measure a stick and find it to be 3.6 “Joes”  long.  Sandy measures it and finds it to be 1 foot long, while Johnny measures it and finds it to be 0.3048 meters long.</a:t>
            </a:r>
          </a:p>
          <a:p>
            <a:pPr eaLnBrk="1" hangingPunct="1">
              <a:lnSpc>
                <a:spcPct val="90000"/>
              </a:lnSpc>
              <a:buFont typeface="Wingdings" pitchFamily="2" charset="2"/>
              <a:buNone/>
            </a:pPr>
            <a:endParaRPr lang="en-US" altLang="en-US" sz="2600" smtClean="0"/>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33</a:t>
            </a:fld>
            <a:endParaRPr lang="en-US" altLang="en-US"/>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31747" name="Rectangle 2"/>
          <p:cNvSpPr>
            <a:spLocks noGrp="1" noChangeArrowheads="1"/>
          </p:cNvSpPr>
          <p:nvPr>
            <p:ph type="title"/>
          </p:nvPr>
        </p:nvSpPr>
        <p:spPr/>
        <p:txBody>
          <a:bodyPr/>
          <a:lstStyle/>
          <a:p>
            <a:pPr eaLnBrk="1" hangingPunct="1"/>
            <a:r>
              <a:rPr lang="en-US" altLang="en-US" smtClean="0"/>
              <a:t>Conversion factors</a:t>
            </a:r>
          </a:p>
        </p:txBody>
      </p:sp>
      <p:sp>
        <p:nvSpPr>
          <p:cNvPr id="31748" name="Rectangle 3"/>
          <p:cNvSpPr>
            <a:spLocks noGrp="1" noChangeArrowheads="1"/>
          </p:cNvSpPr>
          <p:nvPr>
            <p:ph type="body" idx="1"/>
          </p:nvPr>
        </p:nvSpPr>
        <p:spPr/>
        <p:txBody>
          <a:bodyPr/>
          <a:lstStyle/>
          <a:p>
            <a:pPr eaLnBrk="1" hangingPunct="1">
              <a:buFont typeface="Wingdings" pitchFamily="2" charset="2"/>
              <a:buNone/>
            </a:pPr>
            <a:r>
              <a:rPr lang="en-US" altLang="en-US" smtClean="0"/>
              <a:t>That means:</a:t>
            </a:r>
          </a:p>
          <a:p>
            <a:pPr eaLnBrk="1" hangingPunct="1">
              <a:buFont typeface="Wingdings" pitchFamily="2" charset="2"/>
              <a:buNone/>
            </a:pPr>
            <a:endParaRPr lang="en-US" altLang="en-US" smtClean="0"/>
          </a:p>
          <a:p>
            <a:pPr eaLnBrk="1" hangingPunct="1">
              <a:buFont typeface="Wingdings" pitchFamily="2" charset="2"/>
              <a:buNone/>
            </a:pPr>
            <a:r>
              <a:rPr lang="en-US" altLang="en-US" smtClean="0"/>
              <a:t>1 ft = 3.6 Joes</a:t>
            </a:r>
          </a:p>
          <a:p>
            <a:pPr eaLnBrk="1" hangingPunct="1">
              <a:buFont typeface="Wingdings" pitchFamily="2" charset="2"/>
              <a:buNone/>
            </a:pPr>
            <a:r>
              <a:rPr lang="en-US" altLang="en-US" smtClean="0"/>
              <a:t>1 ft = 0.3048 m</a:t>
            </a:r>
          </a:p>
          <a:p>
            <a:pPr eaLnBrk="1" hangingPunct="1">
              <a:buFont typeface="Wingdings" pitchFamily="2" charset="2"/>
              <a:buNone/>
            </a:pPr>
            <a:endParaRPr lang="en-US" altLang="en-US" smtClean="0"/>
          </a:p>
          <a:p>
            <a:pPr eaLnBrk="1" hangingPunct="1">
              <a:buFont typeface="Wingdings" pitchFamily="2" charset="2"/>
              <a:buNone/>
            </a:pPr>
            <a:r>
              <a:rPr lang="en-US" altLang="en-US" smtClean="0"/>
              <a:t>This would apply to any measurement of any object</a:t>
            </a:r>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34</a:t>
            </a:fld>
            <a:endParaRPr lang="en-US" altLang="en-US"/>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32771" name="Rectangle 2"/>
          <p:cNvSpPr>
            <a:spLocks noGrp="1" noChangeArrowheads="1"/>
          </p:cNvSpPr>
          <p:nvPr>
            <p:ph type="title"/>
          </p:nvPr>
        </p:nvSpPr>
        <p:spPr/>
        <p:txBody>
          <a:bodyPr/>
          <a:lstStyle/>
          <a:p>
            <a:pPr eaLnBrk="1" hangingPunct="1"/>
            <a:r>
              <a:rPr lang="en-US" altLang="en-US" smtClean="0"/>
              <a:t>Dimensional Analysis</a:t>
            </a:r>
          </a:p>
        </p:txBody>
      </p:sp>
      <p:sp>
        <p:nvSpPr>
          <p:cNvPr id="32772"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altLang="en-US" smtClean="0"/>
              <a:t>Also called the “Factor-label Method”.</a:t>
            </a:r>
          </a:p>
          <a:p>
            <a:pPr eaLnBrk="1" hangingPunct="1">
              <a:lnSpc>
                <a:spcPct val="90000"/>
              </a:lnSpc>
              <a:buFont typeface="Wingdings" pitchFamily="2" charset="2"/>
              <a:buNone/>
            </a:pPr>
            <a:endParaRPr lang="en-US" altLang="en-US" smtClean="0"/>
          </a:p>
          <a:p>
            <a:pPr eaLnBrk="1" hangingPunct="1">
              <a:lnSpc>
                <a:spcPct val="90000"/>
              </a:lnSpc>
              <a:buFont typeface="Wingdings" pitchFamily="2" charset="2"/>
              <a:buNone/>
            </a:pPr>
            <a:r>
              <a:rPr lang="en-US" altLang="en-US" smtClean="0"/>
              <a:t>Relies on the existence of conversion factors.</a:t>
            </a:r>
          </a:p>
          <a:p>
            <a:pPr eaLnBrk="1" hangingPunct="1">
              <a:lnSpc>
                <a:spcPct val="90000"/>
              </a:lnSpc>
              <a:buFont typeface="Wingdings" pitchFamily="2" charset="2"/>
              <a:buNone/>
            </a:pPr>
            <a:endParaRPr lang="en-US" altLang="en-US" smtClean="0"/>
          </a:p>
          <a:p>
            <a:pPr eaLnBrk="1" hangingPunct="1">
              <a:lnSpc>
                <a:spcPct val="90000"/>
              </a:lnSpc>
              <a:buFont typeface="Wingdings" pitchFamily="2" charset="2"/>
              <a:buNone/>
            </a:pPr>
            <a:r>
              <a:rPr lang="en-US" altLang="en-US" smtClean="0"/>
              <a:t>By simply converting units, it is possible to solve many simple and even mildly complex problems.</a:t>
            </a:r>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35</a:t>
            </a:fld>
            <a:endParaRPr lang="en-US" altLang="en-US"/>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33795" name="Rectangle 2"/>
          <p:cNvSpPr>
            <a:spLocks noGrp="1" noChangeArrowheads="1"/>
          </p:cNvSpPr>
          <p:nvPr>
            <p:ph type="title"/>
          </p:nvPr>
        </p:nvSpPr>
        <p:spPr/>
        <p:txBody>
          <a:bodyPr/>
          <a:lstStyle/>
          <a:p>
            <a:pPr eaLnBrk="1" hangingPunct="1"/>
            <a:r>
              <a:rPr lang="en-US" altLang="en-US" smtClean="0"/>
              <a:t>UNITS!  UNITS!  UNITS!</a:t>
            </a:r>
          </a:p>
        </p:txBody>
      </p:sp>
      <p:sp>
        <p:nvSpPr>
          <p:cNvPr id="33796" name="Rectangle 3"/>
          <p:cNvSpPr>
            <a:spLocks noGrp="1" noChangeArrowheads="1"/>
          </p:cNvSpPr>
          <p:nvPr>
            <p:ph type="body" idx="1"/>
          </p:nvPr>
        </p:nvSpPr>
        <p:spPr/>
        <p:txBody>
          <a:bodyPr/>
          <a:lstStyle/>
          <a:p>
            <a:pPr algn="ctr" eaLnBrk="1" hangingPunct="1">
              <a:buFont typeface="Wingdings" pitchFamily="2" charset="2"/>
              <a:buNone/>
            </a:pPr>
            <a:r>
              <a:rPr lang="en-US" altLang="en-US" sz="9400" smtClean="0"/>
              <a:t>It’s always all about the units!</a:t>
            </a:r>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36</a:t>
            </a:fld>
            <a:endParaRPr lang="en-US" altLang="en-US"/>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34819" name="Rectangle 2"/>
          <p:cNvSpPr>
            <a:spLocks noGrp="1" noChangeArrowheads="1"/>
          </p:cNvSpPr>
          <p:nvPr>
            <p:ph type="title"/>
          </p:nvPr>
        </p:nvSpPr>
        <p:spPr/>
        <p:txBody>
          <a:bodyPr/>
          <a:lstStyle/>
          <a:p>
            <a:pPr eaLnBrk="1" hangingPunct="1"/>
            <a:r>
              <a:rPr lang="en-US" altLang="en-US" smtClean="0"/>
              <a:t>Conversion Factors</a:t>
            </a:r>
          </a:p>
        </p:txBody>
      </p:sp>
      <p:sp>
        <p:nvSpPr>
          <p:cNvPr id="34820" name="Rectangle 3"/>
          <p:cNvSpPr>
            <a:spLocks noGrp="1" noChangeArrowheads="1"/>
          </p:cNvSpPr>
          <p:nvPr>
            <p:ph type="body" idx="1"/>
          </p:nvPr>
        </p:nvSpPr>
        <p:spPr/>
        <p:txBody>
          <a:bodyPr/>
          <a:lstStyle/>
          <a:p>
            <a:pPr algn="ctr" eaLnBrk="1" hangingPunct="1">
              <a:buFont typeface="Wingdings" pitchFamily="2" charset="2"/>
              <a:buNone/>
            </a:pPr>
            <a:r>
              <a:rPr lang="en-US" altLang="en-US" sz="9400" smtClean="0"/>
              <a:t>IT IS THE POWER OF ONE!</a:t>
            </a:r>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37</a:t>
            </a:fld>
            <a:endParaRPr lang="en-US" altLang="en-US"/>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35843" name="Rectangle 2"/>
          <p:cNvSpPr>
            <a:spLocks noGrp="1" noChangeArrowheads="1"/>
          </p:cNvSpPr>
          <p:nvPr>
            <p:ph type="title"/>
          </p:nvPr>
        </p:nvSpPr>
        <p:spPr/>
        <p:txBody>
          <a:bodyPr/>
          <a:lstStyle/>
          <a:p>
            <a:pPr eaLnBrk="1" hangingPunct="1"/>
            <a:r>
              <a:rPr lang="en-US" altLang="en-US" smtClean="0"/>
              <a:t>Conversion Factors</a:t>
            </a:r>
          </a:p>
        </p:txBody>
      </p:sp>
      <p:sp>
        <p:nvSpPr>
          <p:cNvPr id="35844" name="Rectangle 3"/>
          <p:cNvSpPr>
            <a:spLocks noGrp="1" noChangeArrowheads="1"/>
          </p:cNvSpPr>
          <p:nvPr>
            <p:ph type="body" idx="1"/>
          </p:nvPr>
        </p:nvSpPr>
        <p:spPr/>
        <p:txBody>
          <a:bodyPr/>
          <a:lstStyle/>
          <a:p>
            <a:pPr eaLnBrk="1" hangingPunct="1">
              <a:buFont typeface="Wingdings" pitchFamily="2" charset="2"/>
              <a:buNone/>
            </a:pPr>
            <a:r>
              <a:rPr lang="en-US" altLang="en-US" smtClean="0"/>
              <a:t>Dimensional analysis treats all numerical relationships as conversion factors of 1, since you can multiply any number by 1 without changing its value.</a:t>
            </a:r>
          </a:p>
          <a:p>
            <a:pPr eaLnBrk="1" hangingPunct="1">
              <a:buFont typeface="Wingdings" pitchFamily="2" charset="2"/>
              <a:buNone/>
            </a:pPr>
            <a:endParaRPr lang="en-US" altLang="en-US" smtClean="0"/>
          </a:p>
          <a:p>
            <a:pPr eaLnBrk="1" hangingPunct="1">
              <a:buFont typeface="Wingdings" pitchFamily="2" charset="2"/>
              <a:buNone/>
            </a:pPr>
            <a:endParaRPr lang="en-US" altLang="en-US" smtClean="0"/>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38</a:t>
            </a:fld>
            <a:endParaRPr lang="en-US" altLang="en-US"/>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36867" name="Rectangle 2"/>
          <p:cNvSpPr>
            <a:spLocks noGrp="1" noChangeArrowheads="1"/>
          </p:cNvSpPr>
          <p:nvPr>
            <p:ph type="title"/>
          </p:nvPr>
        </p:nvSpPr>
        <p:spPr/>
        <p:txBody>
          <a:bodyPr/>
          <a:lstStyle/>
          <a:p>
            <a:pPr eaLnBrk="1" hangingPunct="1"/>
            <a:r>
              <a:rPr lang="en-US" altLang="en-US" smtClean="0"/>
              <a:t>1 foot = 12 inches</a:t>
            </a:r>
          </a:p>
        </p:txBody>
      </p:sp>
      <mc:AlternateContent xmlns:mc="http://schemas.openxmlformats.org/markup-compatibility/2006" xmlns:a14="http://schemas.microsoft.com/office/drawing/2010/main">
        <mc:Choice Requires="a14">
          <p:sp>
            <p:nvSpPr>
              <p:cNvPr id="36868" name="Rectangle 3"/>
              <p:cNvSpPr>
                <a:spLocks noGrp="1" noChangeArrowheads="1"/>
              </p:cNvSpPr>
              <p:nvPr>
                <p:ph type="body" idx="1"/>
              </p:nvPr>
            </p:nvSpPr>
            <p:spPr/>
            <p:txBody>
              <a:bodyPr/>
              <a:lstStyle/>
              <a:p>
                <a:pPr eaLnBrk="1" hangingPunct="1">
                  <a:buFont typeface="Wingdings" pitchFamily="2" charset="2"/>
                  <a:buNone/>
                </a:pPr>
                <a:r>
                  <a:rPr lang="en-US" altLang="en-US" sz="2600" dirty="0" smtClean="0"/>
                  <a:t>This is really two different conversion factors – two different “ones”</a:t>
                </a:r>
              </a:p>
              <a:p>
                <a:pPr eaLnBrk="1" hangingPunct="1">
                  <a:buFont typeface="Wingdings" pitchFamily="2" charset="2"/>
                  <a:buNone/>
                </a:pPr>
                <a14:m>
                  <m:oMathPara xmlns:m="http://schemas.openxmlformats.org/officeDocument/2006/math">
                    <m:oMathParaPr>
                      <m:jc m:val="centerGroup"/>
                    </m:oMathParaPr>
                    <m:oMath xmlns:m="http://schemas.openxmlformats.org/officeDocument/2006/math">
                      <m:f>
                        <m:fPr>
                          <m:ctrlPr>
                            <a:rPr lang="en-US" altLang="en-US" sz="2600" i="1" smtClean="0">
                              <a:latin typeface="Cambria Math"/>
                            </a:rPr>
                          </m:ctrlPr>
                        </m:fPr>
                        <m:num>
                          <m:r>
                            <a:rPr lang="en-US" altLang="en-US" sz="2600" b="0" i="1" smtClean="0">
                              <a:latin typeface="Cambria Math"/>
                            </a:rPr>
                            <m:t>1 </m:t>
                          </m:r>
                          <m:r>
                            <a:rPr lang="en-US" altLang="en-US" sz="2600" b="0" i="1" smtClean="0">
                              <a:latin typeface="Cambria Math"/>
                            </a:rPr>
                            <m:t>𝑓𝑜𝑜𝑡</m:t>
                          </m:r>
                        </m:num>
                        <m:den>
                          <m:r>
                            <a:rPr lang="en-US" altLang="en-US" sz="2600" b="0" i="1" smtClean="0">
                              <a:latin typeface="Cambria Math"/>
                            </a:rPr>
                            <m:t>12 </m:t>
                          </m:r>
                          <m:r>
                            <a:rPr lang="en-US" altLang="en-US" sz="2600" b="0" i="1" smtClean="0">
                              <a:latin typeface="Cambria Math"/>
                            </a:rPr>
                            <m:t>𝑖𝑛𝑐h𝑒𝑠</m:t>
                          </m:r>
                        </m:den>
                      </m:f>
                      <m:r>
                        <a:rPr lang="en-US" altLang="en-US" sz="2600" b="0" i="1" smtClean="0">
                          <a:latin typeface="Cambria Math"/>
                        </a:rPr>
                        <m:t>=1</m:t>
                      </m:r>
                    </m:oMath>
                  </m:oMathPara>
                </a14:m>
                <a:endParaRPr lang="en-US" altLang="en-US" sz="2600" dirty="0" smtClean="0"/>
              </a:p>
              <a:p>
                <a:pPr eaLnBrk="1" hangingPunct="1">
                  <a:buFont typeface="Wingdings" pitchFamily="2" charset="2"/>
                  <a:buNone/>
                </a:pPr>
                <a:endParaRPr lang="en-US" altLang="en-US" sz="2600" dirty="0"/>
              </a:p>
              <a:p>
                <a:pPr eaLnBrk="1" hangingPunct="1">
                  <a:buNone/>
                </a:pPr>
                <a14:m>
                  <m:oMathPara xmlns:m="http://schemas.openxmlformats.org/officeDocument/2006/math">
                    <m:oMathParaPr>
                      <m:jc m:val="centerGroup"/>
                    </m:oMathParaPr>
                    <m:oMath xmlns:m="http://schemas.openxmlformats.org/officeDocument/2006/math">
                      <m:f>
                        <m:fPr>
                          <m:ctrlPr>
                            <a:rPr lang="en-US" altLang="en-US" sz="2600" i="1" smtClean="0">
                              <a:latin typeface="Cambria Math"/>
                            </a:rPr>
                          </m:ctrlPr>
                        </m:fPr>
                        <m:num>
                          <m:r>
                            <a:rPr lang="en-US" altLang="en-US" sz="2600" b="0" i="1" smtClean="0">
                              <a:latin typeface="Cambria Math"/>
                            </a:rPr>
                            <m:t>12 </m:t>
                          </m:r>
                          <m:r>
                            <a:rPr lang="en-US" altLang="en-US" sz="2600" b="0" i="1" smtClean="0">
                              <a:latin typeface="Cambria Math"/>
                            </a:rPr>
                            <m:t>𝑖𝑛𝑐h𝑒𝑠</m:t>
                          </m:r>
                        </m:num>
                        <m:den>
                          <m:r>
                            <a:rPr lang="en-US" altLang="en-US" sz="2600" b="0" i="1" smtClean="0">
                              <a:latin typeface="Cambria Math"/>
                            </a:rPr>
                            <m:t>1 </m:t>
                          </m:r>
                          <m:r>
                            <a:rPr lang="en-US" altLang="en-US" sz="2600" b="0" i="1" smtClean="0">
                              <a:latin typeface="Cambria Math"/>
                            </a:rPr>
                            <m:t>𝑓𝑜𝑜𝑡</m:t>
                          </m:r>
                        </m:den>
                      </m:f>
                      <m:r>
                        <a:rPr lang="en-US" altLang="en-US" sz="2600" b="0" i="1" smtClean="0">
                          <a:latin typeface="Cambria Math"/>
                        </a:rPr>
                        <m:t>=1</m:t>
                      </m:r>
                    </m:oMath>
                  </m:oMathPara>
                </a14:m>
                <a:endParaRPr lang="en-US" altLang="en-US" sz="2600" dirty="0" smtClean="0"/>
              </a:p>
              <a:p>
                <a:pPr eaLnBrk="1" hangingPunct="1">
                  <a:buFont typeface="Wingdings" pitchFamily="2" charset="2"/>
                  <a:buNone/>
                </a:pPr>
                <a:endParaRPr lang="en-US" altLang="en-US" sz="2600" dirty="0" smtClean="0"/>
              </a:p>
              <a:p>
                <a:pPr eaLnBrk="1" hangingPunct="1">
                  <a:buFont typeface="Wingdings" pitchFamily="2" charset="2"/>
                  <a:buNone/>
                </a:pPr>
                <a:r>
                  <a:rPr lang="en-US" altLang="en-US" sz="2600" dirty="0" smtClean="0"/>
                  <a:t>		</a:t>
                </a:r>
              </a:p>
            </p:txBody>
          </p:sp>
        </mc:Choice>
        <mc:Fallback xmlns="">
          <p:sp>
            <p:nvSpPr>
              <p:cNvPr id="36868" name="Rectangle 3"/>
              <p:cNvSpPr>
                <a:spLocks noGrp="1" noRot="1" noChangeAspect="1" noMove="1" noResize="1" noEditPoints="1" noAdjustHandles="1" noChangeArrowheads="1" noChangeShapeType="1" noTextEdit="1"/>
              </p:cNvSpPr>
              <p:nvPr>
                <p:ph type="body" idx="1"/>
              </p:nvPr>
            </p:nvSpPr>
            <p:spPr>
              <a:blipFill rotWithShape="1">
                <a:blip r:embed="rId2"/>
                <a:stretch>
                  <a:fillRect l="-1259" t="-1243"/>
                </a:stretch>
              </a:blipFill>
            </p:spPr>
            <p:txBody>
              <a:bodyPr/>
              <a:lstStyle/>
              <a:p>
                <a:r>
                  <a:rPr lang="en-US">
                    <a:noFill/>
                  </a:rPr>
                  <a:t> </a:t>
                </a:r>
              </a:p>
            </p:txBody>
          </p:sp>
        </mc:Fallback>
      </mc:AlternateContent>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39</a:t>
            </a:fld>
            <a:endParaRPr lang="en-US" alt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6147" name="Rectangle 2"/>
          <p:cNvSpPr>
            <a:spLocks noGrp="1" noChangeArrowheads="1"/>
          </p:cNvSpPr>
          <p:nvPr>
            <p:ph type="title"/>
          </p:nvPr>
        </p:nvSpPr>
        <p:spPr/>
        <p:txBody>
          <a:bodyPr/>
          <a:lstStyle/>
          <a:p>
            <a:pPr eaLnBrk="1" hangingPunct="1"/>
            <a:r>
              <a:rPr lang="en-US" altLang="en-US" smtClean="0"/>
              <a:t>UNITS!  UNITS!  UNITS!</a:t>
            </a:r>
          </a:p>
        </p:txBody>
      </p:sp>
      <p:sp>
        <p:nvSpPr>
          <p:cNvPr id="6148" name="Rectangle 3"/>
          <p:cNvSpPr>
            <a:spLocks noGrp="1" noChangeArrowheads="1"/>
          </p:cNvSpPr>
          <p:nvPr>
            <p:ph type="body" idx="1"/>
          </p:nvPr>
        </p:nvSpPr>
        <p:spPr/>
        <p:txBody>
          <a:bodyPr/>
          <a:lstStyle/>
          <a:p>
            <a:pPr eaLnBrk="1" hangingPunct="1">
              <a:buFont typeface="Wingdings" pitchFamily="2" charset="2"/>
              <a:buNone/>
            </a:pPr>
            <a:r>
              <a:rPr lang="en-US" altLang="en-US" sz="2600" smtClean="0"/>
              <a:t>Numbers have no meaning without UNITS! UNITS! UNITS!</a:t>
            </a:r>
          </a:p>
          <a:p>
            <a:pPr eaLnBrk="1" hangingPunct="1">
              <a:buFont typeface="Wingdings" pitchFamily="2" charset="2"/>
              <a:buNone/>
            </a:pPr>
            <a:endParaRPr lang="en-US" altLang="en-US" sz="2600" smtClean="0"/>
          </a:p>
          <a:p>
            <a:pPr eaLnBrk="1" hangingPunct="1">
              <a:buFont typeface="Wingdings" pitchFamily="2" charset="2"/>
              <a:buNone/>
            </a:pPr>
            <a:r>
              <a:rPr lang="en-US" altLang="en-US" sz="2600" smtClean="0"/>
              <a:t>The unit provides the context to the number.</a:t>
            </a:r>
          </a:p>
          <a:p>
            <a:pPr eaLnBrk="1" hangingPunct="1">
              <a:buFont typeface="Wingdings" pitchFamily="2" charset="2"/>
              <a:buNone/>
            </a:pPr>
            <a:endParaRPr lang="en-US" altLang="en-US" sz="2600" smtClean="0"/>
          </a:p>
          <a:p>
            <a:pPr eaLnBrk="1" hangingPunct="1">
              <a:buFont typeface="Wingdings" pitchFamily="2" charset="2"/>
              <a:buNone/>
            </a:pPr>
            <a:r>
              <a:rPr lang="en-US" altLang="en-US" sz="2600" smtClean="0"/>
              <a:t>A number is just a number, but a number with an appropriate unit is a datum (singular of data) - a piece of information.</a:t>
            </a:r>
          </a:p>
          <a:p>
            <a:pPr eaLnBrk="1" hangingPunct="1"/>
            <a:endParaRPr lang="en-US" altLang="en-US" sz="2600" smtClean="0"/>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4</a:t>
            </a:fld>
            <a:endParaRPr lang="en-US" altLang="en-US"/>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37891" name="Rectangle 2"/>
          <p:cNvSpPr>
            <a:spLocks noGrp="1" noChangeArrowheads="1"/>
          </p:cNvSpPr>
          <p:nvPr>
            <p:ph type="title"/>
          </p:nvPr>
        </p:nvSpPr>
        <p:spPr/>
        <p:txBody>
          <a:bodyPr/>
          <a:lstStyle/>
          <a:p>
            <a:pPr eaLnBrk="1" hangingPunct="1"/>
            <a:r>
              <a:rPr lang="en-US" altLang="en-US" smtClean="0"/>
              <a:t>One is Most Powerful</a:t>
            </a:r>
          </a:p>
        </p:txBody>
      </p:sp>
      <p:sp>
        <p:nvSpPr>
          <p:cNvPr id="37892" name="Rectangle 3"/>
          <p:cNvSpPr>
            <a:spLocks noGrp="1" noChangeArrowheads="1"/>
          </p:cNvSpPr>
          <p:nvPr>
            <p:ph type="body" idx="1"/>
          </p:nvPr>
        </p:nvSpPr>
        <p:spPr/>
        <p:txBody>
          <a:bodyPr/>
          <a:lstStyle/>
          <a:p>
            <a:pPr eaLnBrk="1" hangingPunct="1">
              <a:buFont typeface="Wingdings" pitchFamily="2" charset="2"/>
              <a:buNone/>
            </a:pPr>
            <a:r>
              <a:rPr lang="en-US" altLang="en-US" smtClean="0"/>
              <a:t>“One” is the multiplicative identity – you can multiply any number in the universe by 1 without changing its value.</a:t>
            </a:r>
          </a:p>
          <a:p>
            <a:pPr eaLnBrk="1" hangingPunct="1">
              <a:buFont typeface="Wingdings" pitchFamily="2" charset="2"/>
              <a:buNone/>
            </a:pPr>
            <a:endParaRPr lang="en-US" altLang="en-US" smtClean="0"/>
          </a:p>
          <a:p>
            <a:pPr eaLnBrk="1" hangingPunct="1">
              <a:buFont typeface="Wingdings" pitchFamily="2" charset="2"/>
              <a:buNone/>
            </a:pPr>
            <a:r>
              <a:rPr lang="en-US" altLang="en-US" smtClean="0"/>
              <a:t>Multiplying by 1 in the form of a ratio of numbers with units will NOT change its value but it WILL change its units!</a:t>
            </a:r>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40</a:t>
            </a:fld>
            <a:endParaRPr lang="en-US" altLang="en-US"/>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38915" name="Rectangle 2"/>
          <p:cNvSpPr>
            <a:spLocks noGrp="1" noChangeArrowheads="1"/>
          </p:cNvSpPr>
          <p:nvPr>
            <p:ph type="title"/>
          </p:nvPr>
        </p:nvSpPr>
        <p:spPr/>
        <p:txBody>
          <a:bodyPr/>
          <a:lstStyle/>
          <a:p>
            <a:pPr eaLnBrk="1" hangingPunct="1"/>
            <a:r>
              <a:rPr lang="en-US" altLang="en-US" smtClean="0"/>
              <a:t>The simplest Example</a:t>
            </a:r>
          </a:p>
        </p:txBody>
      </p:sp>
      <p:sp>
        <p:nvSpPr>
          <p:cNvPr id="38916" name="Rectangle 3"/>
          <p:cNvSpPr>
            <a:spLocks noGrp="1" noChangeArrowheads="1"/>
          </p:cNvSpPr>
          <p:nvPr>
            <p:ph type="body" idx="1"/>
          </p:nvPr>
        </p:nvSpPr>
        <p:spPr/>
        <p:txBody>
          <a:bodyPr/>
          <a:lstStyle/>
          <a:p>
            <a:pPr eaLnBrk="1" hangingPunct="1">
              <a:buFont typeface="Wingdings" pitchFamily="2" charset="2"/>
              <a:buNone/>
            </a:pPr>
            <a:r>
              <a:rPr lang="en-US" altLang="en-US" smtClean="0"/>
              <a:t>I am 73 inches tall, how many feet is that?</a:t>
            </a:r>
          </a:p>
          <a:p>
            <a:pPr eaLnBrk="1" hangingPunct="1">
              <a:buFont typeface="Wingdings" pitchFamily="2" charset="2"/>
              <a:buNone/>
            </a:pPr>
            <a:endParaRPr lang="en-US" altLang="en-US" smtClean="0"/>
          </a:p>
          <a:p>
            <a:pPr eaLnBrk="1" hangingPunct="1"/>
            <a:r>
              <a:rPr lang="en-US" altLang="en-US" smtClean="0"/>
              <a:t>I know you can do this in like 10 seconds, but HOW do you do it?</a:t>
            </a:r>
          </a:p>
          <a:p>
            <a:pPr eaLnBrk="1" hangingPunct="1">
              <a:buFont typeface="Wingdings" pitchFamily="2" charset="2"/>
              <a:buNone/>
            </a:pPr>
            <a:endParaRPr lang="en-US" altLang="en-US" u="sng" smtClean="0"/>
          </a:p>
          <a:p>
            <a:pPr eaLnBrk="1" hangingPunct="1">
              <a:buFont typeface="Wingdings" pitchFamily="2" charset="2"/>
              <a:buNone/>
            </a:pPr>
            <a:endParaRPr lang="en-US" altLang="en-US" smtClean="0"/>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41</a:t>
            </a:fld>
            <a:endParaRPr lang="en-US" altLang="en-US"/>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39939" name="Rectangle 2"/>
          <p:cNvSpPr>
            <a:spLocks noGrp="1" noChangeArrowheads="1"/>
          </p:cNvSpPr>
          <p:nvPr>
            <p:ph type="title"/>
          </p:nvPr>
        </p:nvSpPr>
        <p:spPr/>
        <p:txBody>
          <a:bodyPr/>
          <a:lstStyle/>
          <a:p>
            <a:pPr eaLnBrk="1" hangingPunct="1"/>
            <a:r>
              <a:rPr lang="en-US" altLang="en-US" smtClean="0"/>
              <a:t>The Path</a:t>
            </a:r>
          </a:p>
        </p:txBody>
      </p:sp>
      <p:sp>
        <p:nvSpPr>
          <p:cNvPr id="29699"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altLang="en-US" sz="2600" smtClean="0"/>
              <a:t>The first thing you need to ask yourself in any problem is….?</a:t>
            </a:r>
          </a:p>
          <a:p>
            <a:pPr eaLnBrk="1" hangingPunct="1">
              <a:lnSpc>
                <a:spcPct val="80000"/>
              </a:lnSpc>
              <a:buFont typeface="Wingdings" pitchFamily="2" charset="2"/>
              <a:buNone/>
            </a:pPr>
            <a:endParaRPr lang="en-US" altLang="en-US" sz="2600" smtClean="0"/>
          </a:p>
          <a:p>
            <a:pPr eaLnBrk="1" hangingPunct="1">
              <a:lnSpc>
                <a:spcPct val="80000"/>
              </a:lnSpc>
              <a:buFont typeface="Wingdings" pitchFamily="2" charset="2"/>
              <a:buNone/>
            </a:pPr>
            <a:r>
              <a:rPr lang="en-US" altLang="en-US" sz="2600" smtClean="0"/>
              <a:t>What do I know?</a:t>
            </a:r>
          </a:p>
          <a:p>
            <a:pPr eaLnBrk="1" hangingPunct="1">
              <a:lnSpc>
                <a:spcPct val="80000"/>
              </a:lnSpc>
              <a:buFont typeface="Wingdings" pitchFamily="2" charset="2"/>
              <a:buNone/>
            </a:pPr>
            <a:endParaRPr lang="en-US" altLang="en-US" sz="2600" smtClean="0"/>
          </a:p>
          <a:p>
            <a:pPr eaLnBrk="1" hangingPunct="1">
              <a:lnSpc>
                <a:spcPct val="80000"/>
              </a:lnSpc>
              <a:buFont typeface="Wingdings" pitchFamily="2" charset="2"/>
              <a:buNone/>
            </a:pPr>
            <a:r>
              <a:rPr lang="en-US" altLang="en-US" sz="2600" smtClean="0"/>
              <a:t>The second thing you need to ask yourself in any problem is…?</a:t>
            </a:r>
          </a:p>
          <a:p>
            <a:pPr eaLnBrk="1" hangingPunct="1">
              <a:lnSpc>
                <a:spcPct val="80000"/>
              </a:lnSpc>
              <a:buFont typeface="Wingdings" pitchFamily="2" charset="2"/>
              <a:buNone/>
            </a:pPr>
            <a:endParaRPr lang="en-US" altLang="en-US" sz="2600" smtClean="0"/>
          </a:p>
          <a:p>
            <a:pPr eaLnBrk="1" hangingPunct="1">
              <a:lnSpc>
                <a:spcPct val="80000"/>
              </a:lnSpc>
              <a:buFont typeface="Wingdings" pitchFamily="2" charset="2"/>
              <a:buNone/>
            </a:pPr>
            <a:r>
              <a:rPr lang="en-US" altLang="en-US" sz="2600" smtClean="0"/>
              <a:t>What do I want to know?  (Or, what do I want to find out?)</a:t>
            </a:r>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42</a:t>
            </a:fld>
            <a:endParaRPr lang="en-US" alt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nodeType="clickEffect">
                                  <p:stCondLst>
                                    <p:cond delay="0"/>
                                  </p:stCondLst>
                                  <p:childTnLst>
                                    <p:set>
                                      <p:cBhvr>
                                        <p:cTn id="6" dur="1" fill="hold">
                                          <p:stCondLst>
                                            <p:cond delay="0"/>
                                          </p:stCondLst>
                                        </p:cTn>
                                        <p:tgtEl>
                                          <p:spTgt spid="29699">
                                            <p:txEl>
                                              <p:pRg st="2" end="2"/>
                                            </p:txEl>
                                          </p:spTgt>
                                        </p:tgtEl>
                                        <p:attrNameLst>
                                          <p:attrName>style.visibility</p:attrName>
                                        </p:attrNameLst>
                                      </p:cBhvr>
                                      <p:to>
                                        <p:strVal val="visible"/>
                                      </p:to>
                                    </p:set>
                                    <p:anim calcmode="lin" valueType="num">
                                      <p:cBhvr additive="base">
                                        <p:cTn id="7" dur="500" fill="hold"/>
                                        <p:tgtEl>
                                          <p:spTgt spid="29699">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6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nodeType="clickEffect">
                                  <p:stCondLst>
                                    <p:cond delay="0"/>
                                  </p:stCondLst>
                                  <p:childTnLst>
                                    <p:set>
                                      <p:cBhvr>
                                        <p:cTn id="12" dur="1" fill="hold">
                                          <p:stCondLst>
                                            <p:cond delay="0"/>
                                          </p:stCondLst>
                                        </p:cTn>
                                        <p:tgtEl>
                                          <p:spTgt spid="29699">
                                            <p:txEl>
                                              <p:pRg st="4" end="4"/>
                                            </p:txEl>
                                          </p:spTgt>
                                        </p:tgtEl>
                                        <p:attrNameLst>
                                          <p:attrName>style.visibility</p:attrName>
                                        </p:attrNameLst>
                                      </p:cBhvr>
                                      <p:to>
                                        <p:strVal val="visible"/>
                                      </p:to>
                                    </p:set>
                                    <p:animEffect transition="in" filter="diamond(in)">
                                      <p:cBhvr>
                                        <p:cTn id="13" dur="2000"/>
                                        <p:tgtEl>
                                          <p:spTgt spid="29699">
                                            <p:txEl>
                                              <p:pRg st="4" end="4"/>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6" fill="hold" nodeType="clickEffect">
                                  <p:stCondLst>
                                    <p:cond delay="0"/>
                                  </p:stCondLst>
                                  <p:childTnLst>
                                    <p:set>
                                      <p:cBhvr>
                                        <p:cTn id="17" dur="1" fill="hold">
                                          <p:stCondLst>
                                            <p:cond delay="0"/>
                                          </p:stCondLst>
                                        </p:cTn>
                                        <p:tgtEl>
                                          <p:spTgt spid="29699">
                                            <p:txEl>
                                              <p:pRg st="6" end="6"/>
                                            </p:txEl>
                                          </p:spTgt>
                                        </p:tgtEl>
                                        <p:attrNameLst>
                                          <p:attrName>style.visibility</p:attrName>
                                        </p:attrNameLst>
                                      </p:cBhvr>
                                      <p:to>
                                        <p:strVal val="visible"/>
                                      </p:to>
                                    </p:set>
                                    <p:anim calcmode="lin" valueType="num">
                                      <p:cBhvr additive="base">
                                        <p:cTn id="18" dur="500" fill="hold"/>
                                        <p:tgtEl>
                                          <p:spTgt spid="29699">
                                            <p:txEl>
                                              <p:pRg st="6" end="6"/>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2969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40963" name="Rectangle 2"/>
          <p:cNvSpPr>
            <a:spLocks noGrp="1" noChangeArrowheads="1"/>
          </p:cNvSpPr>
          <p:nvPr>
            <p:ph type="title"/>
          </p:nvPr>
        </p:nvSpPr>
        <p:spPr/>
        <p:txBody>
          <a:bodyPr/>
          <a:lstStyle/>
          <a:p>
            <a:pPr eaLnBrk="1" hangingPunct="1"/>
            <a:r>
              <a:rPr lang="en-US" altLang="en-US" smtClean="0"/>
              <a:t>The Path</a:t>
            </a:r>
          </a:p>
        </p:txBody>
      </p:sp>
      <p:sp>
        <p:nvSpPr>
          <p:cNvPr id="40964"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altLang="en-US" smtClean="0"/>
              <a:t>The solution in any problem is a question of finding the path from what you know to what you want to know.</a:t>
            </a:r>
          </a:p>
          <a:p>
            <a:pPr eaLnBrk="1" hangingPunct="1">
              <a:lnSpc>
                <a:spcPct val="90000"/>
              </a:lnSpc>
              <a:buFont typeface="Wingdings" pitchFamily="2" charset="2"/>
              <a:buNone/>
            </a:pPr>
            <a:endParaRPr lang="en-US" altLang="en-US" smtClean="0"/>
          </a:p>
          <a:p>
            <a:pPr eaLnBrk="1" hangingPunct="1">
              <a:lnSpc>
                <a:spcPct val="90000"/>
              </a:lnSpc>
              <a:buFont typeface="Wingdings" pitchFamily="2" charset="2"/>
              <a:buNone/>
            </a:pPr>
            <a:r>
              <a:rPr lang="en-US" altLang="en-US" smtClean="0"/>
              <a:t>In a dimensional analysis problem, that means finding the conversion factors that lead from what you know to what you want to know.</a:t>
            </a:r>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43</a:t>
            </a:fld>
            <a:endParaRPr lang="en-US" altLang="en-US"/>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41987" name="Rectangle 2"/>
          <p:cNvSpPr>
            <a:spLocks noGrp="1" noChangeArrowheads="1"/>
          </p:cNvSpPr>
          <p:nvPr>
            <p:ph type="title"/>
          </p:nvPr>
        </p:nvSpPr>
        <p:spPr/>
        <p:txBody>
          <a:bodyPr/>
          <a:lstStyle/>
          <a:p>
            <a:pPr eaLnBrk="1" hangingPunct="1"/>
            <a:r>
              <a:rPr lang="en-US" altLang="en-US" smtClean="0"/>
              <a:t>The simplest Example</a:t>
            </a:r>
          </a:p>
        </p:txBody>
      </p:sp>
      <mc:AlternateContent xmlns:mc="http://schemas.openxmlformats.org/markup-compatibility/2006" xmlns:a14="http://schemas.microsoft.com/office/drawing/2010/main">
        <mc:Choice Requires="a14">
          <p:sp>
            <p:nvSpPr>
              <p:cNvPr id="41988" name="Rectangle 3"/>
              <p:cNvSpPr>
                <a:spLocks noGrp="1" noChangeArrowheads="1"/>
              </p:cNvSpPr>
              <p:nvPr>
                <p:ph type="body" idx="1"/>
              </p:nvPr>
            </p:nvSpPr>
            <p:spPr/>
            <p:txBody>
              <a:bodyPr/>
              <a:lstStyle/>
              <a:p>
                <a:pPr eaLnBrk="1" hangingPunct="1">
                  <a:buFont typeface="Wingdings" pitchFamily="2" charset="2"/>
                  <a:buNone/>
                </a:pPr>
                <a:r>
                  <a:rPr lang="en-US" altLang="en-US" dirty="0" smtClean="0"/>
                  <a:t>I am 73 inches tall, how many feet is that?</a:t>
                </a:r>
              </a:p>
              <a:p>
                <a:pPr eaLnBrk="1" hangingPunct="1">
                  <a:buFont typeface="Wingdings" pitchFamily="2" charset="2"/>
                  <a:buNone/>
                </a:pPr>
                <a:endParaRPr lang="en-US" altLang="en-US" dirty="0" smtClean="0"/>
              </a:p>
              <a:p>
                <a:pPr eaLnBrk="1" hangingPunct="1">
                  <a:buFont typeface="Wingdings" pitchFamily="2" charset="2"/>
                  <a:buNone/>
                </a:pPr>
                <a:r>
                  <a:rPr lang="en-US" altLang="en-US" dirty="0" smtClean="0"/>
                  <a:t>		</a:t>
                </a:r>
                <a:endParaRPr lang="en-US" altLang="en-US" b="0" i="1" dirty="0" smtClean="0">
                  <a:latin typeface="Cambria Math"/>
                </a:endParaRPr>
              </a:p>
              <a:p>
                <a:pPr eaLnBrk="1" hangingPunct="1">
                  <a:buFont typeface="Wingdings" pitchFamily="2" charset="2"/>
                  <a:buNone/>
                </a:pPr>
                <a14:m>
                  <m:oMathPara xmlns:m="http://schemas.openxmlformats.org/officeDocument/2006/math">
                    <m:oMathParaPr>
                      <m:jc m:val="centerGroup"/>
                    </m:oMathParaPr>
                    <m:oMath xmlns:m="http://schemas.openxmlformats.org/officeDocument/2006/math">
                      <m:r>
                        <a:rPr lang="en-US" altLang="en-US" b="0" i="1" smtClean="0">
                          <a:latin typeface="Cambria Math"/>
                        </a:rPr>
                        <m:t>73 </m:t>
                      </m:r>
                      <m:r>
                        <a:rPr lang="en-US" altLang="en-US" b="0" i="1" smtClean="0">
                          <a:latin typeface="Cambria Math"/>
                        </a:rPr>
                        <m:t>𝑖𝑛𝑐h𝑒𝑠</m:t>
                      </m:r>
                      <m:r>
                        <a:rPr lang="en-US" altLang="en-US" b="0" i="1" smtClean="0">
                          <a:latin typeface="Cambria Math"/>
                        </a:rPr>
                        <m:t> </m:t>
                      </m:r>
                      <m:f>
                        <m:fPr>
                          <m:ctrlPr>
                            <a:rPr lang="en-US" altLang="en-US" b="0" i="1" smtClean="0">
                              <a:latin typeface="Cambria Math"/>
                            </a:rPr>
                          </m:ctrlPr>
                        </m:fPr>
                        <m:num>
                          <m:r>
                            <a:rPr lang="en-US" altLang="en-US" b="0" i="1" smtClean="0">
                              <a:latin typeface="Cambria Math"/>
                            </a:rPr>
                            <m:t>???</m:t>
                          </m:r>
                        </m:num>
                        <m:den>
                          <m:r>
                            <a:rPr lang="en-US" altLang="en-US" b="0" i="1" smtClean="0">
                              <a:latin typeface="Cambria Math"/>
                            </a:rPr>
                            <m:t>???</m:t>
                          </m:r>
                        </m:den>
                      </m:f>
                      <m:r>
                        <a:rPr lang="en-US" altLang="en-US" b="0" i="1" smtClean="0">
                          <a:latin typeface="Cambria Math"/>
                        </a:rPr>
                        <m:t>= ?</m:t>
                      </m:r>
                      <m:r>
                        <a:rPr lang="en-US" altLang="en-US" b="0" i="1" smtClean="0">
                          <a:latin typeface="Cambria Math"/>
                        </a:rPr>
                        <m:t>𝑓𝑒𝑒𝑡</m:t>
                      </m:r>
                    </m:oMath>
                  </m:oMathPara>
                </a14:m>
                <a:endParaRPr lang="en-US" altLang="en-US" dirty="0" smtClean="0"/>
              </a:p>
              <a:p>
                <a:pPr eaLnBrk="1" hangingPunct="1">
                  <a:buFont typeface="Wingdings" pitchFamily="2" charset="2"/>
                  <a:buNone/>
                </a:pPr>
                <a:endParaRPr lang="en-US" altLang="en-US" dirty="0"/>
              </a:p>
              <a:p>
                <a:pPr eaLnBrk="1" hangingPunct="1">
                  <a:buFont typeface="Wingdings" pitchFamily="2" charset="2"/>
                  <a:buNone/>
                </a:pPr>
                <a:endParaRPr lang="en-US" altLang="en-US" u="sng" dirty="0" smtClean="0">
                  <a:solidFill>
                    <a:srgbClr val="FF0000"/>
                  </a:solidFill>
                </a:endParaRPr>
              </a:p>
            </p:txBody>
          </p:sp>
        </mc:Choice>
        <mc:Fallback xmlns="">
          <p:sp>
            <p:nvSpPr>
              <p:cNvPr id="41988" name="Rectangle 3"/>
              <p:cNvSpPr>
                <a:spLocks noGrp="1" noRot="1" noChangeAspect="1" noMove="1" noResize="1" noEditPoints="1" noAdjustHandles="1" noChangeArrowheads="1" noChangeShapeType="1" noTextEdit="1"/>
              </p:cNvSpPr>
              <p:nvPr>
                <p:ph type="body" idx="1"/>
              </p:nvPr>
            </p:nvSpPr>
            <p:spPr>
              <a:blipFill rotWithShape="1">
                <a:blip r:embed="rId2"/>
                <a:stretch>
                  <a:fillRect l="-1704" t="-1796"/>
                </a:stretch>
              </a:blipFill>
            </p:spPr>
            <p:txBody>
              <a:bodyPr/>
              <a:lstStyle/>
              <a:p>
                <a:r>
                  <a:rPr lang="en-US">
                    <a:noFill/>
                  </a:rPr>
                  <a:t> </a:t>
                </a:r>
              </a:p>
            </p:txBody>
          </p:sp>
        </mc:Fallback>
      </mc:AlternateContent>
      <p:cxnSp>
        <p:nvCxnSpPr>
          <p:cNvPr id="3" name="Straight Arrow Connector 2"/>
          <p:cNvCxnSpPr/>
          <p:nvPr/>
        </p:nvCxnSpPr>
        <p:spPr>
          <a:xfrm>
            <a:off x="1219200" y="3124200"/>
            <a:ext cx="1544782" cy="53340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7" name="Straight Arrow Connector 6"/>
          <p:cNvCxnSpPr/>
          <p:nvPr/>
        </p:nvCxnSpPr>
        <p:spPr>
          <a:xfrm flipV="1">
            <a:off x="4572000" y="4343400"/>
            <a:ext cx="0" cy="946666"/>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8" name="Straight Arrow Connector 7"/>
          <p:cNvCxnSpPr/>
          <p:nvPr/>
        </p:nvCxnSpPr>
        <p:spPr>
          <a:xfrm flipH="1" flipV="1">
            <a:off x="6248400" y="4100945"/>
            <a:ext cx="1066800" cy="68580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
        <p:nvSpPr>
          <p:cNvPr id="11" name="TextBox 10"/>
          <p:cNvSpPr txBox="1"/>
          <p:nvPr/>
        </p:nvSpPr>
        <p:spPr>
          <a:xfrm>
            <a:off x="304800" y="2572389"/>
            <a:ext cx="2817951" cy="369332"/>
          </a:xfrm>
          <a:prstGeom prst="rect">
            <a:avLst/>
          </a:prstGeom>
          <a:noFill/>
        </p:spPr>
        <p:txBody>
          <a:bodyPr wrap="none" rtlCol="0">
            <a:spAutoFit/>
          </a:bodyPr>
          <a:lstStyle/>
          <a:p>
            <a:r>
              <a:rPr lang="en-US" dirty="0" smtClean="0"/>
              <a:t>The thing I know - START</a:t>
            </a:r>
            <a:endParaRPr lang="en-US" dirty="0"/>
          </a:p>
        </p:txBody>
      </p:sp>
      <p:sp>
        <p:nvSpPr>
          <p:cNvPr id="12" name="TextBox 11"/>
          <p:cNvSpPr txBox="1"/>
          <p:nvPr/>
        </p:nvSpPr>
        <p:spPr>
          <a:xfrm>
            <a:off x="6248400" y="4816733"/>
            <a:ext cx="2787943" cy="369332"/>
          </a:xfrm>
          <a:prstGeom prst="rect">
            <a:avLst/>
          </a:prstGeom>
          <a:noFill/>
        </p:spPr>
        <p:txBody>
          <a:bodyPr wrap="none" rtlCol="0">
            <a:spAutoFit/>
          </a:bodyPr>
          <a:lstStyle/>
          <a:p>
            <a:r>
              <a:rPr lang="en-US" dirty="0" smtClean="0"/>
              <a:t>The thing I want - FINISH</a:t>
            </a:r>
            <a:endParaRPr lang="en-US" dirty="0"/>
          </a:p>
        </p:txBody>
      </p:sp>
      <p:sp>
        <p:nvSpPr>
          <p:cNvPr id="14" name="TextBox 13"/>
          <p:cNvSpPr txBox="1"/>
          <p:nvPr/>
        </p:nvSpPr>
        <p:spPr>
          <a:xfrm>
            <a:off x="3505200" y="5715000"/>
            <a:ext cx="4882683" cy="369332"/>
          </a:xfrm>
          <a:prstGeom prst="rect">
            <a:avLst/>
          </a:prstGeom>
          <a:noFill/>
        </p:spPr>
        <p:txBody>
          <a:bodyPr wrap="none" rtlCol="0">
            <a:spAutoFit/>
          </a:bodyPr>
          <a:lstStyle/>
          <a:p>
            <a:r>
              <a:rPr lang="en-US" dirty="0" smtClean="0"/>
              <a:t>THE PATH – how I get from START to FINISH</a:t>
            </a:r>
            <a:endParaRPr lang="en-US" dirty="0"/>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44</a:t>
            </a:fld>
            <a:endParaRPr lang="en-US" altLang="en-US"/>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43011" name="Rectangle 2"/>
          <p:cNvSpPr>
            <a:spLocks noGrp="1" noChangeArrowheads="1"/>
          </p:cNvSpPr>
          <p:nvPr>
            <p:ph type="title"/>
          </p:nvPr>
        </p:nvSpPr>
        <p:spPr/>
        <p:txBody>
          <a:bodyPr/>
          <a:lstStyle/>
          <a:p>
            <a:pPr eaLnBrk="1" hangingPunct="1"/>
            <a:r>
              <a:rPr lang="en-US" altLang="en-US" smtClean="0"/>
              <a:t>The Path</a:t>
            </a:r>
          </a:p>
        </p:txBody>
      </p:sp>
      <mc:AlternateContent xmlns:mc="http://schemas.openxmlformats.org/markup-compatibility/2006" xmlns:a14="http://schemas.microsoft.com/office/drawing/2010/main">
        <mc:Choice Requires="a14">
          <p:sp>
            <p:nvSpPr>
              <p:cNvPr id="43012" name="Rectangle 3"/>
              <p:cNvSpPr>
                <a:spLocks noGrp="1" noChangeArrowheads="1"/>
              </p:cNvSpPr>
              <p:nvPr>
                <p:ph type="body" idx="1"/>
              </p:nvPr>
            </p:nvSpPr>
            <p:spPr>
              <a:xfrm>
                <a:off x="381000" y="1524000"/>
                <a:ext cx="8229600" cy="4606925"/>
              </a:xfrm>
            </p:spPr>
            <p:txBody>
              <a:bodyPr/>
              <a:lstStyle/>
              <a:p>
                <a:pPr marL="0" indent="0" eaLnBrk="1" hangingPunct="1">
                  <a:lnSpc>
                    <a:spcPct val="80000"/>
                  </a:lnSpc>
                  <a:buNone/>
                </a:pPr>
                <a:endParaRPr lang="en-US" altLang="en-US" sz="2100" dirty="0" smtClean="0"/>
              </a:p>
              <a:p>
                <a:pPr eaLnBrk="1" hangingPunct="1">
                  <a:lnSpc>
                    <a:spcPct val="80000"/>
                  </a:lnSpc>
                  <a:buNone/>
                </a:pPr>
                <a14:m>
                  <m:oMathPara xmlns:m="http://schemas.openxmlformats.org/officeDocument/2006/math">
                    <m:oMathParaPr>
                      <m:jc m:val="centerGroup"/>
                    </m:oMathParaPr>
                    <m:oMath xmlns:m="http://schemas.openxmlformats.org/officeDocument/2006/math">
                      <m:r>
                        <a:rPr lang="en-US" altLang="en-US" sz="2400" b="0" i="1" smtClean="0">
                          <a:latin typeface="Cambria Math"/>
                        </a:rPr>
                        <m:t>73 </m:t>
                      </m:r>
                      <m:r>
                        <a:rPr lang="en-US" altLang="en-US" sz="2400" b="0" i="1" smtClean="0">
                          <a:latin typeface="Cambria Math"/>
                        </a:rPr>
                        <m:t>𝑖𝑛𝑐h𝑒𝑠</m:t>
                      </m:r>
                      <m:r>
                        <a:rPr lang="en-US" altLang="en-US" sz="2400" b="0" i="1" smtClean="0">
                          <a:latin typeface="Cambria Math"/>
                        </a:rPr>
                        <m:t> </m:t>
                      </m:r>
                      <m:f>
                        <m:fPr>
                          <m:ctrlPr>
                            <a:rPr lang="en-US" altLang="en-US" sz="2400" b="0" i="1" smtClean="0">
                              <a:latin typeface="Cambria Math"/>
                            </a:rPr>
                          </m:ctrlPr>
                        </m:fPr>
                        <m:num>
                          <m:r>
                            <a:rPr lang="en-US" altLang="en-US" sz="2400" b="0" i="1" smtClean="0">
                              <a:latin typeface="Cambria Math"/>
                            </a:rPr>
                            <m:t>???</m:t>
                          </m:r>
                        </m:num>
                        <m:den>
                          <m:r>
                            <a:rPr lang="en-US" altLang="en-US" sz="2400" b="0" i="1" smtClean="0">
                              <a:latin typeface="Cambria Math"/>
                            </a:rPr>
                            <m:t>???</m:t>
                          </m:r>
                        </m:den>
                      </m:f>
                      <m:r>
                        <a:rPr lang="en-US" altLang="en-US" sz="2400" b="0" i="1" smtClean="0">
                          <a:latin typeface="Cambria Math"/>
                        </a:rPr>
                        <m:t>= ?</m:t>
                      </m:r>
                      <m:r>
                        <a:rPr lang="en-US" altLang="en-US" sz="2400" b="0" i="1" smtClean="0">
                          <a:latin typeface="Cambria Math"/>
                        </a:rPr>
                        <m:t>𝑓𝑒𝑒𝑡</m:t>
                      </m:r>
                    </m:oMath>
                  </m:oMathPara>
                </a14:m>
                <a:endParaRPr lang="en-US" altLang="en-US" sz="2400" dirty="0" smtClean="0"/>
              </a:p>
              <a:p>
                <a:pPr eaLnBrk="1" hangingPunct="1">
                  <a:lnSpc>
                    <a:spcPct val="80000"/>
                  </a:lnSpc>
                  <a:buFont typeface="Wingdings" pitchFamily="2" charset="2"/>
                  <a:buNone/>
                </a:pPr>
                <a:endParaRPr lang="en-US" altLang="en-US" sz="2100" dirty="0" smtClean="0"/>
              </a:p>
              <a:p>
                <a:pPr eaLnBrk="1" hangingPunct="1">
                  <a:lnSpc>
                    <a:spcPct val="80000"/>
                  </a:lnSpc>
                  <a:buFont typeface="Wingdings" pitchFamily="2" charset="2"/>
                  <a:buNone/>
                </a:pPr>
                <a:r>
                  <a:rPr lang="en-US" altLang="en-US" sz="2100" dirty="0" smtClean="0"/>
                  <a:t>The first step in ANY problem is always half-obvious!</a:t>
                </a:r>
              </a:p>
              <a:p>
                <a:pPr eaLnBrk="1" hangingPunct="1">
                  <a:lnSpc>
                    <a:spcPct val="80000"/>
                  </a:lnSpc>
                  <a:buFont typeface="Wingdings" pitchFamily="2" charset="2"/>
                  <a:buNone/>
                </a:pPr>
                <a:endParaRPr lang="en-US" altLang="en-US" sz="2100" dirty="0"/>
              </a:p>
              <a:p>
                <a:pPr eaLnBrk="1" hangingPunct="1">
                  <a:lnSpc>
                    <a:spcPct val="80000"/>
                  </a:lnSpc>
                  <a:buFont typeface="Wingdings" pitchFamily="2" charset="2"/>
                  <a:buNone/>
                </a:pPr>
                <a:r>
                  <a:rPr lang="en-US" altLang="en-US" sz="2100" dirty="0" smtClean="0"/>
                  <a:t>Whatever I’m going to do next, I need to get rid of “inches”.  [I don’t want it, it needs to change!]</a:t>
                </a:r>
              </a:p>
              <a:p>
                <a:pPr eaLnBrk="1" hangingPunct="1">
                  <a:lnSpc>
                    <a:spcPct val="80000"/>
                  </a:lnSpc>
                  <a:buFont typeface="Wingdings" pitchFamily="2" charset="2"/>
                  <a:buNone/>
                </a:pPr>
                <a:endParaRPr lang="en-US" altLang="en-US" sz="2100" dirty="0" smtClean="0"/>
              </a:p>
              <a:p>
                <a:pPr eaLnBrk="1" hangingPunct="1">
                  <a:lnSpc>
                    <a:spcPct val="80000"/>
                  </a:lnSpc>
                  <a:buNone/>
                </a:pPr>
                <a14:m>
                  <m:oMathPara xmlns:m="http://schemas.openxmlformats.org/officeDocument/2006/math">
                    <m:oMathParaPr>
                      <m:jc m:val="centerGroup"/>
                    </m:oMathParaPr>
                    <m:oMath xmlns:m="http://schemas.openxmlformats.org/officeDocument/2006/math">
                      <m:r>
                        <a:rPr lang="en-US" altLang="en-US" sz="2000" b="0" i="0" smtClean="0">
                          <a:latin typeface="Cambria Math"/>
                        </a:rPr>
                        <m:t>73 </m:t>
                      </m:r>
                      <m:r>
                        <m:rPr>
                          <m:sty m:val="p"/>
                        </m:rPr>
                        <a:rPr lang="en-US" altLang="en-US" sz="2000" b="0" i="0" smtClean="0">
                          <a:latin typeface="Cambria Math"/>
                        </a:rPr>
                        <m:t>inches</m:t>
                      </m:r>
                      <m:r>
                        <a:rPr lang="en-US" altLang="en-US" sz="2000" b="0" i="0" smtClean="0">
                          <a:latin typeface="Cambria Math"/>
                        </a:rPr>
                        <m:t> </m:t>
                      </m:r>
                      <m:f>
                        <m:fPr>
                          <m:ctrlPr>
                            <a:rPr lang="en-US" altLang="en-US" sz="2000" b="0" i="1" smtClean="0">
                              <a:latin typeface="Cambria Math"/>
                            </a:rPr>
                          </m:ctrlPr>
                        </m:fPr>
                        <m:num>
                          <m:r>
                            <a:rPr lang="en-US" altLang="en-US" sz="2000" b="0" i="0" smtClean="0">
                              <a:latin typeface="Cambria Math"/>
                            </a:rPr>
                            <m:t>???</m:t>
                          </m:r>
                        </m:num>
                        <m:den>
                          <m:r>
                            <a:rPr lang="en-US" altLang="en-US" sz="2000" b="0" i="0" smtClean="0">
                              <a:latin typeface="Cambria Math"/>
                            </a:rPr>
                            <m:t>? </m:t>
                          </m:r>
                          <m:r>
                            <m:rPr>
                              <m:sty m:val="p"/>
                            </m:rPr>
                            <a:rPr lang="en-US" altLang="en-US" sz="2000" b="0" i="0" smtClean="0">
                              <a:latin typeface="Cambria Math"/>
                            </a:rPr>
                            <m:t>inches</m:t>
                          </m:r>
                        </m:den>
                      </m:f>
                      <m:r>
                        <a:rPr lang="en-US" altLang="en-US" sz="2000" b="0" i="0" smtClean="0">
                          <a:latin typeface="Cambria Math"/>
                        </a:rPr>
                        <m:t>= ?</m:t>
                      </m:r>
                      <m:r>
                        <m:rPr>
                          <m:sty m:val="p"/>
                        </m:rPr>
                        <a:rPr lang="en-US" altLang="en-US" sz="2000" b="0" i="0" smtClean="0">
                          <a:latin typeface="Cambria Math"/>
                        </a:rPr>
                        <m:t>feet</m:t>
                      </m:r>
                    </m:oMath>
                  </m:oMathPara>
                </a14:m>
                <a:endParaRPr lang="en-US" altLang="en-US" sz="2000" dirty="0" smtClean="0"/>
              </a:p>
              <a:p>
                <a:pPr eaLnBrk="1" hangingPunct="1">
                  <a:lnSpc>
                    <a:spcPct val="80000"/>
                  </a:lnSpc>
                  <a:buNone/>
                </a:pPr>
                <a:endParaRPr lang="en-US" altLang="en-US" sz="2000" dirty="0" smtClean="0"/>
              </a:p>
              <a:p>
                <a:pPr eaLnBrk="1" hangingPunct="1">
                  <a:lnSpc>
                    <a:spcPct val="80000"/>
                  </a:lnSpc>
                  <a:buNone/>
                </a:pPr>
                <a:r>
                  <a:rPr lang="en-US" altLang="en-US" sz="2000" dirty="0" smtClean="0"/>
                  <a:t>The path can have 1 step or a thousand steps.  The 1 step solution is always obvious (although you may not know it).  I change the unit I have into the unit I want.</a:t>
                </a:r>
              </a:p>
              <a:p>
                <a:pPr eaLnBrk="1" hangingPunct="1">
                  <a:lnSpc>
                    <a:spcPct val="80000"/>
                  </a:lnSpc>
                  <a:buNone/>
                </a:pPr>
                <a14:m>
                  <m:oMathPara xmlns:m="http://schemas.openxmlformats.org/officeDocument/2006/math">
                    <m:oMathParaPr>
                      <m:jc m:val="centerGroup"/>
                    </m:oMathParaPr>
                    <m:oMath xmlns:m="http://schemas.openxmlformats.org/officeDocument/2006/math">
                      <m:r>
                        <a:rPr lang="en-US" altLang="en-US" sz="2000" b="0" i="0" smtClean="0">
                          <a:latin typeface="Cambria Math"/>
                        </a:rPr>
                        <m:t>73 </m:t>
                      </m:r>
                      <m:r>
                        <m:rPr>
                          <m:sty m:val="p"/>
                        </m:rPr>
                        <a:rPr lang="en-US" altLang="en-US" sz="2000" b="0" i="0" smtClean="0">
                          <a:latin typeface="Cambria Math"/>
                        </a:rPr>
                        <m:t>inches</m:t>
                      </m:r>
                      <m:r>
                        <a:rPr lang="en-US" altLang="en-US" sz="2000" b="0" i="0" smtClean="0">
                          <a:latin typeface="Cambria Math"/>
                        </a:rPr>
                        <m:t> </m:t>
                      </m:r>
                      <m:f>
                        <m:fPr>
                          <m:ctrlPr>
                            <a:rPr lang="en-US" altLang="en-US" sz="2000" b="0" i="1" smtClean="0">
                              <a:latin typeface="Cambria Math"/>
                            </a:rPr>
                          </m:ctrlPr>
                        </m:fPr>
                        <m:num>
                          <m:r>
                            <a:rPr lang="en-US" altLang="en-US" sz="2000" b="0" i="1" smtClean="0">
                              <a:latin typeface="Cambria Math"/>
                            </a:rPr>
                            <m:t>?</m:t>
                          </m:r>
                          <m:r>
                            <m:rPr>
                              <m:sty m:val="p"/>
                            </m:rPr>
                            <a:rPr lang="en-US" altLang="en-US" sz="2000" b="0" i="0" smtClean="0">
                              <a:latin typeface="Cambria Math"/>
                            </a:rPr>
                            <m:t>feet</m:t>
                          </m:r>
                        </m:num>
                        <m:den>
                          <m:r>
                            <a:rPr lang="en-US" altLang="en-US" sz="2000" b="0" i="0" smtClean="0">
                              <a:latin typeface="Cambria Math"/>
                            </a:rPr>
                            <m:t>? </m:t>
                          </m:r>
                          <m:r>
                            <m:rPr>
                              <m:sty m:val="p"/>
                            </m:rPr>
                            <a:rPr lang="en-US" altLang="en-US" sz="2000" b="0" i="0" smtClean="0">
                              <a:latin typeface="Cambria Math"/>
                            </a:rPr>
                            <m:t>inches</m:t>
                          </m:r>
                        </m:den>
                      </m:f>
                      <m:r>
                        <a:rPr lang="en-US" altLang="en-US" sz="2000" b="0" i="0" smtClean="0">
                          <a:latin typeface="Cambria Math"/>
                        </a:rPr>
                        <m:t>= ?</m:t>
                      </m:r>
                      <m:r>
                        <m:rPr>
                          <m:sty m:val="p"/>
                        </m:rPr>
                        <a:rPr lang="en-US" altLang="en-US" sz="2000" b="0" i="0" smtClean="0">
                          <a:latin typeface="Cambria Math"/>
                        </a:rPr>
                        <m:t>feet</m:t>
                      </m:r>
                    </m:oMath>
                  </m:oMathPara>
                </a14:m>
                <a:endParaRPr lang="en-US" altLang="en-US" sz="2000" dirty="0" smtClean="0"/>
              </a:p>
              <a:p>
                <a:pPr eaLnBrk="1" hangingPunct="1">
                  <a:lnSpc>
                    <a:spcPct val="80000"/>
                  </a:lnSpc>
                  <a:buNone/>
                </a:pPr>
                <a:endParaRPr lang="en-US" altLang="en-US" sz="2000" dirty="0"/>
              </a:p>
              <a:p>
                <a:pPr eaLnBrk="1" hangingPunct="1">
                  <a:lnSpc>
                    <a:spcPct val="80000"/>
                  </a:lnSpc>
                  <a:buNone/>
                </a:pPr>
                <a:endParaRPr lang="en-US" altLang="en-US" sz="2000" dirty="0" smtClean="0"/>
              </a:p>
              <a:p>
                <a:pPr eaLnBrk="1" hangingPunct="1">
                  <a:lnSpc>
                    <a:spcPct val="80000"/>
                  </a:lnSpc>
                  <a:buFont typeface="Wingdings" pitchFamily="2" charset="2"/>
                  <a:buNone/>
                </a:pPr>
                <a:endParaRPr lang="en-US" altLang="en-US" sz="2100" dirty="0" smtClean="0"/>
              </a:p>
            </p:txBody>
          </p:sp>
        </mc:Choice>
        <mc:Fallback xmlns="">
          <p:sp>
            <p:nvSpPr>
              <p:cNvPr id="43012" name="Rectangle 3"/>
              <p:cNvSpPr>
                <a:spLocks noGrp="1" noRot="1" noChangeAspect="1" noMove="1" noResize="1" noEditPoints="1" noAdjustHandles="1" noChangeArrowheads="1" noChangeShapeType="1" noTextEdit="1"/>
              </p:cNvSpPr>
              <p:nvPr>
                <p:ph type="body" idx="1"/>
              </p:nvPr>
            </p:nvSpPr>
            <p:spPr>
              <a:xfrm>
                <a:off x="381000" y="1524000"/>
                <a:ext cx="8229600" cy="4606925"/>
              </a:xfrm>
              <a:blipFill rotWithShape="1">
                <a:blip r:embed="rId2"/>
                <a:stretch>
                  <a:fillRect l="-889" b="-5026"/>
                </a:stretch>
              </a:blipFill>
            </p:spPr>
            <p:txBody>
              <a:bodyPr/>
              <a:lstStyle/>
              <a:p>
                <a:r>
                  <a:rPr lang="en-US">
                    <a:noFill/>
                  </a:rPr>
                  <a:t> </a:t>
                </a:r>
              </a:p>
            </p:txBody>
          </p:sp>
        </mc:Fallback>
      </mc:AlternateContent>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45</a:t>
            </a:fld>
            <a:endParaRPr lang="en-US" altLang="en-US"/>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43011" name="Rectangle 2"/>
          <p:cNvSpPr>
            <a:spLocks noGrp="1" noChangeArrowheads="1"/>
          </p:cNvSpPr>
          <p:nvPr>
            <p:ph type="title"/>
          </p:nvPr>
        </p:nvSpPr>
        <p:spPr/>
        <p:txBody>
          <a:bodyPr/>
          <a:lstStyle/>
          <a:p>
            <a:pPr eaLnBrk="1" hangingPunct="1"/>
            <a:r>
              <a:rPr lang="en-US" altLang="en-US" smtClean="0"/>
              <a:t>The Path</a:t>
            </a:r>
          </a:p>
        </p:txBody>
      </p:sp>
      <mc:AlternateContent xmlns:mc="http://schemas.openxmlformats.org/markup-compatibility/2006" xmlns:a14="http://schemas.microsoft.com/office/drawing/2010/main">
        <mc:Choice Requires="a14">
          <p:sp>
            <p:nvSpPr>
              <p:cNvPr id="43012" name="Rectangle 3"/>
              <p:cNvSpPr>
                <a:spLocks noGrp="1" noChangeArrowheads="1"/>
              </p:cNvSpPr>
              <p:nvPr>
                <p:ph type="body" idx="1"/>
              </p:nvPr>
            </p:nvSpPr>
            <p:spPr>
              <a:xfrm>
                <a:off x="381000" y="1524000"/>
                <a:ext cx="8229600" cy="4606925"/>
              </a:xfrm>
            </p:spPr>
            <p:txBody>
              <a:bodyPr/>
              <a:lstStyle/>
              <a:p>
                <a:pPr eaLnBrk="1" hangingPunct="1">
                  <a:lnSpc>
                    <a:spcPct val="80000"/>
                  </a:lnSpc>
                  <a:buNone/>
                </a:pPr>
                <a14:m>
                  <m:oMathPara xmlns:m="http://schemas.openxmlformats.org/officeDocument/2006/math">
                    <m:oMathParaPr>
                      <m:jc m:val="centerGroup"/>
                    </m:oMathParaPr>
                    <m:oMath xmlns:m="http://schemas.openxmlformats.org/officeDocument/2006/math">
                      <m:r>
                        <a:rPr lang="en-US" altLang="en-US" sz="2000" b="0" i="0" smtClean="0">
                          <a:latin typeface="Cambria Math"/>
                        </a:rPr>
                        <m:t>73 </m:t>
                      </m:r>
                      <m:r>
                        <m:rPr>
                          <m:sty m:val="p"/>
                        </m:rPr>
                        <a:rPr lang="en-US" altLang="en-US" sz="2000" b="0" i="0" smtClean="0">
                          <a:latin typeface="Cambria Math"/>
                        </a:rPr>
                        <m:t>inches</m:t>
                      </m:r>
                      <m:r>
                        <a:rPr lang="en-US" altLang="en-US" sz="2000" b="0" i="0" smtClean="0">
                          <a:latin typeface="Cambria Math"/>
                        </a:rPr>
                        <m:t> </m:t>
                      </m:r>
                      <m:f>
                        <m:fPr>
                          <m:ctrlPr>
                            <a:rPr lang="en-US" altLang="en-US" sz="2000" b="0" i="1" smtClean="0">
                              <a:latin typeface="Cambria Math"/>
                            </a:rPr>
                          </m:ctrlPr>
                        </m:fPr>
                        <m:num>
                          <m:r>
                            <a:rPr lang="en-US" altLang="en-US" sz="2000" b="0" i="1" smtClean="0">
                              <a:latin typeface="Cambria Math"/>
                            </a:rPr>
                            <m:t>?</m:t>
                          </m:r>
                          <m:r>
                            <m:rPr>
                              <m:sty m:val="p"/>
                            </m:rPr>
                            <a:rPr lang="en-US" altLang="en-US" sz="2000" b="0" i="0" smtClean="0">
                              <a:latin typeface="Cambria Math"/>
                            </a:rPr>
                            <m:t>feet</m:t>
                          </m:r>
                        </m:num>
                        <m:den>
                          <m:r>
                            <a:rPr lang="en-US" altLang="en-US" sz="2000" b="0" i="0" smtClean="0">
                              <a:latin typeface="Cambria Math"/>
                            </a:rPr>
                            <m:t>? </m:t>
                          </m:r>
                          <m:r>
                            <m:rPr>
                              <m:sty m:val="p"/>
                            </m:rPr>
                            <a:rPr lang="en-US" altLang="en-US" sz="2000" b="0" i="0" smtClean="0">
                              <a:latin typeface="Cambria Math"/>
                            </a:rPr>
                            <m:t>inches</m:t>
                          </m:r>
                        </m:den>
                      </m:f>
                      <m:r>
                        <a:rPr lang="en-US" altLang="en-US" sz="2000" b="0" i="0" smtClean="0">
                          <a:latin typeface="Cambria Math"/>
                        </a:rPr>
                        <m:t>= ?</m:t>
                      </m:r>
                      <m:r>
                        <m:rPr>
                          <m:sty m:val="p"/>
                        </m:rPr>
                        <a:rPr lang="en-US" altLang="en-US" sz="2000" b="0" i="0" smtClean="0">
                          <a:latin typeface="Cambria Math"/>
                        </a:rPr>
                        <m:t>feet</m:t>
                      </m:r>
                    </m:oMath>
                  </m:oMathPara>
                </a14:m>
                <a:endParaRPr lang="en-US" altLang="en-US" sz="2000" dirty="0" smtClean="0"/>
              </a:p>
              <a:p>
                <a:pPr eaLnBrk="1" hangingPunct="1">
                  <a:lnSpc>
                    <a:spcPct val="80000"/>
                  </a:lnSpc>
                  <a:buNone/>
                </a:pPr>
                <a:endParaRPr lang="en-US" altLang="en-US" sz="2000" dirty="0"/>
              </a:p>
              <a:p>
                <a:pPr eaLnBrk="1" hangingPunct="1">
                  <a:lnSpc>
                    <a:spcPct val="80000"/>
                  </a:lnSpc>
                  <a:buNone/>
                </a:pPr>
                <a:endParaRPr lang="en-US" altLang="en-US" sz="2000" dirty="0" smtClean="0"/>
              </a:p>
              <a:p>
                <a:pPr eaLnBrk="1" hangingPunct="1">
                  <a:lnSpc>
                    <a:spcPct val="80000"/>
                  </a:lnSpc>
                  <a:buFont typeface="Wingdings" pitchFamily="2" charset="2"/>
                  <a:buNone/>
                </a:pPr>
                <a:r>
                  <a:rPr lang="en-US" altLang="en-US" sz="2100" dirty="0" smtClean="0"/>
                  <a:t>In this case, I know the conversion:  1 foot = 12 inches</a:t>
                </a:r>
              </a:p>
              <a:p>
                <a:pPr eaLnBrk="1" hangingPunct="1">
                  <a:lnSpc>
                    <a:spcPct val="80000"/>
                  </a:lnSpc>
                  <a:buFont typeface="Wingdings" pitchFamily="2" charset="2"/>
                  <a:buNone/>
                </a:pPr>
                <a:endParaRPr lang="en-US" altLang="en-US" sz="2100" dirty="0"/>
              </a:p>
              <a:p>
                <a:pPr eaLnBrk="1" hangingPunct="1">
                  <a:lnSpc>
                    <a:spcPct val="80000"/>
                  </a:lnSpc>
                  <a:buNone/>
                </a:pPr>
                <a14:m>
                  <m:oMathPara xmlns:m="http://schemas.openxmlformats.org/officeDocument/2006/math">
                    <m:oMathParaPr>
                      <m:jc m:val="centerGroup"/>
                    </m:oMathParaPr>
                    <m:oMath xmlns:m="http://schemas.openxmlformats.org/officeDocument/2006/math">
                      <m:r>
                        <a:rPr lang="en-US" altLang="en-US" sz="2400" b="0" i="0" smtClean="0">
                          <a:latin typeface="Cambria Math"/>
                        </a:rPr>
                        <m:t>73 </m:t>
                      </m:r>
                      <m:r>
                        <m:rPr>
                          <m:sty m:val="p"/>
                        </m:rPr>
                        <a:rPr lang="en-US" altLang="en-US" sz="2400" b="0" i="0" smtClean="0">
                          <a:latin typeface="Cambria Math"/>
                        </a:rPr>
                        <m:t>inches</m:t>
                      </m:r>
                      <m:r>
                        <a:rPr lang="en-US" altLang="en-US" sz="2400" b="0" i="0" smtClean="0">
                          <a:latin typeface="Cambria Math"/>
                        </a:rPr>
                        <m:t> </m:t>
                      </m:r>
                      <m:f>
                        <m:fPr>
                          <m:ctrlPr>
                            <a:rPr lang="en-US" altLang="en-US" sz="2400" b="0" i="1" smtClean="0">
                              <a:latin typeface="Cambria Math"/>
                            </a:rPr>
                          </m:ctrlPr>
                        </m:fPr>
                        <m:num>
                          <m:r>
                            <a:rPr lang="en-US" altLang="en-US" sz="2400" b="0" i="1" smtClean="0">
                              <a:latin typeface="Cambria Math"/>
                            </a:rPr>
                            <m:t>1</m:t>
                          </m:r>
                          <m:r>
                            <m:rPr>
                              <m:sty m:val="p"/>
                            </m:rPr>
                            <a:rPr lang="en-US" altLang="en-US" sz="2400" b="0" i="0" smtClean="0">
                              <a:latin typeface="Cambria Math"/>
                            </a:rPr>
                            <m:t>feet</m:t>
                          </m:r>
                        </m:num>
                        <m:den>
                          <m:r>
                            <a:rPr lang="en-US" altLang="en-US" sz="2400" b="0" i="0" smtClean="0">
                              <a:latin typeface="Cambria Math"/>
                            </a:rPr>
                            <m:t>12 </m:t>
                          </m:r>
                          <m:r>
                            <m:rPr>
                              <m:sty m:val="p"/>
                            </m:rPr>
                            <a:rPr lang="en-US" altLang="en-US" sz="2400" b="0" i="0" smtClean="0">
                              <a:latin typeface="Cambria Math"/>
                            </a:rPr>
                            <m:t>inches</m:t>
                          </m:r>
                        </m:den>
                      </m:f>
                      <m:r>
                        <a:rPr lang="en-US" altLang="en-US" sz="2400" b="0" i="0" smtClean="0">
                          <a:latin typeface="Cambria Math"/>
                        </a:rPr>
                        <m:t>=6.08 </m:t>
                      </m:r>
                      <m:r>
                        <m:rPr>
                          <m:sty m:val="p"/>
                        </m:rPr>
                        <a:rPr lang="en-US" altLang="en-US" sz="2400" b="0" i="0" smtClean="0">
                          <a:latin typeface="Cambria Math"/>
                        </a:rPr>
                        <m:t>feet</m:t>
                      </m:r>
                      <m:r>
                        <a:rPr lang="en-US" altLang="en-US" sz="2400" b="0" i="1" smtClean="0">
                          <a:latin typeface="Cambria Math"/>
                          <a:ea typeface="Cambria Math"/>
                        </a:rPr>
                        <m:t>≈</m:t>
                      </m:r>
                      <m:r>
                        <a:rPr lang="en-US" altLang="en-US" sz="2400" b="0" i="0" smtClean="0">
                          <a:latin typeface="Cambria Math"/>
                        </a:rPr>
                        <m:t>6.1 </m:t>
                      </m:r>
                      <m:r>
                        <m:rPr>
                          <m:sty m:val="p"/>
                        </m:rPr>
                        <a:rPr lang="en-US" altLang="en-US" sz="2400" b="0" i="0" smtClean="0">
                          <a:latin typeface="Cambria Math"/>
                        </a:rPr>
                        <m:t>feet</m:t>
                      </m:r>
                    </m:oMath>
                  </m:oMathPara>
                </a14:m>
                <a:endParaRPr lang="en-US" altLang="en-US" sz="2400" dirty="0" smtClean="0"/>
              </a:p>
              <a:p>
                <a:pPr eaLnBrk="1" hangingPunct="1">
                  <a:lnSpc>
                    <a:spcPct val="80000"/>
                  </a:lnSpc>
                  <a:buNone/>
                </a:pPr>
                <a:endParaRPr lang="en-US" altLang="en-US" sz="2400" dirty="0"/>
              </a:p>
              <a:p>
                <a:pPr eaLnBrk="1" hangingPunct="1">
                  <a:lnSpc>
                    <a:spcPct val="80000"/>
                  </a:lnSpc>
                  <a:buNone/>
                </a:pPr>
                <a:endParaRPr lang="en-US" altLang="en-US" sz="2400" dirty="0" smtClean="0"/>
              </a:p>
              <a:p>
                <a:pPr eaLnBrk="1" hangingPunct="1">
                  <a:lnSpc>
                    <a:spcPct val="80000"/>
                  </a:lnSpc>
                  <a:buNone/>
                </a:pPr>
                <a:r>
                  <a:rPr lang="en-US" altLang="en-US" sz="2400" dirty="0" smtClean="0"/>
                  <a:t>Only 2 significant figures! How do I know?  Hang around for 10 minutes and I’ll tell you.</a:t>
                </a:r>
              </a:p>
              <a:p>
                <a:pPr eaLnBrk="1" hangingPunct="1">
                  <a:lnSpc>
                    <a:spcPct val="80000"/>
                  </a:lnSpc>
                  <a:buFont typeface="Wingdings" pitchFamily="2" charset="2"/>
                  <a:buNone/>
                </a:pPr>
                <a:endParaRPr lang="en-US" altLang="en-US" sz="2100" dirty="0" smtClean="0"/>
              </a:p>
            </p:txBody>
          </p:sp>
        </mc:Choice>
        <mc:Fallback xmlns="">
          <p:sp>
            <p:nvSpPr>
              <p:cNvPr id="43012" name="Rectangle 3"/>
              <p:cNvSpPr>
                <a:spLocks noGrp="1" noRot="1" noChangeAspect="1" noMove="1" noResize="1" noEditPoints="1" noAdjustHandles="1" noChangeArrowheads="1" noChangeShapeType="1" noTextEdit="1"/>
              </p:cNvSpPr>
              <p:nvPr>
                <p:ph type="body" idx="1"/>
              </p:nvPr>
            </p:nvSpPr>
            <p:spPr>
              <a:xfrm>
                <a:off x="381000" y="1524000"/>
                <a:ext cx="8229600" cy="4606925"/>
              </a:xfrm>
              <a:blipFill rotWithShape="1">
                <a:blip r:embed="rId2"/>
                <a:stretch>
                  <a:fillRect l="-1185" t="-1058" r="-2000"/>
                </a:stretch>
              </a:blipFill>
            </p:spPr>
            <p:txBody>
              <a:bodyPr/>
              <a:lstStyle/>
              <a:p>
                <a:r>
                  <a:rPr lang="en-US">
                    <a:noFill/>
                  </a:rPr>
                  <a:t> </a:t>
                </a:r>
              </a:p>
            </p:txBody>
          </p:sp>
        </mc:Fallback>
      </mc:AlternateContent>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46</a:t>
            </a:fld>
            <a:endParaRPr lang="en-US" altLang="en-US"/>
          </a:p>
        </p:txBody>
      </p:sp>
    </p:spTree>
    <p:extLst>
      <p:ext uri="{BB962C8B-B14F-4D97-AF65-F5344CB8AC3E}">
        <p14:creationId xmlns:p14="http://schemas.microsoft.com/office/powerpoint/2010/main" val="1795187034"/>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44035" name="Rectangle 2"/>
          <p:cNvSpPr>
            <a:spLocks noGrp="1" noChangeArrowheads="1"/>
          </p:cNvSpPr>
          <p:nvPr>
            <p:ph type="title"/>
          </p:nvPr>
        </p:nvSpPr>
        <p:spPr/>
        <p:txBody>
          <a:bodyPr/>
          <a:lstStyle/>
          <a:p>
            <a:pPr eaLnBrk="1" hangingPunct="1"/>
            <a:r>
              <a:rPr lang="en-US" altLang="en-US" smtClean="0"/>
              <a:t>The Path</a:t>
            </a:r>
          </a:p>
        </p:txBody>
      </p:sp>
      <mc:AlternateContent xmlns:mc="http://schemas.openxmlformats.org/markup-compatibility/2006" xmlns:a14="http://schemas.microsoft.com/office/drawing/2010/main">
        <mc:Choice Requires="a14">
          <p:sp>
            <p:nvSpPr>
              <p:cNvPr id="44036" name="Rectangle 3"/>
              <p:cNvSpPr>
                <a:spLocks noGrp="1" noChangeArrowheads="1"/>
              </p:cNvSpPr>
              <p:nvPr>
                <p:ph type="body" idx="1"/>
              </p:nvPr>
            </p:nvSpPr>
            <p:spPr>
              <a:xfrm>
                <a:off x="228600" y="1524000"/>
                <a:ext cx="8001000" cy="4648200"/>
              </a:xfrm>
            </p:spPr>
            <p:txBody>
              <a:bodyPr/>
              <a:lstStyle/>
              <a:p>
                <a:pPr eaLnBrk="1" hangingPunct="1">
                  <a:buFont typeface="Wingdings" pitchFamily="2" charset="2"/>
                  <a:buNone/>
                </a:pPr>
                <a:r>
                  <a:rPr lang="en-US" altLang="en-US" dirty="0" smtClean="0"/>
                  <a:t>If I didn’t know the 1-step path, I need to find a longer path, but each step along the way is identical.  I eliminate ONE unit and create a NEW UNIT.</a:t>
                </a:r>
              </a:p>
              <a:p>
                <a:pPr eaLnBrk="1" hangingPunct="1">
                  <a:buFont typeface="Wingdings" pitchFamily="2" charset="2"/>
                  <a:buNone/>
                </a:pPr>
                <a:endParaRPr lang="en-US" altLang="en-US" dirty="0" smtClean="0"/>
              </a:p>
              <a:p>
                <a:pPr eaLnBrk="1" hangingPunct="1">
                  <a:buNone/>
                </a:pPr>
                <a14:m>
                  <m:oMathPara xmlns:m="http://schemas.openxmlformats.org/officeDocument/2006/math">
                    <m:oMathParaPr>
                      <m:jc m:val="centerGroup"/>
                    </m:oMathParaPr>
                    <m:oMath xmlns:m="http://schemas.openxmlformats.org/officeDocument/2006/math">
                      <m:r>
                        <a:rPr lang="en-US" altLang="en-US" sz="2400" b="0" i="0" smtClean="0">
                          <a:latin typeface="Cambria Math"/>
                        </a:rPr>
                        <m:t>=73 </m:t>
                      </m:r>
                      <m:r>
                        <m:rPr>
                          <m:sty m:val="p"/>
                        </m:rPr>
                        <a:rPr lang="en-US" altLang="en-US" sz="2400" b="0" i="0" smtClean="0">
                          <a:latin typeface="Cambria Math"/>
                        </a:rPr>
                        <m:t>inches</m:t>
                      </m:r>
                      <m:r>
                        <a:rPr lang="en-US" altLang="en-US" sz="2400" b="0" i="0" smtClean="0">
                          <a:latin typeface="Cambria Math"/>
                        </a:rPr>
                        <m:t> </m:t>
                      </m:r>
                      <m:f>
                        <m:fPr>
                          <m:ctrlPr>
                            <a:rPr lang="en-US" altLang="en-US" sz="2400" b="0" i="1" smtClean="0">
                              <a:latin typeface="Cambria Math"/>
                            </a:rPr>
                          </m:ctrlPr>
                        </m:fPr>
                        <m:num>
                          <m:r>
                            <a:rPr lang="en-US" altLang="en-US" sz="2400" b="0" i="1" smtClean="0">
                              <a:latin typeface="Cambria Math"/>
                            </a:rPr>
                            <m:t>?</m:t>
                          </m:r>
                          <m:r>
                            <a:rPr lang="en-US" altLang="en-US" sz="2400" b="0" i="1" smtClean="0">
                              <a:latin typeface="Cambria Math"/>
                            </a:rPr>
                            <m:t>𝑚𝑚</m:t>
                          </m:r>
                        </m:num>
                        <m:den>
                          <m:r>
                            <a:rPr lang="en-US" altLang="en-US" sz="2400" b="0" i="0" smtClean="0">
                              <a:latin typeface="Cambria Math"/>
                            </a:rPr>
                            <m:t>? </m:t>
                          </m:r>
                          <m:r>
                            <m:rPr>
                              <m:sty m:val="p"/>
                            </m:rPr>
                            <a:rPr lang="en-US" altLang="en-US" sz="2400" b="0" i="0" smtClean="0">
                              <a:latin typeface="Cambria Math"/>
                            </a:rPr>
                            <m:t>inches</m:t>
                          </m:r>
                        </m:den>
                      </m:f>
                      <m:f>
                        <m:fPr>
                          <m:ctrlPr>
                            <a:rPr lang="en-US" altLang="en-US" sz="2400" b="0" i="1" smtClean="0">
                              <a:latin typeface="Cambria Math"/>
                            </a:rPr>
                          </m:ctrlPr>
                        </m:fPr>
                        <m:num>
                          <m:r>
                            <a:rPr lang="en-US" altLang="en-US" sz="2400" b="0" i="1" smtClean="0">
                              <a:latin typeface="Cambria Math"/>
                            </a:rPr>
                            <m:t>?</m:t>
                          </m:r>
                          <m:r>
                            <a:rPr lang="en-US" altLang="en-US" sz="2400" b="0" i="1" smtClean="0">
                              <a:latin typeface="Cambria Math"/>
                            </a:rPr>
                            <m:t>𝑚𝑖𝑙𝑒𝑠</m:t>
                          </m:r>
                        </m:num>
                        <m:den>
                          <m:r>
                            <a:rPr lang="en-US" altLang="en-US" sz="2400" b="0" i="1" smtClean="0">
                              <a:latin typeface="Cambria Math"/>
                            </a:rPr>
                            <m:t>?</m:t>
                          </m:r>
                          <m:r>
                            <a:rPr lang="en-US" altLang="en-US" sz="2400" b="0" i="1" smtClean="0">
                              <a:latin typeface="Cambria Math"/>
                            </a:rPr>
                            <m:t>𝑚𝑚</m:t>
                          </m:r>
                        </m:den>
                      </m:f>
                      <m:f>
                        <m:fPr>
                          <m:ctrlPr>
                            <a:rPr lang="en-US" altLang="en-US" sz="2400" b="0" i="1" smtClean="0">
                              <a:latin typeface="Cambria Math"/>
                            </a:rPr>
                          </m:ctrlPr>
                        </m:fPr>
                        <m:num>
                          <m:r>
                            <a:rPr lang="en-US" altLang="en-US" sz="2400" b="0" i="1" smtClean="0">
                              <a:latin typeface="Cambria Math"/>
                            </a:rPr>
                            <m:t>?</m:t>
                          </m:r>
                          <m:r>
                            <a:rPr lang="en-US" altLang="en-US" sz="2400" b="0" i="1" smtClean="0">
                              <a:latin typeface="Cambria Math"/>
                            </a:rPr>
                            <m:t>𝑦𝑑</m:t>
                          </m:r>
                        </m:num>
                        <m:den>
                          <m:r>
                            <a:rPr lang="en-US" altLang="en-US" sz="2400" b="0" i="1" smtClean="0">
                              <a:latin typeface="Cambria Math"/>
                            </a:rPr>
                            <m:t>?</m:t>
                          </m:r>
                          <m:r>
                            <a:rPr lang="en-US" altLang="en-US" sz="2400" b="0" i="1" smtClean="0">
                              <a:latin typeface="Cambria Math"/>
                            </a:rPr>
                            <m:t>𝑚𝑖𝑙𝑒𝑠</m:t>
                          </m:r>
                        </m:den>
                      </m:f>
                      <m:f>
                        <m:fPr>
                          <m:ctrlPr>
                            <a:rPr lang="en-US" altLang="en-US" sz="2400" b="0" i="1" smtClean="0">
                              <a:latin typeface="Cambria Math"/>
                            </a:rPr>
                          </m:ctrlPr>
                        </m:fPr>
                        <m:num>
                          <m:r>
                            <a:rPr lang="en-US" altLang="en-US" sz="2400" b="0" i="1" smtClean="0">
                              <a:latin typeface="Cambria Math"/>
                            </a:rPr>
                            <m:t>?</m:t>
                          </m:r>
                          <m:r>
                            <a:rPr lang="en-US" altLang="en-US" sz="2400" b="0" i="1" smtClean="0">
                              <a:latin typeface="Cambria Math"/>
                            </a:rPr>
                            <m:t>𝑓𝑒𝑒𝑡</m:t>
                          </m:r>
                        </m:num>
                        <m:den>
                          <m:r>
                            <a:rPr lang="en-US" altLang="en-US" sz="2400" b="0" i="1" smtClean="0">
                              <a:latin typeface="Cambria Math"/>
                            </a:rPr>
                            <m:t>?</m:t>
                          </m:r>
                          <m:r>
                            <a:rPr lang="en-US" altLang="en-US" sz="2400" b="0" i="1" smtClean="0">
                              <a:latin typeface="Cambria Math"/>
                            </a:rPr>
                            <m:t>𝑦𝑑</m:t>
                          </m:r>
                        </m:den>
                      </m:f>
                      <m:r>
                        <a:rPr lang="en-US" altLang="en-US" sz="2400" b="0" i="1" smtClean="0">
                          <a:latin typeface="Cambria Math"/>
                        </a:rPr>
                        <m:t>=</m:t>
                      </m:r>
                      <m:r>
                        <a:rPr lang="en-US" altLang="en-US" sz="2400" b="0" i="0" smtClean="0">
                          <a:latin typeface="Cambria Math"/>
                        </a:rPr>
                        <m:t>?</m:t>
                      </m:r>
                      <m:r>
                        <m:rPr>
                          <m:sty m:val="p"/>
                        </m:rPr>
                        <a:rPr lang="en-US" altLang="en-US" sz="2400" b="0" i="0" smtClean="0">
                          <a:latin typeface="Cambria Math"/>
                        </a:rPr>
                        <m:t>feet</m:t>
                      </m:r>
                    </m:oMath>
                  </m:oMathPara>
                </a14:m>
                <a:endParaRPr lang="en-US" altLang="en-US" sz="2400" dirty="0" smtClean="0"/>
              </a:p>
              <a:p>
                <a:pPr eaLnBrk="1" hangingPunct="1">
                  <a:buFont typeface="Wingdings" pitchFamily="2" charset="2"/>
                  <a:buNone/>
                </a:pPr>
                <a:endParaRPr lang="en-US" altLang="en-US" dirty="0" smtClean="0"/>
              </a:p>
              <a:p>
                <a:pPr eaLnBrk="1" hangingPunct="1">
                  <a:buFont typeface="Wingdings" pitchFamily="2" charset="2"/>
                  <a:buNone/>
                </a:pPr>
                <a:r>
                  <a:rPr lang="en-US" altLang="en-US" dirty="0" smtClean="0"/>
                  <a:t>It’s really just a whole series of multiplications by 1!</a:t>
                </a:r>
              </a:p>
            </p:txBody>
          </p:sp>
        </mc:Choice>
        <mc:Fallback xmlns="">
          <p:sp>
            <p:nvSpPr>
              <p:cNvPr id="44036" name="Rectangle 3"/>
              <p:cNvSpPr>
                <a:spLocks noGrp="1" noRot="1" noChangeAspect="1" noMove="1" noResize="1" noEditPoints="1" noAdjustHandles="1" noChangeArrowheads="1" noChangeShapeType="1" noTextEdit="1"/>
              </p:cNvSpPr>
              <p:nvPr>
                <p:ph type="body" idx="1"/>
              </p:nvPr>
            </p:nvSpPr>
            <p:spPr>
              <a:xfrm>
                <a:off x="228600" y="1524000"/>
                <a:ext cx="8001000" cy="4648200"/>
              </a:xfrm>
              <a:blipFill rotWithShape="1">
                <a:blip r:embed="rId2"/>
                <a:stretch>
                  <a:fillRect l="-1829" t="-1704" r="-2973" b="-6815"/>
                </a:stretch>
              </a:blipFill>
            </p:spPr>
            <p:txBody>
              <a:bodyPr/>
              <a:lstStyle/>
              <a:p>
                <a:r>
                  <a:rPr lang="en-US">
                    <a:noFill/>
                  </a:rPr>
                  <a:t> </a:t>
                </a:r>
              </a:p>
            </p:txBody>
          </p:sp>
        </mc:Fallback>
      </mc:AlternateContent>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47</a:t>
            </a:fld>
            <a:endParaRPr lang="en-US" altLang="en-US"/>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45059" name="Rectangle 2"/>
          <p:cNvSpPr>
            <a:spLocks noGrp="1" noChangeArrowheads="1"/>
          </p:cNvSpPr>
          <p:nvPr>
            <p:ph type="title"/>
          </p:nvPr>
        </p:nvSpPr>
        <p:spPr/>
        <p:txBody>
          <a:bodyPr/>
          <a:lstStyle/>
          <a:p>
            <a:pPr eaLnBrk="1" hangingPunct="1"/>
            <a:r>
              <a:rPr lang="en-US" altLang="en-US" smtClean="0"/>
              <a:t>Too Simple?</a:t>
            </a:r>
          </a:p>
        </p:txBody>
      </p:sp>
      <p:sp>
        <p:nvSpPr>
          <p:cNvPr id="45060" name="Rectangle 3"/>
          <p:cNvSpPr>
            <a:spLocks noGrp="1" noChangeArrowheads="1"/>
          </p:cNvSpPr>
          <p:nvPr>
            <p:ph type="body" idx="1"/>
          </p:nvPr>
        </p:nvSpPr>
        <p:spPr/>
        <p:txBody>
          <a:bodyPr/>
          <a:lstStyle/>
          <a:p>
            <a:pPr eaLnBrk="1" hangingPunct="1"/>
            <a:r>
              <a:rPr lang="en-US" altLang="en-US" smtClean="0"/>
              <a:t>As simple as that seems, the problems don’t get any more difficult!  There is more than 1 step, many different conversion factors, but the steps in solving the problem remain the same.</a:t>
            </a:r>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48</a:t>
            </a:fld>
            <a:endParaRPr lang="en-US" altLang="en-US"/>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46083" name="Rectangle 2"/>
          <p:cNvSpPr>
            <a:spLocks noGrp="1" noChangeArrowheads="1"/>
          </p:cNvSpPr>
          <p:nvPr>
            <p:ph type="title"/>
          </p:nvPr>
        </p:nvSpPr>
        <p:spPr/>
        <p:txBody>
          <a:bodyPr/>
          <a:lstStyle/>
          <a:p>
            <a:pPr eaLnBrk="1" hangingPunct="1"/>
            <a:r>
              <a:rPr lang="en-US" altLang="en-US" smtClean="0"/>
              <a:t>Dimensional Analysis</a:t>
            </a:r>
          </a:p>
        </p:txBody>
      </p:sp>
      <p:sp>
        <p:nvSpPr>
          <p:cNvPr id="46084" name="Rectangle 3"/>
          <p:cNvSpPr>
            <a:spLocks noGrp="1" noChangeArrowheads="1"/>
          </p:cNvSpPr>
          <p:nvPr>
            <p:ph type="body" idx="1"/>
          </p:nvPr>
        </p:nvSpPr>
        <p:spPr/>
        <p:txBody>
          <a:bodyPr/>
          <a:lstStyle/>
          <a:p>
            <a:pPr marL="609600" indent="-609600" eaLnBrk="1" hangingPunct="1">
              <a:lnSpc>
                <a:spcPct val="80000"/>
              </a:lnSpc>
              <a:buFont typeface="Wingdings" pitchFamily="2" charset="2"/>
              <a:buAutoNum type="arabicPeriod"/>
            </a:pPr>
            <a:r>
              <a:rPr lang="en-US" altLang="en-US" sz="2600" smtClean="0"/>
              <a:t>Ask yourself what you know – with UNITS!</a:t>
            </a:r>
          </a:p>
          <a:p>
            <a:pPr marL="609600" indent="-609600" eaLnBrk="1" hangingPunct="1">
              <a:lnSpc>
                <a:spcPct val="80000"/>
              </a:lnSpc>
              <a:buFont typeface="Wingdings" pitchFamily="2" charset="2"/>
              <a:buAutoNum type="arabicPeriod"/>
            </a:pPr>
            <a:r>
              <a:rPr lang="en-US" altLang="en-US" sz="2600" smtClean="0"/>
              <a:t>Ask yourself what you need to know – with UNITS!</a:t>
            </a:r>
          </a:p>
          <a:p>
            <a:pPr marL="609600" indent="-609600" eaLnBrk="1" hangingPunct="1">
              <a:lnSpc>
                <a:spcPct val="80000"/>
              </a:lnSpc>
              <a:buFont typeface="Wingdings" pitchFamily="2" charset="2"/>
              <a:buAutoNum type="arabicPeriod"/>
            </a:pPr>
            <a:r>
              <a:rPr lang="en-US" altLang="en-US" sz="2600" smtClean="0"/>
              <a:t>Analyze the UNITS! change required.</a:t>
            </a:r>
          </a:p>
          <a:p>
            <a:pPr marL="609600" indent="-609600" eaLnBrk="1" hangingPunct="1">
              <a:lnSpc>
                <a:spcPct val="80000"/>
              </a:lnSpc>
              <a:buFont typeface="Wingdings" pitchFamily="2" charset="2"/>
              <a:buAutoNum type="arabicPeriod"/>
            </a:pPr>
            <a:r>
              <a:rPr lang="en-US" altLang="en-US" sz="2600" smtClean="0"/>
              <a:t>Consider all the conversion factors you know (or have available) involving those UNITS!</a:t>
            </a:r>
          </a:p>
          <a:p>
            <a:pPr marL="609600" indent="-609600" eaLnBrk="1" hangingPunct="1">
              <a:lnSpc>
                <a:spcPct val="80000"/>
              </a:lnSpc>
              <a:buFont typeface="Wingdings" pitchFamily="2" charset="2"/>
              <a:buAutoNum type="arabicPeriod"/>
            </a:pPr>
            <a:r>
              <a:rPr lang="en-US" altLang="en-US" sz="2600" smtClean="0"/>
              <a:t>Map the path.</a:t>
            </a:r>
          </a:p>
          <a:p>
            <a:pPr marL="609600" indent="-609600" eaLnBrk="1" hangingPunct="1">
              <a:lnSpc>
                <a:spcPct val="80000"/>
              </a:lnSpc>
              <a:buFont typeface="Wingdings" pitchFamily="2" charset="2"/>
              <a:buAutoNum type="arabicPeriod"/>
            </a:pPr>
            <a:r>
              <a:rPr lang="en-US" altLang="en-US" sz="2600" smtClean="0"/>
              <a:t>Insert the conversion factors.</a:t>
            </a:r>
          </a:p>
          <a:p>
            <a:pPr marL="609600" indent="-609600" eaLnBrk="1" hangingPunct="1">
              <a:lnSpc>
                <a:spcPct val="80000"/>
              </a:lnSpc>
              <a:buFont typeface="Wingdings" pitchFamily="2" charset="2"/>
              <a:buAutoNum type="arabicPeriod"/>
            </a:pPr>
            <a:r>
              <a:rPr lang="en-US" altLang="en-US" sz="2600" smtClean="0"/>
              <a:t>Run the numbers.</a:t>
            </a:r>
          </a:p>
          <a:p>
            <a:pPr marL="609600" indent="-609600" eaLnBrk="1" hangingPunct="1">
              <a:lnSpc>
                <a:spcPct val="80000"/>
              </a:lnSpc>
              <a:buFont typeface="Wingdings" pitchFamily="2" charset="2"/>
              <a:buAutoNum type="arabicPeriod"/>
            </a:pPr>
            <a:r>
              <a:rPr lang="en-US" altLang="en-US" sz="2600" smtClean="0"/>
              <a:t>Celebrate victory!</a:t>
            </a:r>
          </a:p>
          <a:p>
            <a:pPr marL="609600" indent="-609600" eaLnBrk="1" hangingPunct="1">
              <a:lnSpc>
                <a:spcPct val="80000"/>
              </a:lnSpc>
              <a:buFont typeface="Wingdings" pitchFamily="2" charset="2"/>
              <a:buAutoNum type="arabicPeriod"/>
            </a:pPr>
            <a:endParaRPr lang="en-US" altLang="en-US" sz="2600" smtClean="0"/>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49</a:t>
            </a:fld>
            <a:endParaRPr lang="en-US" alt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7171" name="Rectangle 2"/>
          <p:cNvSpPr>
            <a:spLocks noGrp="1" noChangeArrowheads="1"/>
          </p:cNvSpPr>
          <p:nvPr>
            <p:ph type="title"/>
          </p:nvPr>
        </p:nvSpPr>
        <p:spPr/>
        <p:txBody>
          <a:bodyPr/>
          <a:lstStyle/>
          <a:p>
            <a:pPr eaLnBrk="1" hangingPunct="1"/>
            <a:r>
              <a:rPr lang="en-US" altLang="en-US" smtClean="0"/>
              <a:t>Data</a:t>
            </a:r>
          </a:p>
        </p:txBody>
      </p:sp>
      <p:sp>
        <p:nvSpPr>
          <p:cNvPr id="7172"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altLang="en-US" sz="2600" smtClean="0"/>
              <a:t>11 pounds</a:t>
            </a:r>
          </a:p>
          <a:p>
            <a:pPr eaLnBrk="1" hangingPunct="1">
              <a:lnSpc>
                <a:spcPct val="90000"/>
              </a:lnSpc>
              <a:buFont typeface="Wingdings" pitchFamily="2" charset="2"/>
              <a:buNone/>
            </a:pPr>
            <a:endParaRPr lang="en-US" altLang="en-US" sz="2600" smtClean="0"/>
          </a:p>
          <a:p>
            <a:pPr eaLnBrk="1" hangingPunct="1">
              <a:lnSpc>
                <a:spcPct val="90000"/>
              </a:lnSpc>
              <a:buFont typeface="Wingdings" pitchFamily="2" charset="2"/>
              <a:buNone/>
            </a:pPr>
            <a:r>
              <a:rPr lang="en-US" altLang="en-US" sz="2600" smtClean="0"/>
              <a:t>11 dollars</a:t>
            </a:r>
          </a:p>
          <a:p>
            <a:pPr eaLnBrk="1" hangingPunct="1">
              <a:lnSpc>
                <a:spcPct val="90000"/>
              </a:lnSpc>
              <a:buFont typeface="Wingdings" pitchFamily="2" charset="2"/>
              <a:buNone/>
            </a:pPr>
            <a:endParaRPr lang="en-US" altLang="en-US" sz="2600" smtClean="0"/>
          </a:p>
          <a:p>
            <a:pPr eaLnBrk="1" hangingPunct="1">
              <a:lnSpc>
                <a:spcPct val="90000"/>
              </a:lnSpc>
              <a:buFont typeface="Wingdings" pitchFamily="2" charset="2"/>
              <a:buNone/>
            </a:pPr>
            <a:r>
              <a:rPr lang="en-US" altLang="en-US" sz="2600" smtClean="0"/>
              <a:t>11 points</a:t>
            </a:r>
          </a:p>
          <a:p>
            <a:pPr eaLnBrk="1" hangingPunct="1">
              <a:lnSpc>
                <a:spcPct val="90000"/>
              </a:lnSpc>
              <a:buFont typeface="Wingdings" pitchFamily="2" charset="2"/>
              <a:buNone/>
            </a:pPr>
            <a:endParaRPr lang="en-US" altLang="en-US" sz="2600" smtClean="0"/>
          </a:p>
          <a:p>
            <a:pPr eaLnBrk="1" hangingPunct="1">
              <a:lnSpc>
                <a:spcPct val="90000"/>
              </a:lnSpc>
              <a:buFont typeface="Wingdings" pitchFamily="2" charset="2"/>
              <a:buNone/>
            </a:pPr>
            <a:r>
              <a:rPr lang="en-US" altLang="en-US" sz="2600" smtClean="0"/>
              <a:t>These are better than just “elevens”, these are data, the 11 has some context – but it could have more!</a:t>
            </a:r>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5</a:t>
            </a:fld>
            <a:endParaRPr lang="en-US" altLang="en-US"/>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47107" name="Rectangle 2"/>
          <p:cNvSpPr>
            <a:spLocks noGrp="1" noChangeArrowheads="1"/>
          </p:cNvSpPr>
          <p:nvPr>
            <p:ph type="title"/>
          </p:nvPr>
        </p:nvSpPr>
        <p:spPr/>
        <p:txBody>
          <a:bodyPr/>
          <a:lstStyle/>
          <a:p>
            <a:pPr eaLnBrk="1" hangingPunct="1"/>
            <a:r>
              <a:rPr lang="en-US" altLang="en-US" smtClean="0"/>
              <a:t>Another Example</a:t>
            </a:r>
          </a:p>
        </p:txBody>
      </p:sp>
      <p:sp>
        <p:nvSpPr>
          <p:cNvPr id="35843" name="Rectangle 3"/>
          <p:cNvSpPr>
            <a:spLocks noGrp="1" noChangeArrowheads="1"/>
          </p:cNvSpPr>
          <p:nvPr>
            <p:ph type="body" idx="1"/>
          </p:nvPr>
        </p:nvSpPr>
        <p:spPr/>
        <p:txBody>
          <a:bodyPr/>
          <a:lstStyle/>
          <a:p>
            <a:pPr eaLnBrk="1" hangingPunct="1">
              <a:lnSpc>
                <a:spcPct val="90000"/>
              </a:lnSpc>
            </a:pPr>
            <a:r>
              <a:rPr lang="en-US" altLang="en-US" smtClean="0"/>
              <a:t>If there are 32 mg/mL of lead in a waste water sample, how many pound/gallons is this?</a:t>
            </a:r>
          </a:p>
          <a:p>
            <a:pPr eaLnBrk="1" hangingPunct="1">
              <a:lnSpc>
                <a:spcPct val="90000"/>
              </a:lnSpc>
            </a:pPr>
            <a:endParaRPr lang="en-US" altLang="en-US" smtClean="0"/>
          </a:p>
          <a:p>
            <a:pPr eaLnBrk="1" hangingPunct="1">
              <a:lnSpc>
                <a:spcPct val="90000"/>
              </a:lnSpc>
              <a:buFont typeface="Wingdings" pitchFamily="2" charset="2"/>
              <a:buNone/>
            </a:pPr>
            <a:r>
              <a:rPr lang="en-US" altLang="en-US" smtClean="0"/>
              <a:t>Do we recognize all the units?</a:t>
            </a:r>
          </a:p>
          <a:p>
            <a:pPr eaLnBrk="1" hangingPunct="1">
              <a:lnSpc>
                <a:spcPct val="90000"/>
              </a:lnSpc>
              <a:buFont typeface="Wingdings" pitchFamily="2" charset="2"/>
              <a:buNone/>
            </a:pPr>
            <a:endParaRPr lang="en-US" altLang="en-US" smtClean="0"/>
          </a:p>
          <a:p>
            <a:pPr eaLnBrk="1" hangingPunct="1">
              <a:lnSpc>
                <a:spcPct val="90000"/>
              </a:lnSpc>
              <a:buFont typeface="Wingdings" pitchFamily="2" charset="2"/>
              <a:buNone/>
            </a:pPr>
            <a:r>
              <a:rPr lang="en-US" altLang="en-US" smtClean="0"/>
              <a:t>mg = 10</a:t>
            </a:r>
            <a:r>
              <a:rPr lang="en-US" altLang="en-US" baseline="30000" smtClean="0"/>
              <a:t>-3</a:t>
            </a:r>
            <a:r>
              <a:rPr lang="en-US" altLang="en-US" smtClean="0"/>
              <a:t> g</a:t>
            </a:r>
          </a:p>
          <a:p>
            <a:pPr eaLnBrk="1" hangingPunct="1">
              <a:lnSpc>
                <a:spcPct val="90000"/>
              </a:lnSpc>
              <a:buFont typeface="Wingdings" pitchFamily="2" charset="2"/>
              <a:buNone/>
            </a:pPr>
            <a:r>
              <a:rPr lang="en-US" altLang="en-US" smtClean="0"/>
              <a:t>mL = 10</a:t>
            </a:r>
            <a:r>
              <a:rPr lang="en-US" altLang="en-US" baseline="30000" smtClean="0"/>
              <a:t>-3</a:t>
            </a:r>
            <a:r>
              <a:rPr lang="en-US" altLang="en-US" smtClean="0"/>
              <a:t> Liters</a:t>
            </a:r>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50</a:t>
            </a:fld>
            <a:endParaRPr lang="en-US" alt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35843">
                                            <p:txEl>
                                              <p:pRg st="4" end="4"/>
                                            </p:txEl>
                                          </p:spTgt>
                                        </p:tgtEl>
                                        <p:attrNameLst>
                                          <p:attrName>style.visibility</p:attrName>
                                        </p:attrNameLst>
                                      </p:cBhvr>
                                      <p:to>
                                        <p:strVal val="visible"/>
                                      </p:to>
                                    </p:set>
                                    <p:animEffect transition="in" filter="diamond(in)">
                                      <p:cBhvr>
                                        <p:cTn id="7" dur="2000"/>
                                        <p:tgtEl>
                                          <p:spTgt spid="35843">
                                            <p:txEl>
                                              <p:pRg st="4" end="4"/>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5843">
                                            <p:txEl>
                                              <p:pRg st="5" end="5"/>
                                            </p:txEl>
                                          </p:spTgt>
                                        </p:tgtEl>
                                        <p:attrNameLst>
                                          <p:attrName>style.visibility</p:attrName>
                                        </p:attrNameLst>
                                      </p:cBhvr>
                                      <p:to>
                                        <p:strVal val="visible"/>
                                      </p:to>
                                    </p:set>
                                    <p:animEffect transition="in" filter="diamond(in)">
                                      <p:cBhvr>
                                        <p:cTn id="10" dur="2000"/>
                                        <p:tgtEl>
                                          <p:spTgt spid="358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48131" name="Rectangle 2"/>
          <p:cNvSpPr>
            <a:spLocks noGrp="1" noChangeArrowheads="1"/>
          </p:cNvSpPr>
          <p:nvPr>
            <p:ph type="title"/>
          </p:nvPr>
        </p:nvSpPr>
        <p:spPr/>
        <p:txBody>
          <a:bodyPr/>
          <a:lstStyle/>
          <a:p>
            <a:pPr eaLnBrk="1" hangingPunct="1"/>
            <a:r>
              <a:rPr lang="en-US" altLang="en-US" smtClean="0"/>
              <a:t>Another Example</a:t>
            </a:r>
          </a:p>
        </p:txBody>
      </p:sp>
      <p:sp>
        <p:nvSpPr>
          <p:cNvPr id="48132" name="Rectangle 3"/>
          <p:cNvSpPr>
            <a:spLocks noGrp="1" noChangeArrowheads="1"/>
          </p:cNvSpPr>
          <p:nvPr>
            <p:ph type="body" idx="1"/>
          </p:nvPr>
        </p:nvSpPr>
        <p:spPr/>
        <p:txBody>
          <a:bodyPr/>
          <a:lstStyle/>
          <a:p>
            <a:pPr eaLnBrk="1" hangingPunct="1"/>
            <a:r>
              <a:rPr lang="en-US" altLang="en-US" smtClean="0"/>
              <a:t>If there are 32 mg/mL of lead in a waste water sample, how many pound/gallons is this?</a:t>
            </a:r>
          </a:p>
          <a:p>
            <a:pPr eaLnBrk="1" hangingPunct="1"/>
            <a:endParaRPr lang="en-US" altLang="en-US" smtClean="0"/>
          </a:p>
          <a:p>
            <a:pPr eaLnBrk="1" hangingPunct="1">
              <a:buFont typeface="Wingdings" pitchFamily="2" charset="2"/>
              <a:buNone/>
            </a:pPr>
            <a:r>
              <a:rPr lang="en-US" altLang="en-US" smtClean="0"/>
              <a:t>How would we solve this problem?  What’s the first thing to do?</a:t>
            </a:r>
          </a:p>
          <a:p>
            <a:pPr eaLnBrk="1" hangingPunct="1">
              <a:buFont typeface="Wingdings" pitchFamily="2" charset="2"/>
              <a:buNone/>
            </a:pPr>
            <a:endParaRPr lang="en-US" altLang="en-US" smtClean="0"/>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51</a:t>
            </a:fld>
            <a:endParaRPr lang="en-US" altLang="en-US"/>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49155" name="Rectangle 2"/>
          <p:cNvSpPr>
            <a:spLocks noGrp="1" noChangeArrowheads="1"/>
          </p:cNvSpPr>
          <p:nvPr>
            <p:ph type="title"/>
          </p:nvPr>
        </p:nvSpPr>
        <p:spPr/>
        <p:txBody>
          <a:bodyPr/>
          <a:lstStyle/>
          <a:p>
            <a:pPr eaLnBrk="1" hangingPunct="1"/>
            <a:r>
              <a:rPr lang="en-US" altLang="en-US" smtClean="0"/>
              <a:t>Dimensional Analysis</a:t>
            </a:r>
          </a:p>
        </p:txBody>
      </p:sp>
      <mc:AlternateContent xmlns:mc="http://schemas.openxmlformats.org/markup-compatibility/2006" xmlns:a14="http://schemas.microsoft.com/office/drawing/2010/main">
        <mc:Choice Requires="a14">
          <p:sp>
            <p:nvSpPr>
              <p:cNvPr id="49156" name="Rectangle 3"/>
              <p:cNvSpPr>
                <a:spLocks noGrp="1" noChangeArrowheads="1"/>
              </p:cNvSpPr>
              <p:nvPr>
                <p:ph type="body" idx="1"/>
              </p:nvPr>
            </p:nvSpPr>
            <p:spPr/>
            <p:txBody>
              <a:bodyPr/>
              <a:lstStyle/>
              <a:p>
                <a:pPr eaLnBrk="1" hangingPunct="1">
                  <a:buFont typeface="Wingdings" pitchFamily="2" charset="2"/>
                  <a:buNone/>
                </a:pPr>
                <a:r>
                  <a:rPr lang="en-US" altLang="en-US" sz="2600" dirty="0" smtClean="0"/>
                  <a:t>What do you know?</a:t>
                </a:r>
              </a:p>
              <a:p>
                <a:pPr eaLnBrk="1" hangingPunct="1">
                  <a:buFont typeface="Wingdings" pitchFamily="2" charset="2"/>
                  <a:buNone/>
                </a:pPr>
                <a14:m>
                  <m:oMathPara xmlns:m="http://schemas.openxmlformats.org/officeDocument/2006/math">
                    <m:oMathParaPr>
                      <m:jc m:val="centerGroup"/>
                    </m:oMathParaPr>
                    <m:oMath xmlns:m="http://schemas.openxmlformats.org/officeDocument/2006/math">
                      <m:f>
                        <m:fPr>
                          <m:ctrlPr>
                            <a:rPr lang="en-US" altLang="en-US" sz="2600" i="1" smtClean="0">
                              <a:latin typeface="Cambria Math"/>
                            </a:rPr>
                          </m:ctrlPr>
                        </m:fPr>
                        <m:num>
                          <m:r>
                            <a:rPr lang="en-US" altLang="en-US" sz="2600" b="0" i="1" smtClean="0">
                              <a:latin typeface="Cambria Math"/>
                            </a:rPr>
                            <m:t>32 </m:t>
                          </m:r>
                          <m:r>
                            <a:rPr lang="en-US" altLang="en-US" sz="2600" b="0" i="1" smtClean="0">
                              <a:latin typeface="Cambria Math"/>
                            </a:rPr>
                            <m:t>𝑚𝑔</m:t>
                          </m:r>
                          <m:r>
                            <a:rPr lang="en-US" altLang="en-US" sz="2600" b="0" i="1" smtClean="0">
                              <a:latin typeface="Cambria Math"/>
                            </a:rPr>
                            <m:t> </m:t>
                          </m:r>
                          <m:r>
                            <a:rPr lang="en-US" altLang="en-US" sz="2600" b="0" i="1" smtClean="0">
                              <a:latin typeface="Cambria Math"/>
                            </a:rPr>
                            <m:t>𝑙𝑒𝑎𝑑</m:t>
                          </m:r>
                        </m:num>
                        <m:den>
                          <m:r>
                            <a:rPr lang="en-US" altLang="en-US" sz="2600" b="0" i="1" smtClean="0">
                              <a:latin typeface="Cambria Math"/>
                            </a:rPr>
                            <m:t>𝑚𝐿</m:t>
                          </m:r>
                          <m:r>
                            <a:rPr lang="en-US" altLang="en-US" sz="2600" b="0" i="1" smtClean="0">
                              <a:latin typeface="Cambria Math"/>
                            </a:rPr>
                            <m:t> </m:t>
                          </m:r>
                          <m:r>
                            <a:rPr lang="en-US" altLang="en-US" sz="2600" b="0" i="1" smtClean="0">
                              <a:latin typeface="Cambria Math"/>
                            </a:rPr>
                            <m:t>𝑤𝑎𝑡𝑒𝑟</m:t>
                          </m:r>
                        </m:den>
                      </m:f>
                    </m:oMath>
                  </m:oMathPara>
                </a14:m>
                <a:endParaRPr lang="en-US" altLang="en-US" sz="2600" dirty="0" smtClean="0"/>
              </a:p>
              <a:p>
                <a:pPr eaLnBrk="1" hangingPunct="1">
                  <a:buFont typeface="Wingdings" pitchFamily="2" charset="2"/>
                  <a:buNone/>
                </a:pPr>
                <a:endParaRPr lang="en-US" altLang="en-US" sz="2600" dirty="0"/>
              </a:p>
              <a:p>
                <a:pPr eaLnBrk="1" hangingPunct="1">
                  <a:buFont typeface="Wingdings" pitchFamily="2" charset="2"/>
                  <a:buNone/>
                </a:pPr>
                <a:endParaRPr lang="en-US" altLang="en-US" sz="2600" dirty="0" smtClean="0"/>
              </a:p>
              <a:p>
                <a:pPr eaLnBrk="1" hangingPunct="1">
                  <a:buFont typeface="Wingdings" pitchFamily="2" charset="2"/>
                  <a:buNone/>
                </a:pPr>
                <a:r>
                  <a:rPr lang="en-US" altLang="en-US" sz="2600" dirty="0" smtClean="0"/>
                  <a:t>What do you want to know?</a:t>
                </a:r>
              </a:p>
              <a:p>
                <a:pPr eaLnBrk="1" hangingPunct="1">
                  <a:buFont typeface="Wingdings" pitchFamily="2" charset="2"/>
                  <a:buNone/>
                </a:pPr>
                <a:endParaRPr lang="en-US" altLang="en-US" sz="2600" dirty="0" smtClean="0"/>
              </a:p>
              <a:p>
                <a:pPr eaLnBrk="1" hangingPunct="1">
                  <a:buFont typeface="Wingdings" pitchFamily="2" charset="2"/>
                  <a:buNone/>
                </a:pPr>
                <a14:m>
                  <m:oMathPara xmlns:m="http://schemas.openxmlformats.org/officeDocument/2006/math">
                    <m:oMathParaPr>
                      <m:jc m:val="centerGroup"/>
                    </m:oMathParaPr>
                    <m:oMath xmlns:m="http://schemas.openxmlformats.org/officeDocument/2006/math">
                      <m:f>
                        <m:fPr>
                          <m:ctrlPr>
                            <a:rPr lang="en-US" altLang="en-US" sz="2600" i="1" smtClean="0">
                              <a:latin typeface="Cambria Math"/>
                            </a:rPr>
                          </m:ctrlPr>
                        </m:fPr>
                        <m:num>
                          <m:r>
                            <a:rPr lang="en-US" altLang="en-US" sz="2600" b="0" i="1" smtClean="0">
                              <a:latin typeface="Cambria Math"/>
                            </a:rPr>
                            <m:t>𝑙𝑏</m:t>
                          </m:r>
                          <m:r>
                            <a:rPr lang="en-US" altLang="en-US" sz="2600" b="0" i="1" smtClean="0">
                              <a:latin typeface="Cambria Math"/>
                            </a:rPr>
                            <m:t> </m:t>
                          </m:r>
                          <m:r>
                            <a:rPr lang="en-US" altLang="en-US" sz="2600" b="0" i="1" smtClean="0">
                              <a:latin typeface="Cambria Math"/>
                            </a:rPr>
                            <m:t>𝑙𝑒𝑎𝑑</m:t>
                          </m:r>
                        </m:num>
                        <m:den>
                          <m:r>
                            <a:rPr lang="en-US" altLang="en-US" sz="2600" b="0" i="1" smtClean="0">
                              <a:latin typeface="Cambria Math"/>
                            </a:rPr>
                            <m:t>𝑔𝑎𝑙</m:t>
                          </m:r>
                          <m:r>
                            <a:rPr lang="en-US" altLang="en-US" sz="2600" b="0" i="1" smtClean="0">
                              <a:latin typeface="Cambria Math"/>
                            </a:rPr>
                            <m:t> </m:t>
                          </m:r>
                          <m:r>
                            <a:rPr lang="en-US" altLang="en-US" sz="2600" b="0" i="1" smtClean="0">
                              <a:latin typeface="Cambria Math"/>
                            </a:rPr>
                            <m:t>𝑤𝑎𝑡𝑒𝑟</m:t>
                          </m:r>
                        </m:den>
                      </m:f>
                    </m:oMath>
                  </m:oMathPara>
                </a14:m>
                <a:endParaRPr lang="en-US" altLang="en-US" sz="2600" dirty="0" smtClean="0"/>
              </a:p>
            </p:txBody>
          </p:sp>
        </mc:Choice>
        <mc:Fallback xmlns="">
          <p:sp>
            <p:nvSpPr>
              <p:cNvPr id="49156" name="Rectangle 3"/>
              <p:cNvSpPr>
                <a:spLocks noGrp="1" noRot="1" noChangeAspect="1" noMove="1" noResize="1" noEditPoints="1" noAdjustHandles="1" noChangeArrowheads="1" noChangeShapeType="1" noTextEdit="1"/>
              </p:cNvSpPr>
              <p:nvPr>
                <p:ph type="body" idx="1"/>
              </p:nvPr>
            </p:nvSpPr>
            <p:spPr>
              <a:blipFill rotWithShape="1">
                <a:blip r:embed="rId2"/>
                <a:stretch>
                  <a:fillRect l="-1259" t="-1243"/>
                </a:stretch>
              </a:blipFill>
            </p:spPr>
            <p:txBody>
              <a:bodyPr/>
              <a:lstStyle/>
              <a:p>
                <a:r>
                  <a:rPr lang="en-US">
                    <a:noFill/>
                  </a:rPr>
                  <a:t> </a:t>
                </a:r>
              </a:p>
            </p:txBody>
          </p:sp>
        </mc:Fallback>
      </mc:AlternateContent>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52</a:t>
            </a:fld>
            <a:endParaRPr lang="en-US" altLang="en-US"/>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50179" name="Rectangle 2"/>
          <p:cNvSpPr>
            <a:spLocks noGrp="1" noChangeArrowheads="1"/>
          </p:cNvSpPr>
          <p:nvPr>
            <p:ph type="title"/>
          </p:nvPr>
        </p:nvSpPr>
        <p:spPr/>
        <p:txBody>
          <a:bodyPr/>
          <a:lstStyle/>
          <a:p>
            <a:pPr eaLnBrk="1" hangingPunct="1"/>
            <a:r>
              <a:rPr lang="en-US" altLang="en-US" smtClean="0"/>
              <a:t>Dimensional Analysis</a:t>
            </a:r>
          </a:p>
        </p:txBody>
      </p:sp>
      <mc:AlternateContent xmlns:mc="http://schemas.openxmlformats.org/markup-compatibility/2006" xmlns:a14="http://schemas.microsoft.com/office/drawing/2010/main">
        <mc:Choice Requires="a14">
          <p:sp>
            <p:nvSpPr>
              <p:cNvPr id="50180" name="Rectangle 3"/>
              <p:cNvSpPr>
                <a:spLocks noGrp="1" noChangeArrowheads="1"/>
              </p:cNvSpPr>
              <p:nvPr>
                <p:ph type="body" idx="1"/>
              </p:nvPr>
            </p:nvSpPr>
            <p:spPr/>
            <p:txBody>
              <a:bodyPr/>
              <a:lstStyle/>
              <a:p>
                <a:pPr eaLnBrk="1" hangingPunct="1">
                  <a:buFont typeface="Wingdings" pitchFamily="2" charset="2"/>
                  <a:buNone/>
                </a:pPr>
                <a:r>
                  <a:rPr lang="en-US" altLang="en-US" dirty="0" smtClean="0"/>
                  <a:t>The path?</a:t>
                </a:r>
              </a:p>
              <a:p>
                <a:pPr eaLnBrk="1" hangingPunct="1">
                  <a:buFont typeface="Wingdings" pitchFamily="2" charset="2"/>
                  <a:buNone/>
                </a:pPr>
                <a14:m>
                  <m:oMathPara xmlns:m="http://schemas.openxmlformats.org/officeDocument/2006/math">
                    <m:oMathParaPr>
                      <m:jc m:val="centerGroup"/>
                    </m:oMathParaPr>
                    <m:oMath xmlns:m="http://schemas.openxmlformats.org/officeDocument/2006/math">
                      <m:f>
                        <m:fPr>
                          <m:ctrlPr>
                            <a:rPr lang="en-US" altLang="en-US" i="1" smtClean="0">
                              <a:latin typeface="Cambria Math"/>
                            </a:rPr>
                          </m:ctrlPr>
                        </m:fPr>
                        <m:num>
                          <m:r>
                            <a:rPr lang="en-US" altLang="en-US" b="0" i="1" smtClean="0">
                              <a:latin typeface="Cambria Math"/>
                            </a:rPr>
                            <m:t>32 </m:t>
                          </m:r>
                          <m:r>
                            <a:rPr lang="en-US" altLang="en-US" b="0" i="1" smtClean="0">
                              <a:latin typeface="Cambria Math"/>
                            </a:rPr>
                            <m:t>𝑚𝑔</m:t>
                          </m:r>
                          <m:r>
                            <a:rPr lang="en-US" altLang="en-US" b="0" i="1" smtClean="0">
                              <a:latin typeface="Cambria Math"/>
                            </a:rPr>
                            <m:t> </m:t>
                          </m:r>
                          <m:r>
                            <a:rPr lang="en-US" altLang="en-US" b="0" i="1" smtClean="0">
                              <a:latin typeface="Cambria Math"/>
                            </a:rPr>
                            <m:t>𝑙𝑒𝑎𝑑</m:t>
                          </m:r>
                        </m:num>
                        <m:den>
                          <m:r>
                            <a:rPr lang="en-US" altLang="en-US" b="0" i="1" smtClean="0">
                              <a:latin typeface="Cambria Math"/>
                            </a:rPr>
                            <m:t>𝑚𝐿</m:t>
                          </m:r>
                          <m:r>
                            <a:rPr lang="en-US" altLang="en-US" b="0" i="1" smtClean="0">
                              <a:latin typeface="Cambria Math"/>
                            </a:rPr>
                            <m:t> </m:t>
                          </m:r>
                          <m:r>
                            <a:rPr lang="en-US" altLang="en-US" b="0" i="1" smtClean="0">
                              <a:latin typeface="Cambria Math"/>
                            </a:rPr>
                            <m:t>𝑤𝑎𝑡𝑒𝑟</m:t>
                          </m:r>
                        </m:den>
                      </m:f>
                      <m:r>
                        <a:rPr lang="en-US" altLang="en-US" b="0" i="1" smtClean="0">
                          <a:latin typeface="Cambria Math"/>
                        </a:rPr>
                        <m:t>????=</m:t>
                      </m:r>
                      <m:f>
                        <m:fPr>
                          <m:ctrlPr>
                            <a:rPr lang="en-US" altLang="en-US" b="0" i="1" smtClean="0">
                              <a:latin typeface="Cambria Math"/>
                            </a:rPr>
                          </m:ctrlPr>
                        </m:fPr>
                        <m:num>
                          <m:r>
                            <a:rPr lang="en-US" altLang="en-US" b="0" i="1" smtClean="0">
                              <a:latin typeface="Cambria Math"/>
                            </a:rPr>
                            <m:t>?</m:t>
                          </m:r>
                          <m:r>
                            <a:rPr lang="en-US" altLang="en-US" b="0" i="1" smtClean="0">
                              <a:latin typeface="Cambria Math"/>
                            </a:rPr>
                            <m:t>𝑙𝑏</m:t>
                          </m:r>
                          <m:r>
                            <a:rPr lang="en-US" altLang="en-US" b="0" i="1" smtClean="0">
                              <a:latin typeface="Cambria Math"/>
                            </a:rPr>
                            <m:t> </m:t>
                          </m:r>
                          <m:r>
                            <a:rPr lang="en-US" altLang="en-US" b="0" i="1" smtClean="0">
                              <a:latin typeface="Cambria Math"/>
                            </a:rPr>
                            <m:t>𝑙𝑒𝑎𝑑</m:t>
                          </m:r>
                        </m:num>
                        <m:den>
                          <m:r>
                            <a:rPr lang="en-US" altLang="en-US" b="0" i="1" smtClean="0">
                              <a:latin typeface="Cambria Math"/>
                            </a:rPr>
                            <m:t>𝑔𝑎𝑙</m:t>
                          </m:r>
                          <m:r>
                            <a:rPr lang="en-US" altLang="en-US" b="0" i="1" smtClean="0">
                              <a:latin typeface="Cambria Math"/>
                            </a:rPr>
                            <m:t> </m:t>
                          </m:r>
                          <m:r>
                            <a:rPr lang="en-US" altLang="en-US" b="0" i="1" smtClean="0">
                              <a:latin typeface="Cambria Math"/>
                            </a:rPr>
                            <m:t>𝑤𝑎𝑡𝑒𝑟</m:t>
                          </m:r>
                        </m:den>
                      </m:f>
                    </m:oMath>
                  </m:oMathPara>
                </a14:m>
                <a:endParaRPr lang="en-US" altLang="en-US" dirty="0"/>
              </a:p>
              <a:p>
                <a:pPr eaLnBrk="1" hangingPunct="1">
                  <a:buFont typeface="Wingdings" pitchFamily="2" charset="2"/>
                  <a:buNone/>
                </a:pPr>
                <a:endParaRPr lang="en-US" altLang="en-US" dirty="0" smtClean="0"/>
              </a:p>
              <a:p>
                <a:pPr eaLnBrk="1" hangingPunct="1">
                  <a:buFont typeface="Wingdings" pitchFamily="2" charset="2"/>
                  <a:buNone/>
                </a:pPr>
                <a:r>
                  <a:rPr lang="en-US" altLang="en-US" dirty="0" smtClean="0"/>
                  <a:t>Do you know a single step path?</a:t>
                </a:r>
              </a:p>
              <a:p>
                <a:pPr eaLnBrk="1" hangingPunct="1">
                  <a:buFont typeface="Wingdings" pitchFamily="2" charset="2"/>
                  <a:buNone/>
                </a:pPr>
                <a:r>
                  <a:rPr lang="en-US" altLang="en-US" dirty="0" smtClean="0"/>
                  <a:t>Probably not, but what do we know?</a:t>
                </a:r>
              </a:p>
            </p:txBody>
          </p:sp>
        </mc:Choice>
        <mc:Fallback xmlns="">
          <p:sp>
            <p:nvSpPr>
              <p:cNvPr id="50180" name="Rectangle 3"/>
              <p:cNvSpPr>
                <a:spLocks noGrp="1" noRot="1" noChangeAspect="1" noMove="1" noResize="1" noEditPoints="1" noAdjustHandles="1" noChangeArrowheads="1" noChangeShapeType="1" noTextEdit="1"/>
              </p:cNvSpPr>
              <p:nvPr>
                <p:ph type="body" idx="1"/>
              </p:nvPr>
            </p:nvSpPr>
            <p:spPr>
              <a:blipFill rotWithShape="1">
                <a:blip r:embed="rId2"/>
                <a:stretch>
                  <a:fillRect l="-1704" t="-1796"/>
                </a:stretch>
              </a:blipFill>
            </p:spPr>
            <p:txBody>
              <a:bodyPr/>
              <a:lstStyle/>
              <a:p>
                <a:r>
                  <a:rPr lang="en-US">
                    <a:noFill/>
                  </a:rPr>
                  <a:t> </a:t>
                </a:r>
              </a:p>
            </p:txBody>
          </p:sp>
        </mc:Fallback>
      </mc:AlternateContent>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53</a:t>
            </a:fld>
            <a:endParaRPr lang="en-US" altLang="en-US"/>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51203" name="Rectangle 2"/>
          <p:cNvSpPr>
            <a:spLocks noGrp="1" noChangeArrowheads="1"/>
          </p:cNvSpPr>
          <p:nvPr>
            <p:ph type="title"/>
          </p:nvPr>
        </p:nvSpPr>
        <p:spPr/>
        <p:txBody>
          <a:bodyPr/>
          <a:lstStyle/>
          <a:p>
            <a:pPr eaLnBrk="1" hangingPunct="1"/>
            <a:r>
              <a:rPr lang="en-US" altLang="en-US" smtClean="0"/>
              <a:t>Dimensional Analysis</a:t>
            </a:r>
          </a:p>
        </p:txBody>
      </p:sp>
      <mc:AlternateContent xmlns:mc="http://schemas.openxmlformats.org/markup-compatibility/2006" xmlns:a14="http://schemas.microsoft.com/office/drawing/2010/main">
        <mc:Choice Requires="a14">
          <p:sp>
            <p:nvSpPr>
              <p:cNvPr id="51204" name="Rectangle 3"/>
              <p:cNvSpPr>
                <a:spLocks noGrp="1" noChangeArrowheads="1"/>
              </p:cNvSpPr>
              <p:nvPr>
                <p:ph type="body" idx="1"/>
              </p:nvPr>
            </p:nvSpPr>
            <p:spPr/>
            <p:txBody>
              <a:bodyPr/>
              <a:lstStyle/>
              <a:p>
                <a:pPr eaLnBrk="1" hangingPunct="1">
                  <a:lnSpc>
                    <a:spcPct val="80000"/>
                  </a:lnSpc>
                  <a:buNone/>
                </a:pPr>
                <a14:m>
                  <m:oMathPara xmlns:m="http://schemas.openxmlformats.org/officeDocument/2006/math">
                    <m:oMathParaPr>
                      <m:jc m:val="centerGroup"/>
                    </m:oMathParaPr>
                    <m:oMath xmlns:m="http://schemas.openxmlformats.org/officeDocument/2006/math">
                      <m:f>
                        <m:fPr>
                          <m:ctrlPr>
                            <a:rPr lang="en-US" altLang="en-US" sz="2800" i="1" smtClean="0">
                              <a:latin typeface="Cambria Math"/>
                            </a:rPr>
                          </m:ctrlPr>
                        </m:fPr>
                        <m:num>
                          <m:r>
                            <a:rPr lang="en-US" altLang="en-US" sz="2800" b="0" i="1" smtClean="0">
                              <a:latin typeface="Cambria Math"/>
                            </a:rPr>
                            <m:t>32 </m:t>
                          </m:r>
                          <m:r>
                            <a:rPr lang="en-US" altLang="en-US" sz="2800" b="0" i="1" smtClean="0">
                              <a:latin typeface="Cambria Math"/>
                            </a:rPr>
                            <m:t>𝑚𝑔</m:t>
                          </m:r>
                          <m:r>
                            <a:rPr lang="en-US" altLang="en-US" sz="2800" b="0" i="1" smtClean="0">
                              <a:latin typeface="Cambria Math"/>
                            </a:rPr>
                            <m:t> </m:t>
                          </m:r>
                          <m:r>
                            <a:rPr lang="en-US" altLang="en-US" sz="2800" b="0" i="1" smtClean="0">
                              <a:latin typeface="Cambria Math"/>
                            </a:rPr>
                            <m:t>𝑙𝑒𝑎𝑑</m:t>
                          </m:r>
                        </m:num>
                        <m:den>
                          <m:r>
                            <a:rPr lang="en-US" altLang="en-US" sz="2800" b="0" i="1" smtClean="0">
                              <a:latin typeface="Cambria Math"/>
                            </a:rPr>
                            <m:t>𝑚𝐿</m:t>
                          </m:r>
                          <m:r>
                            <a:rPr lang="en-US" altLang="en-US" sz="2800" b="0" i="1" smtClean="0">
                              <a:latin typeface="Cambria Math"/>
                            </a:rPr>
                            <m:t> </m:t>
                          </m:r>
                          <m:r>
                            <a:rPr lang="en-US" altLang="en-US" sz="2800" b="0" i="1" smtClean="0">
                              <a:latin typeface="Cambria Math"/>
                            </a:rPr>
                            <m:t>𝑤𝑎𝑡𝑒𝑟</m:t>
                          </m:r>
                        </m:den>
                      </m:f>
                      <m:r>
                        <a:rPr lang="en-US" altLang="en-US" sz="2800" b="0" i="1" smtClean="0">
                          <a:latin typeface="Cambria Math"/>
                        </a:rPr>
                        <m:t>????=</m:t>
                      </m:r>
                      <m:f>
                        <m:fPr>
                          <m:ctrlPr>
                            <a:rPr lang="en-US" altLang="en-US" sz="2800" b="0" i="1" smtClean="0">
                              <a:latin typeface="Cambria Math"/>
                            </a:rPr>
                          </m:ctrlPr>
                        </m:fPr>
                        <m:num>
                          <m:r>
                            <a:rPr lang="en-US" altLang="en-US" sz="2800" b="0" i="1" smtClean="0">
                              <a:latin typeface="Cambria Math"/>
                            </a:rPr>
                            <m:t>?</m:t>
                          </m:r>
                          <m:r>
                            <a:rPr lang="en-US" altLang="en-US" sz="2800" b="0" i="1" smtClean="0">
                              <a:latin typeface="Cambria Math"/>
                            </a:rPr>
                            <m:t>𝑙𝑏</m:t>
                          </m:r>
                          <m:r>
                            <a:rPr lang="en-US" altLang="en-US" sz="2800" b="0" i="1" smtClean="0">
                              <a:latin typeface="Cambria Math"/>
                            </a:rPr>
                            <m:t> </m:t>
                          </m:r>
                          <m:r>
                            <a:rPr lang="en-US" altLang="en-US" sz="2800" b="0" i="1" smtClean="0">
                              <a:latin typeface="Cambria Math"/>
                            </a:rPr>
                            <m:t>𝑙𝑒𝑎𝑑</m:t>
                          </m:r>
                        </m:num>
                        <m:den>
                          <m:r>
                            <a:rPr lang="en-US" altLang="en-US" sz="2800" b="0" i="1" smtClean="0">
                              <a:latin typeface="Cambria Math"/>
                            </a:rPr>
                            <m:t>𝑔𝑎𝑙</m:t>
                          </m:r>
                          <m:r>
                            <a:rPr lang="en-US" altLang="en-US" sz="2800" b="0" i="1" smtClean="0">
                              <a:latin typeface="Cambria Math"/>
                            </a:rPr>
                            <m:t> </m:t>
                          </m:r>
                          <m:r>
                            <a:rPr lang="en-US" altLang="en-US" sz="2800" b="0" i="1" smtClean="0">
                              <a:latin typeface="Cambria Math"/>
                            </a:rPr>
                            <m:t>𝑤𝑎𝑡𝑒𝑟</m:t>
                          </m:r>
                        </m:den>
                      </m:f>
                    </m:oMath>
                  </m:oMathPara>
                </a14:m>
                <a:endParaRPr lang="en-US" altLang="en-US" sz="2600" dirty="0" smtClean="0"/>
              </a:p>
              <a:p>
                <a:pPr eaLnBrk="1" hangingPunct="1">
                  <a:lnSpc>
                    <a:spcPct val="80000"/>
                  </a:lnSpc>
                  <a:buFont typeface="Wingdings" pitchFamily="2" charset="2"/>
                  <a:buNone/>
                </a:pPr>
                <a:endParaRPr lang="en-US" altLang="en-US" sz="2600" dirty="0" smtClean="0"/>
              </a:p>
              <a:p>
                <a:pPr eaLnBrk="1" hangingPunct="1">
                  <a:lnSpc>
                    <a:spcPct val="80000"/>
                  </a:lnSpc>
                  <a:buFont typeface="Wingdings" pitchFamily="2" charset="2"/>
                  <a:buNone/>
                </a:pPr>
                <a:r>
                  <a:rPr lang="en-US" altLang="en-US" sz="2600" dirty="0" smtClean="0"/>
                  <a:t>mg measures mass of lead, </a:t>
                </a:r>
                <a:r>
                  <a:rPr lang="en-US" altLang="en-US" sz="2600" dirty="0" err="1" smtClean="0"/>
                  <a:t>lb</a:t>
                </a:r>
                <a:r>
                  <a:rPr lang="en-US" altLang="en-US" sz="2600" dirty="0" smtClean="0"/>
                  <a:t> measures weight of lead (same thing at sea level)</a:t>
                </a:r>
              </a:p>
              <a:p>
                <a:pPr eaLnBrk="1" hangingPunct="1">
                  <a:lnSpc>
                    <a:spcPct val="80000"/>
                  </a:lnSpc>
                  <a:buFont typeface="Wingdings" pitchFamily="2" charset="2"/>
                  <a:buNone/>
                </a:pPr>
                <a:endParaRPr lang="en-US" altLang="en-US" sz="2600" dirty="0" smtClean="0"/>
              </a:p>
              <a:p>
                <a:pPr eaLnBrk="1" hangingPunct="1">
                  <a:lnSpc>
                    <a:spcPct val="80000"/>
                  </a:lnSpc>
                  <a:buFont typeface="Wingdings" pitchFamily="2" charset="2"/>
                  <a:buNone/>
                </a:pPr>
                <a:r>
                  <a:rPr lang="en-US" altLang="en-US" sz="2600" dirty="0" smtClean="0"/>
                  <a:t>mL measures volume of water, gal measures volume of water</a:t>
                </a:r>
              </a:p>
              <a:p>
                <a:pPr eaLnBrk="1" hangingPunct="1">
                  <a:lnSpc>
                    <a:spcPct val="80000"/>
                  </a:lnSpc>
                  <a:buFont typeface="Wingdings" pitchFamily="2" charset="2"/>
                  <a:buNone/>
                </a:pPr>
                <a:endParaRPr lang="en-US" altLang="en-US" sz="2600" dirty="0" smtClean="0"/>
              </a:p>
              <a:p>
                <a:pPr eaLnBrk="1" hangingPunct="1">
                  <a:lnSpc>
                    <a:spcPct val="80000"/>
                  </a:lnSpc>
                  <a:buFont typeface="Wingdings" pitchFamily="2" charset="2"/>
                  <a:buNone/>
                </a:pPr>
                <a:r>
                  <a:rPr lang="en-US" altLang="en-US" sz="2600" dirty="0" smtClean="0"/>
                  <a:t>It makes sense that identical types of quantities are most easily converted into each other.</a:t>
                </a:r>
              </a:p>
            </p:txBody>
          </p:sp>
        </mc:Choice>
        <mc:Fallback xmlns="">
          <p:sp>
            <p:nvSpPr>
              <p:cNvPr id="51204" name="Rectangle 3"/>
              <p:cNvSpPr>
                <a:spLocks noGrp="1" noRot="1" noChangeAspect="1" noMove="1" noResize="1" noEditPoints="1" noAdjustHandles="1" noChangeArrowheads="1" noChangeShapeType="1" noTextEdit="1"/>
              </p:cNvSpPr>
              <p:nvPr>
                <p:ph type="body" idx="1"/>
              </p:nvPr>
            </p:nvSpPr>
            <p:spPr>
              <a:blipFill rotWithShape="1">
                <a:blip r:embed="rId2"/>
                <a:stretch>
                  <a:fillRect l="-1259" t="-691"/>
                </a:stretch>
              </a:blipFill>
            </p:spPr>
            <p:txBody>
              <a:bodyPr/>
              <a:lstStyle/>
              <a:p>
                <a:r>
                  <a:rPr lang="en-US">
                    <a:noFill/>
                  </a:rPr>
                  <a:t> </a:t>
                </a:r>
              </a:p>
            </p:txBody>
          </p:sp>
        </mc:Fallback>
      </mc:AlternateContent>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54</a:t>
            </a:fld>
            <a:endParaRPr lang="en-US" altLang="en-US"/>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52227" name="Rectangle 2"/>
          <p:cNvSpPr>
            <a:spLocks noGrp="1" noChangeArrowheads="1"/>
          </p:cNvSpPr>
          <p:nvPr>
            <p:ph type="title"/>
          </p:nvPr>
        </p:nvSpPr>
        <p:spPr/>
        <p:txBody>
          <a:bodyPr/>
          <a:lstStyle/>
          <a:p>
            <a:pPr eaLnBrk="1" hangingPunct="1"/>
            <a:r>
              <a:rPr lang="en-US" altLang="en-US" smtClean="0"/>
              <a:t>Two Step Path</a:t>
            </a:r>
          </a:p>
        </p:txBody>
      </p:sp>
      <mc:AlternateContent xmlns:mc="http://schemas.openxmlformats.org/markup-compatibility/2006" xmlns:a14="http://schemas.microsoft.com/office/drawing/2010/main">
        <mc:Choice Requires="a14">
          <p:sp>
            <p:nvSpPr>
              <p:cNvPr id="52228" name="Rectangle 3"/>
              <p:cNvSpPr>
                <a:spLocks noGrp="1" noChangeArrowheads="1"/>
              </p:cNvSpPr>
              <p:nvPr>
                <p:ph type="body" idx="1"/>
              </p:nvPr>
            </p:nvSpPr>
            <p:spPr/>
            <p:txBody>
              <a:bodyPr/>
              <a:lstStyle/>
              <a:p>
                <a:pPr eaLnBrk="1" hangingPunct="1">
                  <a:lnSpc>
                    <a:spcPct val="90000"/>
                  </a:lnSpc>
                  <a:buNone/>
                </a:pPr>
                <a14:m>
                  <m:oMathPara xmlns:m="http://schemas.openxmlformats.org/officeDocument/2006/math">
                    <m:oMathParaPr>
                      <m:jc m:val="centerGroup"/>
                    </m:oMathParaPr>
                    <m:oMath xmlns:m="http://schemas.openxmlformats.org/officeDocument/2006/math">
                      <m:f>
                        <m:fPr>
                          <m:ctrlPr>
                            <a:rPr lang="en-US" altLang="en-US" i="1" smtClean="0">
                              <a:latin typeface="Cambria Math"/>
                            </a:rPr>
                          </m:ctrlPr>
                        </m:fPr>
                        <m:num>
                          <m:r>
                            <a:rPr lang="en-US" altLang="en-US" b="0" i="1" smtClean="0">
                              <a:latin typeface="Cambria Math"/>
                            </a:rPr>
                            <m:t>32 </m:t>
                          </m:r>
                          <m:r>
                            <a:rPr lang="en-US" altLang="en-US" b="0" i="1" smtClean="0">
                              <a:latin typeface="Cambria Math"/>
                            </a:rPr>
                            <m:t>𝑚𝑔</m:t>
                          </m:r>
                          <m:r>
                            <a:rPr lang="en-US" altLang="en-US" b="0" i="1" smtClean="0">
                              <a:latin typeface="Cambria Math"/>
                            </a:rPr>
                            <m:t> </m:t>
                          </m:r>
                          <m:r>
                            <a:rPr lang="en-US" altLang="en-US" b="0" i="1" smtClean="0">
                              <a:latin typeface="Cambria Math"/>
                            </a:rPr>
                            <m:t>𝑙𝑒𝑎𝑑</m:t>
                          </m:r>
                        </m:num>
                        <m:den>
                          <m:r>
                            <a:rPr lang="en-US" altLang="en-US" b="0" i="1" smtClean="0">
                              <a:latin typeface="Cambria Math"/>
                            </a:rPr>
                            <m:t>𝑚𝐿</m:t>
                          </m:r>
                          <m:r>
                            <a:rPr lang="en-US" altLang="en-US" b="0" i="1" smtClean="0">
                              <a:latin typeface="Cambria Math"/>
                            </a:rPr>
                            <m:t> </m:t>
                          </m:r>
                          <m:r>
                            <a:rPr lang="en-US" altLang="en-US" b="0" i="1" smtClean="0">
                              <a:latin typeface="Cambria Math"/>
                            </a:rPr>
                            <m:t>𝑤𝑎𝑡𝑒𝑟</m:t>
                          </m:r>
                        </m:den>
                      </m:f>
                      <m:r>
                        <a:rPr lang="en-US" altLang="en-US" b="0" i="1" smtClean="0">
                          <a:latin typeface="Cambria Math"/>
                          <a:ea typeface="Cambria Math"/>
                        </a:rPr>
                        <m:t>×</m:t>
                      </m:r>
                      <m:f>
                        <m:fPr>
                          <m:ctrlPr>
                            <a:rPr lang="en-US" altLang="en-US" b="0" i="1" smtClean="0">
                              <a:latin typeface="Cambria Math"/>
                            </a:rPr>
                          </m:ctrlPr>
                        </m:fPr>
                        <m:num>
                          <m:r>
                            <a:rPr lang="en-US" altLang="en-US" b="0" i="1" smtClean="0">
                              <a:latin typeface="Cambria Math"/>
                            </a:rPr>
                            <m:t>?</m:t>
                          </m:r>
                          <m:r>
                            <a:rPr lang="en-US" altLang="en-US" b="0" i="1" smtClean="0">
                              <a:latin typeface="Cambria Math"/>
                            </a:rPr>
                            <m:t>𝑙𝑏</m:t>
                          </m:r>
                        </m:num>
                        <m:den>
                          <m:r>
                            <a:rPr lang="en-US" altLang="en-US" b="0" i="1" smtClean="0">
                              <a:latin typeface="Cambria Math"/>
                            </a:rPr>
                            <m:t>𝑚𝑔</m:t>
                          </m:r>
                        </m:den>
                      </m:f>
                      <m:r>
                        <a:rPr lang="en-US" altLang="en-US" b="0" i="1" smtClean="0">
                          <a:latin typeface="Cambria Math"/>
                          <a:ea typeface="Cambria Math"/>
                        </a:rPr>
                        <m:t>×</m:t>
                      </m:r>
                      <m:f>
                        <m:fPr>
                          <m:ctrlPr>
                            <a:rPr lang="en-US" altLang="en-US" b="0" i="1" smtClean="0">
                              <a:latin typeface="Cambria Math"/>
                              <a:ea typeface="Cambria Math"/>
                            </a:rPr>
                          </m:ctrlPr>
                        </m:fPr>
                        <m:num>
                          <m:r>
                            <a:rPr lang="en-US" altLang="en-US" b="0" i="1" smtClean="0">
                              <a:latin typeface="Cambria Math"/>
                              <a:ea typeface="Cambria Math"/>
                            </a:rPr>
                            <m:t>?</m:t>
                          </m:r>
                          <m:r>
                            <a:rPr lang="en-US" altLang="en-US" b="0" i="1" smtClean="0">
                              <a:latin typeface="Cambria Math"/>
                              <a:ea typeface="Cambria Math"/>
                            </a:rPr>
                            <m:t>𝑚𝐿</m:t>
                          </m:r>
                        </m:num>
                        <m:den>
                          <m:r>
                            <a:rPr lang="en-US" altLang="en-US" b="0" i="1" smtClean="0">
                              <a:latin typeface="Cambria Math"/>
                              <a:ea typeface="Cambria Math"/>
                            </a:rPr>
                            <m:t>𝑔𝑎𝑙</m:t>
                          </m:r>
                        </m:den>
                      </m:f>
                      <m:r>
                        <a:rPr lang="en-US" altLang="en-US" b="0" i="1" smtClean="0">
                          <a:latin typeface="Cambria Math"/>
                        </a:rPr>
                        <m:t>=</m:t>
                      </m:r>
                      <m:f>
                        <m:fPr>
                          <m:ctrlPr>
                            <a:rPr lang="en-US" altLang="en-US" b="0" i="1" smtClean="0">
                              <a:latin typeface="Cambria Math"/>
                            </a:rPr>
                          </m:ctrlPr>
                        </m:fPr>
                        <m:num>
                          <m:r>
                            <a:rPr lang="en-US" altLang="en-US" b="0" i="1" smtClean="0">
                              <a:latin typeface="Cambria Math"/>
                            </a:rPr>
                            <m:t>?</m:t>
                          </m:r>
                          <m:r>
                            <a:rPr lang="en-US" altLang="en-US" b="0" i="1" smtClean="0">
                              <a:latin typeface="Cambria Math"/>
                            </a:rPr>
                            <m:t>𝑙𝑏</m:t>
                          </m:r>
                          <m:r>
                            <a:rPr lang="en-US" altLang="en-US" b="0" i="1" smtClean="0">
                              <a:latin typeface="Cambria Math"/>
                            </a:rPr>
                            <m:t> </m:t>
                          </m:r>
                          <m:r>
                            <a:rPr lang="en-US" altLang="en-US" b="0" i="1" smtClean="0">
                              <a:latin typeface="Cambria Math"/>
                            </a:rPr>
                            <m:t>𝑙𝑒𝑎𝑑</m:t>
                          </m:r>
                        </m:num>
                        <m:den>
                          <m:r>
                            <a:rPr lang="en-US" altLang="en-US" b="0" i="1" smtClean="0">
                              <a:latin typeface="Cambria Math"/>
                            </a:rPr>
                            <m:t>𝑔𝑎𝑙</m:t>
                          </m:r>
                          <m:r>
                            <a:rPr lang="en-US" altLang="en-US" b="0" i="1" smtClean="0">
                              <a:latin typeface="Cambria Math"/>
                            </a:rPr>
                            <m:t> </m:t>
                          </m:r>
                          <m:r>
                            <a:rPr lang="en-US" altLang="en-US" b="0" i="1" smtClean="0">
                              <a:latin typeface="Cambria Math"/>
                            </a:rPr>
                            <m:t>𝑤𝑎𝑡𝑒𝑟</m:t>
                          </m:r>
                        </m:den>
                      </m:f>
                    </m:oMath>
                  </m:oMathPara>
                </a14:m>
                <a:endParaRPr lang="en-US" altLang="en-US" dirty="0" smtClean="0"/>
              </a:p>
              <a:p>
                <a:pPr eaLnBrk="1" hangingPunct="1">
                  <a:lnSpc>
                    <a:spcPct val="90000"/>
                  </a:lnSpc>
                  <a:buFont typeface="Wingdings" pitchFamily="2" charset="2"/>
                  <a:buNone/>
                </a:pPr>
                <a:endParaRPr lang="en-US" altLang="en-US" dirty="0" smtClean="0"/>
              </a:p>
              <a:p>
                <a:pPr eaLnBrk="1" hangingPunct="1">
                  <a:lnSpc>
                    <a:spcPct val="90000"/>
                  </a:lnSpc>
                  <a:buFont typeface="Wingdings" pitchFamily="2" charset="2"/>
                  <a:buNone/>
                </a:pPr>
                <a:endParaRPr lang="en-US" altLang="en-US" dirty="0" smtClean="0"/>
              </a:p>
              <a:p>
                <a:pPr eaLnBrk="1" hangingPunct="1">
                  <a:lnSpc>
                    <a:spcPct val="90000"/>
                  </a:lnSpc>
                  <a:buFont typeface="Wingdings" pitchFamily="2" charset="2"/>
                  <a:buNone/>
                </a:pPr>
                <a:r>
                  <a:rPr lang="en-US" altLang="en-US" dirty="0" smtClean="0"/>
                  <a:t>Do I know those 2 “single steps”?</a:t>
                </a:r>
              </a:p>
              <a:p>
                <a:pPr eaLnBrk="1" hangingPunct="1">
                  <a:lnSpc>
                    <a:spcPct val="90000"/>
                  </a:lnSpc>
                  <a:buFont typeface="Wingdings" pitchFamily="2" charset="2"/>
                  <a:buNone/>
                </a:pPr>
                <a:r>
                  <a:rPr lang="en-US" altLang="en-US" dirty="0" smtClean="0"/>
                  <a:t>Maybe I do, maybe I don’t.  If I do, I can plug them right in.  If not, I need to break them down into more steps.</a:t>
                </a:r>
              </a:p>
            </p:txBody>
          </p:sp>
        </mc:Choice>
        <mc:Fallback xmlns="">
          <p:sp>
            <p:nvSpPr>
              <p:cNvPr id="52228" name="Rectangle 3"/>
              <p:cNvSpPr>
                <a:spLocks noGrp="1" noRot="1" noChangeAspect="1" noMove="1" noResize="1" noEditPoints="1" noAdjustHandles="1" noChangeArrowheads="1" noChangeShapeType="1" noTextEdit="1"/>
              </p:cNvSpPr>
              <p:nvPr>
                <p:ph type="body" idx="1"/>
              </p:nvPr>
            </p:nvSpPr>
            <p:spPr>
              <a:blipFill rotWithShape="1">
                <a:blip r:embed="rId2"/>
                <a:stretch>
                  <a:fillRect l="-1704"/>
                </a:stretch>
              </a:blipFill>
            </p:spPr>
            <p:txBody>
              <a:bodyPr/>
              <a:lstStyle/>
              <a:p>
                <a:r>
                  <a:rPr lang="en-US">
                    <a:noFill/>
                  </a:rPr>
                  <a:t> </a:t>
                </a:r>
              </a:p>
            </p:txBody>
          </p:sp>
        </mc:Fallback>
      </mc:AlternateContent>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55</a:t>
            </a:fld>
            <a:endParaRPr lang="en-US" altLang="en-US"/>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53251" name="Rectangle 2"/>
          <p:cNvSpPr>
            <a:spLocks noGrp="1" noChangeArrowheads="1"/>
          </p:cNvSpPr>
          <p:nvPr>
            <p:ph type="title"/>
          </p:nvPr>
        </p:nvSpPr>
        <p:spPr/>
        <p:txBody>
          <a:bodyPr/>
          <a:lstStyle/>
          <a:p>
            <a:pPr eaLnBrk="1" hangingPunct="1"/>
            <a:r>
              <a:rPr lang="en-US" altLang="en-US" smtClean="0"/>
              <a:t>One possible path</a:t>
            </a:r>
          </a:p>
        </p:txBody>
      </p:sp>
      <mc:AlternateContent xmlns:mc="http://schemas.openxmlformats.org/markup-compatibility/2006" xmlns:a14="http://schemas.microsoft.com/office/drawing/2010/main">
        <mc:Choice Requires="a14">
          <p:sp>
            <p:nvSpPr>
              <p:cNvPr id="53252" name="Rectangle 3"/>
              <p:cNvSpPr>
                <a:spLocks noGrp="1" noChangeArrowheads="1"/>
              </p:cNvSpPr>
              <p:nvPr>
                <p:ph type="body" idx="1"/>
              </p:nvPr>
            </p:nvSpPr>
            <p:spPr/>
            <p:txBody>
              <a:bodyPr/>
              <a:lstStyle/>
              <a:p>
                <a:pPr eaLnBrk="1" hangingPunct="1">
                  <a:lnSpc>
                    <a:spcPct val="80000"/>
                  </a:lnSpc>
                  <a:buNone/>
                </a:pPr>
                <a14:m>
                  <m:oMathPara xmlns:m="http://schemas.openxmlformats.org/officeDocument/2006/math">
                    <m:oMathParaPr>
                      <m:jc m:val="centerGroup"/>
                    </m:oMathParaPr>
                    <m:oMath xmlns:m="http://schemas.openxmlformats.org/officeDocument/2006/math">
                      <m:f>
                        <m:fPr>
                          <m:ctrlPr>
                            <a:rPr lang="en-US" altLang="en-US" sz="2000" i="1" smtClean="0">
                              <a:latin typeface="Cambria Math"/>
                            </a:rPr>
                          </m:ctrlPr>
                        </m:fPr>
                        <m:num>
                          <m:r>
                            <a:rPr lang="en-US" altLang="en-US" sz="2000" b="0" i="1" smtClean="0">
                              <a:latin typeface="Cambria Math"/>
                            </a:rPr>
                            <m:t>32 </m:t>
                          </m:r>
                          <m:r>
                            <a:rPr lang="en-US" altLang="en-US" sz="2000" b="0" i="1" smtClean="0">
                              <a:latin typeface="Cambria Math"/>
                            </a:rPr>
                            <m:t>𝑚𝑔</m:t>
                          </m:r>
                          <m:r>
                            <a:rPr lang="en-US" altLang="en-US" sz="2000" b="0" i="1" smtClean="0">
                              <a:latin typeface="Cambria Math"/>
                            </a:rPr>
                            <m:t> </m:t>
                          </m:r>
                          <m:r>
                            <a:rPr lang="en-US" altLang="en-US" sz="2000" b="0" i="1" smtClean="0">
                              <a:latin typeface="Cambria Math"/>
                            </a:rPr>
                            <m:t>𝑙𝑒𝑎𝑑</m:t>
                          </m:r>
                        </m:num>
                        <m:den>
                          <m:r>
                            <a:rPr lang="en-US" altLang="en-US" sz="2000" b="0" i="1" smtClean="0">
                              <a:latin typeface="Cambria Math"/>
                            </a:rPr>
                            <m:t>𝑚𝐿</m:t>
                          </m:r>
                          <m:r>
                            <a:rPr lang="en-US" altLang="en-US" sz="2000" b="0" i="1" smtClean="0">
                              <a:latin typeface="Cambria Math"/>
                            </a:rPr>
                            <m:t> </m:t>
                          </m:r>
                          <m:r>
                            <a:rPr lang="en-US" altLang="en-US" sz="2000" b="0" i="1" smtClean="0">
                              <a:latin typeface="Cambria Math"/>
                            </a:rPr>
                            <m:t>𝑤𝑎𝑡𝑒𝑟</m:t>
                          </m:r>
                        </m:den>
                      </m:f>
                      <m:r>
                        <a:rPr lang="en-US" altLang="en-US" sz="2000" b="0" i="1" smtClean="0">
                          <a:latin typeface="Cambria Math"/>
                          <a:ea typeface="Cambria Math"/>
                        </a:rPr>
                        <m:t>×</m:t>
                      </m:r>
                      <m:f>
                        <m:fPr>
                          <m:ctrlPr>
                            <a:rPr lang="en-US" altLang="en-US" sz="2000" b="0" i="1" smtClean="0">
                              <a:latin typeface="Cambria Math"/>
                            </a:rPr>
                          </m:ctrlPr>
                        </m:fPr>
                        <m:num>
                          <m:r>
                            <a:rPr lang="en-US" altLang="en-US" sz="2000" b="0" i="1" smtClean="0">
                              <a:latin typeface="Cambria Math"/>
                            </a:rPr>
                            <m:t>1000 </m:t>
                          </m:r>
                          <m:r>
                            <a:rPr lang="en-US" altLang="en-US" sz="2000" b="0" i="1" smtClean="0">
                              <a:latin typeface="Cambria Math"/>
                            </a:rPr>
                            <m:t>𝑚𝐿</m:t>
                          </m:r>
                        </m:num>
                        <m:den>
                          <m:r>
                            <a:rPr lang="en-US" altLang="en-US" sz="2000" b="0" i="1" smtClean="0">
                              <a:latin typeface="Cambria Math"/>
                            </a:rPr>
                            <m:t>1 </m:t>
                          </m:r>
                          <m:r>
                            <a:rPr lang="en-US" altLang="en-US" sz="2000" b="0" i="1" smtClean="0">
                              <a:latin typeface="Cambria Math"/>
                            </a:rPr>
                            <m:t>𝐿</m:t>
                          </m:r>
                        </m:den>
                      </m:f>
                      <m:r>
                        <a:rPr lang="en-US" altLang="en-US" sz="2000" b="0" i="1" smtClean="0">
                          <a:latin typeface="Cambria Math"/>
                          <a:ea typeface="Cambria Math"/>
                        </a:rPr>
                        <m:t>×</m:t>
                      </m:r>
                      <m:f>
                        <m:fPr>
                          <m:ctrlPr>
                            <a:rPr lang="en-US" altLang="en-US" sz="2000" b="0" i="1" smtClean="0">
                              <a:latin typeface="Cambria Math"/>
                              <a:ea typeface="Cambria Math"/>
                            </a:rPr>
                          </m:ctrlPr>
                        </m:fPr>
                        <m:num>
                          <m:r>
                            <a:rPr lang="en-US" altLang="en-US" sz="2000" b="0" i="1" smtClean="0">
                              <a:latin typeface="Cambria Math"/>
                              <a:ea typeface="Cambria Math"/>
                            </a:rPr>
                            <m:t>1 </m:t>
                          </m:r>
                          <m:r>
                            <a:rPr lang="en-US" altLang="en-US" sz="2000" b="0" i="1" smtClean="0">
                              <a:latin typeface="Cambria Math"/>
                              <a:ea typeface="Cambria Math"/>
                            </a:rPr>
                            <m:t>𝐿</m:t>
                          </m:r>
                        </m:num>
                        <m:den>
                          <m:r>
                            <a:rPr lang="en-US" altLang="en-US" sz="2000" b="0" i="1" smtClean="0">
                              <a:latin typeface="Cambria Math"/>
                              <a:ea typeface="Cambria Math"/>
                            </a:rPr>
                            <m:t>1.057 </m:t>
                          </m:r>
                          <m:r>
                            <a:rPr lang="en-US" altLang="en-US" sz="2000" b="0" i="1" smtClean="0">
                              <a:latin typeface="Cambria Math"/>
                              <a:ea typeface="Cambria Math"/>
                            </a:rPr>
                            <m:t>𝑞𝑡</m:t>
                          </m:r>
                        </m:den>
                      </m:f>
                      <m:r>
                        <a:rPr lang="en-US" altLang="en-US" sz="2000" b="0" i="1" smtClean="0">
                          <a:latin typeface="Cambria Math"/>
                          <a:ea typeface="Cambria Math"/>
                        </a:rPr>
                        <m:t>×</m:t>
                      </m:r>
                      <m:f>
                        <m:fPr>
                          <m:ctrlPr>
                            <a:rPr lang="en-US" altLang="en-US" sz="2000" b="0" i="1" smtClean="0">
                              <a:latin typeface="Cambria Math"/>
                              <a:ea typeface="Cambria Math"/>
                            </a:rPr>
                          </m:ctrlPr>
                        </m:fPr>
                        <m:num>
                          <m:r>
                            <a:rPr lang="en-US" altLang="en-US" sz="2000" b="0" i="1" smtClean="0">
                              <a:latin typeface="Cambria Math"/>
                              <a:ea typeface="Cambria Math"/>
                            </a:rPr>
                            <m:t>4 </m:t>
                          </m:r>
                          <m:r>
                            <a:rPr lang="en-US" altLang="en-US" sz="2000" b="0" i="1" smtClean="0">
                              <a:latin typeface="Cambria Math"/>
                              <a:ea typeface="Cambria Math"/>
                            </a:rPr>
                            <m:t>𝑞𝑡</m:t>
                          </m:r>
                        </m:num>
                        <m:den>
                          <m:r>
                            <a:rPr lang="en-US" altLang="en-US" sz="2000" b="0" i="1" smtClean="0">
                              <a:latin typeface="Cambria Math"/>
                              <a:ea typeface="Cambria Math"/>
                            </a:rPr>
                            <m:t>1 </m:t>
                          </m:r>
                          <m:r>
                            <a:rPr lang="en-US" altLang="en-US" sz="2000" b="0" i="1" smtClean="0">
                              <a:latin typeface="Cambria Math"/>
                              <a:ea typeface="Cambria Math"/>
                            </a:rPr>
                            <m:t>𝑔𝑎</m:t>
                          </m:r>
                        </m:den>
                      </m:f>
                      <m:r>
                        <a:rPr lang="en-US" altLang="en-US" sz="2000" b="0" i="1" smtClean="0">
                          <a:latin typeface="Cambria Math"/>
                        </a:rPr>
                        <m:t>=</m:t>
                      </m:r>
                      <m:f>
                        <m:fPr>
                          <m:ctrlPr>
                            <a:rPr lang="en-US" altLang="en-US" sz="2000" b="0" i="1" smtClean="0">
                              <a:latin typeface="Cambria Math"/>
                            </a:rPr>
                          </m:ctrlPr>
                        </m:fPr>
                        <m:num>
                          <m:r>
                            <a:rPr lang="en-US" altLang="en-US" sz="2000" b="0" i="1" smtClean="0">
                              <a:latin typeface="Cambria Math"/>
                            </a:rPr>
                            <m:t>121097 </m:t>
                          </m:r>
                          <m:r>
                            <a:rPr lang="en-US" altLang="en-US" sz="2000" b="0" i="1" smtClean="0">
                              <a:latin typeface="Cambria Math"/>
                            </a:rPr>
                            <m:t>𝑚𝑔</m:t>
                          </m:r>
                          <m:r>
                            <a:rPr lang="en-US" altLang="en-US" sz="2000" b="0" i="1" smtClean="0">
                              <a:latin typeface="Cambria Math"/>
                            </a:rPr>
                            <m:t> </m:t>
                          </m:r>
                          <m:r>
                            <a:rPr lang="en-US" altLang="en-US" sz="2000" b="0" i="1" smtClean="0">
                              <a:latin typeface="Cambria Math"/>
                            </a:rPr>
                            <m:t>𝑙𝑒𝑎𝑑</m:t>
                          </m:r>
                        </m:num>
                        <m:den>
                          <m:r>
                            <a:rPr lang="en-US" altLang="en-US" sz="2000" b="0" i="1" smtClean="0">
                              <a:latin typeface="Cambria Math"/>
                            </a:rPr>
                            <m:t>𝑔𝑎𝑙</m:t>
                          </m:r>
                          <m:r>
                            <a:rPr lang="en-US" altLang="en-US" sz="2000" b="0" i="1" smtClean="0">
                              <a:latin typeface="Cambria Math"/>
                            </a:rPr>
                            <m:t> </m:t>
                          </m:r>
                          <m:r>
                            <a:rPr lang="en-US" altLang="en-US" sz="2000" b="0" i="1" smtClean="0">
                              <a:latin typeface="Cambria Math"/>
                            </a:rPr>
                            <m:t>𝑤𝑎𝑡𝑒𝑟</m:t>
                          </m:r>
                        </m:den>
                      </m:f>
                    </m:oMath>
                  </m:oMathPara>
                </a14:m>
                <a:endParaRPr lang="en-US" altLang="en-US" sz="1900" dirty="0" smtClean="0"/>
              </a:p>
              <a:p>
                <a:pPr eaLnBrk="1" hangingPunct="1">
                  <a:lnSpc>
                    <a:spcPct val="80000"/>
                  </a:lnSpc>
                  <a:buNone/>
                </a:pPr>
                <a:endParaRPr lang="en-US" altLang="en-US" sz="1900" dirty="0"/>
              </a:p>
              <a:p>
                <a:pPr eaLnBrk="1" hangingPunct="1">
                  <a:lnSpc>
                    <a:spcPct val="80000"/>
                  </a:lnSpc>
                  <a:buNone/>
                </a:pPr>
                <a:r>
                  <a:rPr lang="en-US" altLang="en-US" sz="1900" dirty="0" smtClean="0"/>
                  <a:t>I’ve got the right units for water.  Now, I need the right units for lead.</a:t>
                </a:r>
              </a:p>
              <a:p>
                <a:pPr eaLnBrk="1" hangingPunct="1">
                  <a:lnSpc>
                    <a:spcPct val="80000"/>
                  </a:lnSpc>
                  <a:buFont typeface="Wingdings" pitchFamily="2" charset="2"/>
                  <a:buNone/>
                </a:pPr>
                <a:endParaRPr lang="en-US" altLang="en-US" sz="1900" dirty="0"/>
              </a:p>
              <a:p>
                <a:pPr eaLnBrk="1" hangingPunct="1">
                  <a:lnSpc>
                    <a:spcPct val="80000"/>
                  </a:lnSpc>
                  <a:buNone/>
                </a:pPr>
                <a14:m>
                  <m:oMathPara xmlns:m="http://schemas.openxmlformats.org/officeDocument/2006/math">
                    <m:oMathParaPr>
                      <m:jc m:val="centerGroup"/>
                    </m:oMathParaPr>
                    <m:oMath xmlns:m="http://schemas.openxmlformats.org/officeDocument/2006/math">
                      <m:f>
                        <m:fPr>
                          <m:ctrlPr>
                            <a:rPr lang="en-US" altLang="en-US" sz="1800" b="0" i="1" smtClean="0">
                              <a:latin typeface="Cambria Math"/>
                            </a:rPr>
                          </m:ctrlPr>
                        </m:fPr>
                        <m:num>
                          <m:r>
                            <a:rPr lang="en-US" altLang="en-US" sz="1800" b="0" i="1" smtClean="0">
                              <a:latin typeface="Cambria Math"/>
                            </a:rPr>
                            <m:t>121097 </m:t>
                          </m:r>
                          <m:r>
                            <a:rPr lang="en-US" altLang="en-US" sz="1800" b="0" i="1" smtClean="0">
                              <a:latin typeface="Cambria Math"/>
                            </a:rPr>
                            <m:t>𝑚𝑔</m:t>
                          </m:r>
                          <m:r>
                            <a:rPr lang="en-US" altLang="en-US" sz="1800" b="0" i="1" smtClean="0">
                              <a:latin typeface="Cambria Math"/>
                            </a:rPr>
                            <m:t> </m:t>
                          </m:r>
                          <m:r>
                            <a:rPr lang="en-US" altLang="en-US" sz="1800" b="0" i="1" smtClean="0">
                              <a:latin typeface="Cambria Math"/>
                            </a:rPr>
                            <m:t>𝑙𝑒𝑎𝑑</m:t>
                          </m:r>
                        </m:num>
                        <m:den>
                          <m:r>
                            <a:rPr lang="en-US" altLang="en-US" sz="1800" b="0" i="1" smtClean="0">
                              <a:latin typeface="Cambria Math"/>
                            </a:rPr>
                            <m:t>𝑔𝑎𝑙</m:t>
                          </m:r>
                          <m:r>
                            <a:rPr lang="en-US" altLang="en-US" sz="1800" b="0" i="1" smtClean="0">
                              <a:latin typeface="Cambria Math"/>
                            </a:rPr>
                            <m:t> </m:t>
                          </m:r>
                          <m:r>
                            <a:rPr lang="en-US" altLang="en-US" sz="1800" b="0" i="1" smtClean="0">
                              <a:latin typeface="Cambria Math"/>
                            </a:rPr>
                            <m:t>𝑤𝑎𝑡𝑒𝑟</m:t>
                          </m:r>
                        </m:den>
                      </m:f>
                      <m:r>
                        <a:rPr lang="en-US" altLang="en-US" sz="1800" b="0" i="1" smtClean="0">
                          <a:latin typeface="Cambria Math"/>
                          <a:ea typeface="Cambria Math"/>
                        </a:rPr>
                        <m:t>×</m:t>
                      </m:r>
                      <m:f>
                        <m:fPr>
                          <m:ctrlPr>
                            <a:rPr lang="en-US" altLang="en-US" sz="1800" b="0" i="1" smtClean="0">
                              <a:latin typeface="Cambria Math"/>
                              <a:ea typeface="Cambria Math"/>
                            </a:rPr>
                          </m:ctrlPr>
                        </m:fPr>
                        <m:num>
                          <m:r>
                            <a:rPr lang="en-US" altLang="en-US" sz="1800" b="0" i="1" smtClean="0">
                              <a:latin typeface="Cambria Math"/>
                              <a:ea typeface="Cambria Math"/>
                            </a:rPr>
                            <m:t>1 </m:t>
                          </m:r>
                          <m:r>
                            <a:rPr lang="en-US" altLang="en-US" sz="1800" b="0" i="1" smtClean="0">
                              <a:latin typeface="Cambria Math"/>
                              <a:ea typeface="Cambria Math"/>
                            </a:rPr>
                            <m:t>𝑔</m:t>
                          </m:r>
                        </m:num>
                        <m:den>
                          <m:r>
                            <a:rPr lang="en-US" altLang="en-US" sz="1800" b="0" i="1" smtClean="0">
                              <a:latin typeface="Cambria Math"/>
                              <a:ea typeface="Cambria Math"/>
                            </a:rPr>
                            <m:t>1000 </m:t>
                          </m:r>
                          <m:r>
                            <a:rPr lang="en-US" altLang="en-US" sz="1800" b="0" i="1" smtClean="0">
                              <a:latin typeface="Cambria Math"/>
                              <a:ea typeface="Cambria Math"/>
                            </a:rPr>
                            <m:t>𝑚𝑔</m:t>
                          </m:r>
                        </m:den>
                      </m:f>
                      <m:r>
                        <a:rPr lang="en-US" altLang="en-US" sz="1800" b="0" i="1" smtClean="0">
                          <a:latin typeface="Cambria Math"/>
                          <a:ea typeface="Cambria Math"/>
                        </a:rPr>
                        <m:t>×</m:t>
                      </m:r>
                      <m:f>
                        <m:fPr>
                          <m:ctrlPr>
                            <a:rPr lang="en-US" altLang="en-US" sz="1800" b="0" i="1" smtClean="0">
                              <a:latin typeface="Cambria Math"/>
                              <a:ea typeface="Cambria Math"/>
                            </a:rPr>
                          </m:ctrlPr>
                        </m:fPr>
                        <m:num>
                          <m:r>
                            <a:rPr lang="en-US" altLang="en-US" sz="1800" b="0" i="1" smtClean="0">
                              <a:latin typeface="Cambria Math"/>
                              <a:ea typeface="Cambria Math"/>
                            </a:rPr>
                            <m:t>1 </m:t>
                          </m:r>
                          <m:r>
                            <a:rPr lang="en-US" altLang="en-US" sz="1800" b="0" i="1" smtClean="0">
                              <a:latin typeface="Cambria Math"/>
                              <a:ea typeface="Cambria Math"/>
                            </a:rPr>
                            <m:t>𝑙𝑏</m:t>
                          </m:r>
                        </m:num>
                        <m:den>
                          <m:r>
                            <a:rPr lang="en-US" altLang="en-US" sz="1800" b="0" i="1" smtClean="0">
                              <a:latin typeface="Cambria Math"/>
                              <a:ea typeface="Cambria Math"/>
                            </a:rPr>
                            <m:t>453.6 </m:t>
                          </m:r>
                          <m:r>
                            <a:rPr lang="en-US" altLang="en-US" sz="1800" b="0" i="1" smtClean="0">
                              <a:latin typeface="Cambria Math"/>
                              <a:ea typeface="Cambria Math"/>
                            </a:rPr>
                            <m:t>𝑔</m:t>
                          </m:r>
                        </m:den>
                      </m:f>
                      <m:r>
                        <a:rPr lang="en-US" altLang="en-US" sz="1800" b="0" i="1" smtClean="0">
                          <a:latin typeface="Cambria Math"/>
                          <a:ea typeface="Cambria Math"/>
                        </a:rPr>
                        <m:t>=</m:t>
                      </m:r>
                      <m:f>
                        <m:fPr>
                          <m:ctrlPr>
                            <a:rPr lang="en-US" altLang="en-US" sz="1800" b="0" i="1" smtClean="0">
                              <a:latin typeface="Cambria Math"/>
                              <a:ea typeface="Cambria Math"/>
                            </a:rPr>
                          </m:ctrlPr>
                        </m:fPr>
                        <m:num>
                          <m:r>
                            <a:rPr lang="en-US" altLang="en-US" sz="1800" b="0" i="1" smtClean="0">
                              <a:latin typeface="Cambria Math"/>
                              <a:ea typeface="Cambria Math"/>
                            </a:rPr>
                            <m:t>0.26697 </m:t>
                          </m:r>
                          <m:r>
                            <a:rPr lang="en-US" altLang="en-US" sz="1800" b="0" i="1" smtClean="0">
                              <a:latin typeface="Cambria Math"/>
                              <a:ea typeface="Cambria Math"/>
                            </a:rPr>
                            <m:t>𝑙𝑏</m:t>
                          </m:r>
                        </m:num>
                        <m:den>
                          <m:r>
                            <a:rPr lang="en-US" altLang="en-US" sz="1800" b="0" i="1" smtClean="0">
                              <a:latin typeface="Cambria Math"/>
                              <a:ea typeface="Cambria Math"/>
                            </a:rPr>
                            <m:t>𝑔𝑎𝑙</m:t>
                          </m:r>
                        </m:den>
                      </m:f>
                    </m:oMath>
                  </m:oMathPara>
                </a14:m>
                <a:endParaRPr lang="en-US" altLang="en-US" sz="1800" dirty="0" smtClean="0"/>
              </a:p>
              <a:p>
                <a:pPr marL="0" indent="0" eaLnBrk="1" hangingPunct="1">
                  <a:lnSpc>
                    <a:spcPct val="80000"/>
                  </a:lnSpc>
                  <a:buNone/>
                </a:pPr>
                <a:endParaRPr lang="en-US" altLang="en-US" sz="1900" dirty="0" smtClean="0"/>
              </a:p>
              <a:p>
                <a:pPr eaLnBrk="1" hangingPunct="1">
                  <a:lnSpc>
                    <a:spcPct val="80000"/>
                  </a:lnSpc>
                </a:pPr>
                <a:endParaRPr lang="en-US" altLang="en-US" sz="1900" dirty="0" smtClean="0"/>
              </a:p>
              <a:p>
                <a:pPr eaLnBrk="1" hangingPunct="1">
                  <a:lnSpc>
                    <a:spcPct val="80000"/>
                  </a:lnSpc>
                  <a:buFont typeface="Wingdings" pitchFamily="2" charset="2"/>
                  <a:buNone/>
                </a:pPr>
                <a:r>
                  <a:rPr lang="en-US" altLang="en-US" sz="1900" dirty="0" smtClean="0"/>
                  <a:t>How should this number be expressed?</a:t>
                </a:r>
              </a:p>
              <a:p>
                <a:pPr eaLnBrk="1" hangingPunct="1">
                  <a:lnSpc>
                    <a:spcPct val="80000"/>
                  </a:lnSpc>
                </a:pPr>
                <a:endParaRPr lang="en-US" altLang="en-US" sz="1900" dirty="0" smtClean="0"/>
              </a:p>
              <a:p>
                <a:pPr eaLnBrk="1" hangingPunct="1">
                  <a:lnSpc>
                    <a:spcPct val="80000"/>
                  </a:lnSpc>
                  <a:buFont typeface="Wingdings" pitchFamily="2" charset="2"/>
                  <a:buNone/>
                </a:pPr>
                <a:r>
                  <a:rPr lang="en-US" altLang="en-US" sz="1900" dirty="0" smtClean="0"/>
                  <a:t>It SHOULD be written as 0.27 </a:t>
                </a:r>
                <a:r>
                  <a:rPr lang="en-US" altLang="en-US" sz="1900" dirty="0" err="1" smtClean="0"/>
                  <a:t>lb</a:t>
                </a:r>
                <a:r>
                  <a:rPr lang="en-US" altLang="en-US" sz="1900" dirty="0" smtClean="0"/>
                  <a:t>/gal, because only those two digits are significant.  To write it as 0.26697 </a:t>
                </a:r>
                <a:r>
                  <a:rPr lang="en-US" altLang="en-US" sz="1900" dirty="0" err="1" smtClean="0"/>
                  <a:t>lb</a:t>
                </a:r>
                <a:r>
                  <a:rPr lang="en-US" altLang="en-US" sz="1900" dirty="0" smtClean="0"/>
                  <a:t>/gal implies that you know this number to 1 part in 100,000 rather than the 1 part in 100 that you really know. </a:t>
                </a:r>
              </a:p>
            </p:txBody>
          </p:sp>
        </mc:Choice>
        <mc:Fallback xmlns="">
          <p:sp>
            <p:nvSpPr>
              <p:cNvPr id="53252" name="Rectangle 3"/>
              <p:cNvSpPr>
                <a:spLocks noGrp="1" noRot="1" noChangeAspect="1" noMove="1" noResize="1" noEditPoints="1" noAdjustHandles="1" noChangeArrowheads="1" noChangeShapeType="1" noTextEdit="1"/>
              </p:cNvSpPr>
              <p:nvPr>
                <p:ph type="body" idx="1"/>
              </p:nvPr>
            </p:nvSpPr>
            <p:spPr>
              <a:blipFill rotWithShape="1">
                <a:blip r:embed="rId2"/>
                <a:stretch>
                  <a:fillRect l="-667" t="-1381" r="-222"/>
                </a:stretch>
              </a:blipFill>
            </p:spPr>
            <p:txBody>
              <a:bodyPr/>
              <a:lstStyle/>
              <a:p>
                <a:r>
                  <a:rPr lang="en-US">
                    <a:noFill/>
                  </a:rPr>
                  <a:t> </a:t>
                </a:r>
              </a:p>
            </p:txBody>
          </p:sp>
        </mc:Fallback>
      </mc:AlternateContent>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56</a:t>
            </a:fld>
            <a:endParaRPr lang="en-US" altLang="en-US"/>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54275" name="Rectangle 2"/>
          <p:cNvSpPr>
            <a:spLocks noGrp="1" noChangeArrowheads="1"/>
          </p:cNvSpPr>
          <p:nvPr>
            <p:ph type="title"/>
          </p:nvPr>
        </p:nvSpPr>
        <p:spPr/>
        <p:txBody>
          <a:bodyPr/>
          <a:lstStyle/>
          <a:p>
            <a:pPr eaLnBrk="1" hangingPunct="1"/>
            <a:r>
              <a:rPr lang="en-US" altLang="en-US" smtClean="0"/>
              <a:t>Sig Figs in a Calculated Answer</a:t>
            </a:r>
          </a:p>
        </p:txBody>
      </p:sp>
      <p:sp>
        <p:nvSpPr>
          <p:cNvPr id="54276" name="Rectangle 3"/>
          <p:cNvSpPr>
            <a:spLocks noGrp="1" noChangeArrowheads="1"/>
          </p:cNvSpPr>
          <p:nvPr>
            <p:ph type="body" idx="1"/>
          </p:nvPr>
        </p:nvSpPr>
        <p:spPr/>
        <p:txBody>
          <a:bodyPr/>
          <a:lstStyle/>
          <a:p>
            <a:pPr eaLnBrk="1" hangingPunct="1"/>
            <a:r>
              <a:rPr lang="en-US" altLang="en-US" sz="2600" smtClean="0"/>
              <a:t>Significant Figures represent the accuracy of a measurement – what if the answer isn’t measured but calculated?</a:t>
            </a:r>
          </a:p>
          <a:p>
            <a:pPr eaLnBrk="1" hangingPunct="1"/>
            <a:r>
              <a:rPr lang="en-US" altLang="en-US" sz="2600" smtClean="0"/>
              <a:t>The calculated value must come from know values.  These known values have accuracy of their own.  Accuracy = sig figs</a:t>
            </a:r>
          </a:p>
          <a:p>
            <a:pPr eaLnBrk="1" hangingPunct="1"/>
            <a:r>
              <a:rPr lang="en-US" altLang="en-US" sz="2600" smtClean="0"/>
              <a:t>You can determine the accuracy (sig figs) of a calculated value based on the accuracy of the values used to do the calculation.</a:t>
            </a:r>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57</a:t>
            </a:fld>
            <a:endParaRPr lang="en-US" alt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55299" name="Rectangle 2"/>
          <p:cNvSpPr>
            <a:spLocks noGrp="1" noChangeArrowheads="1"/>
          </p:cNvSpPr>
          <p:nvPr>
            <p:ph type="title"/>
          </p:nvPr>
        </p:nvSpPr>
        <p:spPr/>
        <p:txBody>
          <a:bodyPr/>
          <a:lstStyle/>
          <a:p>
            <a:pPr eaLnBrk="1" hangingPunct="1"/>
            <a:r>
              <a:rPr lang="en-US" altLang="en-US" smtClean="0"/>
              <a:t>Calculating Sig Figs</a:t>
            </a:r>
          </a:p>
        </p:txBody>
      </p:sp>
      <p:sp>
        <p:nvSpPr>
          <p:cNvPr id="55300"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altLang="en-US" sz="2100" smtClean="0"/>
              <a:t>2 different rules exist:</a:t>
            </a:r>
          </a:p>
          <a:p>
            <a:pPr eaLnBrk="1" hangingPunct="1">
              <a:lnSpc>
                <a:spcPct val="90000"/>
              </a:lnSpc>
            </a:pPr>
            <a:endParaRPr lang="en-US" altLang="en-US" sz="2100" smtClean="0"/>
          </a:p>
          <a:p>
            <a:pPr eaLnBrk="1" hangingPunct="1">
              <a:lnSpc>
                <a:spcPct val="90000"/>
              </a:lnSpc>
              <a:buFont typeface="Wingdings" pitchFamily="2" charset="2"/>
              <a:buNone/>
            </a:pPr>
            <a:r>
              <a:rPr lang="en-US" altLang="en-US" sz="2100" b="1" u="sng" smtClean="0"/>
              <a:t>Multiplication/Division</a:t>
            </a:r>
            <a:r>
              <a:rPr lang="en-US" altLang="en-US" sz="2100" smtClean="0"/>
              <a:t> - the answer has the same number of sig figs as the digit with the least number of sig figs</a:t>
            </a:r>
          </a:p>
          <a:p>
            <a:pPr eaLnBrk="1" hangingPunct="1">
              <a:lnSpc>
                <a:spcPct val="90000"/>
              </a:lnSpc>
              <a:buFont typeface="Wingdings" pitchFamily="2" charset="2"/>
              <a:buNone/>
            </a:pPr>
            <a:r>
              <a:rPr lang="en-US" altLang="en-US" sz="2100" smtClean="0"/>
              <a:t>			Ex.  1.0 x 12.005 = 12</a:t>
            </a:r>
          </a:p>
          <a:p>
            <a:pPr eaLnBrk="1" hangingPunct="1">
              <a:lnSpc>
                <a:spcPct val="90000"/>
              </a:lnSpc>
              <a:buFont typeface="Wingdings" pitchFamily="2" charset="2"/>
              <a:buNone/>
            </a:pPr>
            <a:r>
              <a:rPr lang="en-US" altLang="en-US" sz="2100" smtClean="0"/>
              <a:t>	</a:t>
            </a:r>
          </a:p>
          <a:p>
            <a:pPr eaLnBrk="1" hangingPunct="1">
              <a:lnSpc>
                <a:spcPct val="90000"/>
              </a:lnSpc>
              <a:buFont typeface="Wingdings" pitchFamily="2" charset="2"/>
              <a:buNone/>
            </a:pPr>
            <a:r>
              <a:rPr lang="en-US" altLang="en-US" sz="2100" b="1" u="sng" smtClean="0"/>
              <a:t>Addition/Subtraction</a:t>
            </a:r>
            <a:r>
              <a:rPr lang="en-US" altLang="en-US" sz="2100" smtClean="0"/>
              <a:t> - the answer has the same last decimal place as all digits have in common</a:t>
            </a:r>
          </a:p>
          <a:p>
            <a:pPr eaLnBrk="1" hangingPunct="1">
              <a:lnSpc>
                <a:spcPct val="90000"/>
              </a:lnSpc>
              <a:buFont typeface="Wingdings" pitchFamily="2" charset="2"/>
              <a:buNone/>
            </a:pPr>
            <a:r>
              <a:rPr lang="en-US" altLang="en-US" sz="2100" smtClean="0"/>
              <a:t>		Ex 1.1 + 2.222 + 13.333 = 16.7 (16.655 rounded)</a:t>
            </a:r>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58</a:t>
            </a:fld>
            <a:endParaRPr lang="en-US" alt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56323" name="Rectangle 2"/>
          <p:cNvSpPr>
            <a:spLocks noGrp="1" noChangeArrowheads="1"/>
          </p:cNvSpPr>
          <p:nvPr>
            <p:ph type="title"/>
          </p:nvPr>
        </p:nvSpPr>
        <p:spPr/>
        <p:txBody>
          <a:bodyPr/>
          <a:lstStyle/>
          <a:p>
            <a:pPr eaLnBrk="1" hangingPunct="1"/>
            <a:r>
              <a:rPr lang="en-US" altLang="en-US" smtClean="0"/>
              <a:t>Helpful Hints</a:t>
            </a:r>
          </a:p>
        </p:txBody>
      </p:sp>
      <p:sp>
        <p:nvSpPr>
          <p:cNvPr id="56324" name="Rectangle 3"/>
          <p:cNvSpPr>
            <a:spLocks noGrp="1" noChangeArrowheads="1"/>
          </p:cNvSpPr>
          <p:nvPr>
            <p:ph type="body" idx="1"/>
          </p:nvPr>
        </p:nvSpPr>
        <p:spPr/>
        <p:txBody>
          <a:bodyPr/>
          <a:lstStyle/>
          <a:p>
            <a:pPr eaLnBrk="1" hangingPunct="1"/>
            <a:r>
              <a:rPr lang="en-US" altLang="en-US" smtClean="0"/>
              <a:t>When adding numbers in scientific notation, be sure the decimal points are in the proper place</a:t>
            </a:r>
          </a:p>
          <a:p>
            <a:pPr eaLnBrk="1" hangingPunct="1"/>
            <a:endParaRPr lang="en-US" altLang="en-US" smtClean="0"/>
          </a:p>
          <a:p>
            <a:pPr eaLnBrk="1" hangingPunct="1"/>
            <a:r>
              <a:rPr lang="en-US" altLang="en-US" smtClean="0"/>
              <a:t>You can only add numbers that have the SAME UNITS!</a:t>
            </a:r>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59</a:t>
            </a:fld>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8195" name="Rectangle 2"/>
          <p:cNvSpPr>
            <a:spLocks noGrp="1" noChangeArrowheads="1"/>
          </p:cNvSpPr>
          <p:nvPr>
            <p:ph type="title"/>
          </p:nvPr>
        </p:nvSpPr>
        <p:spPr/>
        <p:txBody>
          <a:bodyPr/>
          <a:lstStyle/>
          <a:p>
            <a:pPr eaLnBrk="1" hangingPunct="1"/>
            <a:r>
              <a:rPr lang="en-US" altLang="en-US" smtClean="0"/>
              <a:t>Data</a:t>
            </a:r>
          </a:p>
        </p:txBody>
      </p:sp>
      <p:sp>
        <p:nvSpPr>
          <p:cNvPr id="8196" name="Rectangle 3"/>
          <p:cNvSpPr>
            <a:spLocks noGrp="1" noChangeArrowheads="1"/>
          </p:cNvSpPr>
          <p:nvPr>
            <p:ph type="body" idx="1"/>
          </p:nvPr>
        </p:nvSpPr>
        <p:spPr/>
        <p:txBody>
          <a:bodyPr/>
          <a:lstStyle/>
          <a:p>
            <a:pPr eaLnBrk="1" hangingPunct="1">
              <a:buFont typeface="Wingdings" pitchFamily="2" charset="2"/>
              <a:buNone/>
            </a:pPr>
            <a:r>
              <a:rPr lang="en-US" altLang="en-US" smtClean="0"/>
              <a:t>11 pounds of raisins  vs.  11 pound baby vs. 11 pounds of sand</a:t>
            </a:r>
          </a:p>
          <a:p>
            <a:pPr eaLnBrk="1" hangingPunct="1">
              <a:buFont typeface="Wingdings" pitchFamily="2" charset="2"/>
              <a:buNone/>
            </a:pPr>
            <a:endParaRPr lang="en-US" altLang="en-US" smtClean="0"/>
          </a:p>
          <a:p>
            <a:pPr eaLnBrk="1" hangingPunct="1">
              <a:buFont typeface="Wingdings" pitchFamily="2" charset="2"/>
              <a:buNone/>
            </a:pPr>
            <a:r>
              <a:rPr lang="en-US" altLang="en-US" smtClean="0"/>
              <a:t>Our units are now even more specific, providing even greater context to the number, allowing better analysis of the meaning of the number.</a:t>
            </a:r>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6</a:t>
            </a:fld>
            <a:endParaRPr lang="en-US" altLang="en-US"/>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57347" name="Rectangle 2"/>
          <p:cNvSpPr>
            <a:spLocks noGrp="1" noChangeArrowheads="1"/>
          </p:cNvSpPr>
          <p:nvPr>
            <p:ph type="title"/>
          </p:nvPr>
        </p:nvSpPr>
        <p:spPr/>
        <p:txBody>
          <a:bodyPr/>
          <a:lstStyle/>
          <a:p>
            <a:pPr eaLnBrk="1" hangingPunct="1"/>
            <a:r>
              <a:rPr lang="en-US" altLang="en-US" smtClean="0"/>
              <a:t>Sample Problem</a:t>
            </a:r>
          </a:p>
        </p:txBody>
      </p:sp>
      <mc:AlternateContent xmlns:mc="http://schemas.openxmlformats.org/markup-compatibility/2006" xmlns:a14="http://schemas.microsoft.com/office/drawing/2010/main">
        <mc:Choice Requires="a14">
          <p:sp>
            <p:nvSpPr>
              <p:cNvPr id="60419" name="Rectangle 3"/>
              <p:cNvSpPr>
                <a:spLocks noGrp="1" noChangeArrowheads="1"/>
              </p:cNvSpPr>
              <p:nvPr>
                <p:ph type="body" idx="1"/>
              </p:nvPr>
            </p:nvSpPr>
            <p:spPr/>
            <p:txBody>
              <a:bodyPr/>
              <a:lstStyle/>
              <a:p>
                <a:pPr eaLnBrk="1" hangingPunct="1">
                  <a:buFont typeface="Wingdings" pitchFamily="2" charset="2"/>
                  <a:buNone/>
                </a:pPr>
                <a14:m>
                  <m:oMathPara xmlns:m="http://schemas.openxmlformats.org/officeDocument/2006/math">
                    <m:oMathParaPr>
                      <m:jc m:val="centerGroup"/>
                    </m:oMathParaPr>
                    <m:oMath xmlns:m="http://schemas.openxmlformats.org/officeDocument/2006/math">
                      <m:r>
                        <a:rPr lang="en-US" altLang="en-US" b="0" i="1" smtClean="0">
                          <a:latin typeface="Cambria Math"/>
                        </a:rPr>
                        <m:t>6.24</m:t>
                      </m:r>
                      <m:r>
                        <a:rPr lang="en-US" altLang="en-US" b="0" i="1" smtClean="0">
                          <a:latin typeface="Cambria Math"/>
                          <a:ea typeface="Cambria Math"/>
                        </a:rPr>
                        <m:t>×</m:t>
                      </m:r>
                      <m:sSup>
                        <m:sSupPr>
                          <m:ctrlPr>
                            <a:rPr lang="en-US" altLang="en-US" b="0" i="1" smtClean="0">
                              <a:latin typeface="Cambria Math"/>
                              <a:ea typeface="Cambria Math"/>
                            </a:rPr>
                          </m:ctrlPr>
                        </m:sSupPr>
                        <m:e>
                          <m:r>
                            <a:rPr lang="en-US" altLang="en-US" b="0" i="1" smtClean="0">
                              <a:latin typeface="Cambria Math"/>
                              <a:ea typeface="Cambria Math"/>
                            </a:rPr>
                            <m:t>10</m:t>
                          </m:r>
                        </m:e>
                        <m:sup>
                          <m:r>
                            <a:rPr lang="en-US" altLang="en-US" b="0" i="1" smtClean="0">
                              <a:latin typeface="Cambria Math"/>
                              <a:ea typeface="Cambria Math"/>
                            </a:rPr>
                            <m:t>−3</m:t>
                          </m:r>
                        </m:sup>
                      </m:sSup>
                      <m:r>
                        <a:rPr lang="en-US" altLang="en-US" b="0" i="1" smtClean="0">
                          <a:latin typeface="Cambria Math"/>
                          <a:ea typeface="Cambria Math"/>
                        </a:rPr>
                        <m:t>∗1.2406×</m:t>
                      </m:r>
                      <m:sSup>
                        <m:sSupPr>
                          <m:ctrlPr>
                            <a:rPr lang="en-US" altLang="en-US" b="0" i="1" smtClean="0">
                              <a:latin typeface="Cambria Math"/>
                              <a:ea typeface="Cambria Math"/>
                            </a:rPr>
                          </m:ctrlPr>
                        </m:sSupPr>
                        <m:e>
                          <m:r>
                            <a:rPr lang="en-US" altLang="en-US" b="0" i="1" smtClean="0">
                              <a:latin typeface="Cambria Math"/>
                              <a:ea typeface="Cambria Math"/>
                            </a:rPr>
                            <m:t>10</m:t>
                          </m:r>
                        </m:e>
                        <m:sup>
                          <m:r>
                            <a:rPr lang="en-US" altLang="en-US" b="0" i="1" smtClean="0">
                              <a:latin typeface="Cambria Math"/>
                              <a:ea typeface="Cambria Math"/>
                            </a:rPr>
                            <m:t>4</m:t>
                          </m:r>
                        </m:sup>
                      </m:sSup>
                      <m:r>
                        <a:rPr lang="en-US" altLang="en-US" b="0" i="1" smtClean="0">
                          <a:latin typeface="Cambria Math"/>
                          <a:ea typeface="Cambria Math"/>
                        </a:rPr>
                        <m:t>∗6=464.48064≈5×</m:t>
                      </m:r>
                      <m:sSup>
                        <m:sSupPr>
                          <m:ctrlPr>
                            <a:rPr lang="en-US" altLang="en-US" b="0" i="1" smtClean="0">
                              <a:latin typeface="Cambria Math"/>
                              <a:ea typeface="Cambria Math"/>
                            </a:rPr>
                          </m:ctrlPr>
                        </m:sSupPr>
                        <m:e>
                          <m:r>
                            <a:rPr lang="en-US" altLang="en-US" b="0" i="1" smtClean="0">
                              <a:latin typeface="Cambria Math"/>
                              <a:ea typeface="Cambria Math"/>
                            </a:rPr>
                            <m:t>10</m:t>
                          </m:r>
                        </m:e>
                        <m:sup>
                          <m:r>
                            <a:rPr lang="en-US" altLang="en-US" b="0" i="1" smtClean="0">
                              <a:latin typeface="Cambria Math"/>
                              <a:ea typeface="Cambria Math"/>
                            </a:rPr>
                            <m:t>2</m:t>
                          </m:r>
                        </m:sup>
                      </m:sSup>
                    </m:oMath>
                  </m:oMathPara>
                </a14:m>
                <a:endParaRPr lang="en-US" altLang="en-US" dirty="0" smtClean="0"/>
              </a:p>
              <a:p>
                <a:pPr eaLnBrk="1" hangingPunct="1">
                  <a:buFont typeface="Wingdings" pitchFamily="2" charset="2"/>
                  <a:buNone/>
                </a:pPr>
                <a:endParaRPr lang="en-US" altLang="en-US" dirty="0"/>
              </a:p>
              <a:p>
                <a:pPr eaLnBrk="1" hangingPunct="1">
                  <a:buFont typeface="Arial" panose="020B0604020202020204" pitchFamily="34" charset="0"/>
                  <a:buChar char="•"/>
                </a:pPr>
                <a:r>
                  <a:rPr lang="en-US" altLang="en-US" dirty="0" smtClean="0"/>
                  <a:t>only 1 sig fig because of the “6”</a:t>
                </a:r>
              </a:p>
              <a:p>
                <a:pPr eaLnBrk="1" hangingPunct="1">
                  <a:buFont typeface="Arial" panose="020B0604020202020204" pitchFamily="34" charset="0"/>
                  <a:buChar char="•"/>
                </a:pPr>
                <a:endParaRPr lang="en-US" altLang="en-US" dirty="0"/>
              </a:p>
              <a:p>
                <a:pPr eaLnBrk="1" hangingPunct="1">
                  <a:buFont typeface="Arial" panose="020B0604020202020204" pitchFamily="34" charset="0"/>
                  <a:buChar char="•"/>
                </a:pPr>
                <a:r>
                  <a:rPr lang="en-US" altLang="en-US" dirty="0" smtClean="0"/>
                  <a:t>I write the answer in scientific notation so I don’t need zeroes as place markers (500)</a:t>
                </a:r>
              </a:p>
              <a:p>
                <a:pPr eaLnBrk="1" hangingPunct="1">
                  <a:buFont typeface="Wingdings" pitchFamily="2" charset="2"/>
                  <a:buNone/>
                </a:pPr>
                <a:endParaRPr lang="en-US" altLang="en-US" dirty="0" smtClean="0"/>
              </a:p>
              <a:p>
                <a:pPr eaLnBrk="1" hangingPunct="1">
                  <a:buFont typeface="Wingdings" pitchFamily="2" charset="2"/>
                  <a:buNone/>
                </a:pPr>
                <a:endParaRPr lang="en-US" altLang="en-US" dirty="0" smtClean="0"/>
              </a:p>
              <a:p>
                <a:pPr eaLnBrk="1" hangingPunct="1">
                  <a:buFont typeface="Wingdings" pitchFamily="2" charset="2"/>
                  <a:buNone/>
                </a:pPr>
                <a:r>
                  <a:rPr lang="en-US" altLang="en-US" dirty="0" smtClean="0"/>
                  <a:t>					</a:t>
                </a:r>
              </a:p>
            </p:txBody>
          </p:sp>
        </mc:Choice>
        <mc:Fallback xmlns="">
          <p:sp>
            <p:nvSpPr>
              <p:cNvPr id="60419" name="Rectangle 3"/>
              <p:cNvSpPr>
                <a:spLocks noGrp="1" noRot="1" noChangeAspect="1" noMove="1" noResize="1" noEditPoints="1" noAdjustHandles="1" noChangeArrowheads="1" noChangeShapeType="1" noTextEdit="1"/>
              </p:cNvSpPr>
              <p:nvPr>
                <p:ph type="body" idx="1"/>
              </p:nvPr>
            </p:nvSpPr>
            <p:spPr>
              <a:blipFill rotWithShape="1">
                <a:blip r:embed="rId2"/>
                <a:stretch>
                  <a:fillRect l="-667"/>
                </a:stretch>
              </a:blipFill>
            </p:spPr>
            <p:txBody>
              <a:bodyPr/>
              <a:lstStyle/>
              <a:p>
                <a:r>
                  <a:rPr lang="en-US">
                    <a:noFill/>
                  </a:rPr>
                  <a:t> </a:t>
                </a:r>
              </a:p>
            </p:txBody>
          </p:sp>
        </mc:Fallback>
      </mc:AlternateContent>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60</a:t>
            </a:fld>
            <a:endParaRPr lang="en-US" alt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58371" name="Rectangle 2"/>
          <p:cNvSpPr>
            <a:spLocks noGrp="1" noChangeArrowheads="1"/>
          </p:cNvSpPr>
          <p:nvPr>
            <p:ph type="title"/>
          </p:nvPr>
        </p:nvSpPr>
        <p:spPr/>
        <p:txBody>
          <a:bodyPr/>
          <a:lstStyle/>
          <a:p>
            <a:pPr eaLnBrk="1" hangingPunct="1"/>
            <a:r>
              <a:rPr lang="en-US" altLang="en-US" smtClean="0"/>
              <a:t>Sample Problem</a:t>
            </a:r>
          </a:p>
        </p:txBody>
      </p:sp>
      <mc:AlternateContent xmlns:mc="http://schemas.openxmlformats.org/markup-compatibility/2006" xmlns:a14="http://schemas.microsoft.com/office/drawing/2010/main">
        <mc:Choice Requires="a14">
          <p:sp>
            <p:nvSpPr>
              <p:cNvPr id="62467" name="Rectangle 3"/>
              <p:cNvSpPr>
                <a:spLocks noGrp="1" noChangeArrowheads="1"/>
              </p:cNvSpPr>
              <p:nvPr>
                <p:ph type="body" idx="1"/>
              </p:nvPr>
            </p:nvSpPr>
            <p:spPr/>
            <p:txBody>
              <a:bodyPr/>
              <a:lstStyle/>
              <a:p>
                <a:pPr eaLnBrk="1" hangingPunct="1">
                  <a:buFont typeface="Wingdings" pitchFamily="2" charset="2"/>
                  <a:buNone/>
                </a:pPr>
                <a14:m>
                  <m:oMathPara xmlns:m="http://schemas.openxmlformats.org/officeDocument/2006/math">
                    <m:oMathParaPr>
                      <m:jc m:val="centerGroup"/>
                    </m:oMathParaPr>
                    <m:oMath xmlns:m="http://schemas.openxmlformats.org/officeDocument/2006/math">
                      <m:r>
                        <a:rPr lang="en-US" altLang="en-US" b="0" i="1" smtClean="0">
                          <a:latin typeface="Cambria Math"/>
                        </a:rPr>
                        <m:t>1.27</m:t>
                      </m:r>
                      <m:r>
                        <a:rPr lang="en-US" altLang="en-US" b="0" i="1" smtClean="0">
                          <a:latin typeface="Cambria Math"/>
                          <a:ea typeface="Cambria Math"/>
                        </a:rPr>
                        <m:t>×</m:t>
                      </m:r>
                      <m:sSup>
                        <m:sSupPr>
                          <m:ctrlPr>
                            <a:rPr lang="en-US" altLang="en-US" b="0" i="1" smtClean="0">
                              <a:latin typeface="Cambria Math"/>
                              <a:ea typeface="Cambria Math"/>
                            </a:rPr>
                          </m:ctrlPr>
                        </m:sSupPr>
                        <m:e>
                          <m:r>
                            <a:rPr lang="en-US" altLang="en-US" b="0" i="1" smtClean="0">
                              <a:latin typeface="Cambria Math"/>
                              <a:ea typeface="Cambria Math"/>
                            </a:rPr>
                            <m:t>10</m:t>
                          </m:r>
                        </m:e>
                        <m:sup>
                          <m:r>
                            <a:rPr lang="en-US" altLang="en-US" b="0" i="1" smtClean="0">
                              <a:latin typeface="Cambria Math"/>
                              <a:ea typeface="Cambria Math"/>
                            </a:rPr>
                            <m:t>2</m:t>
                          </m:r>
                        </m:sup>
                      </m:sSup>
                      <m:r>
                        <a:rPr lang="en-US" altLang="en-US" b="0" i="1" smtClean="0">
                          <a:latin typeface="Cambria Math"/>
                          <a:ea typeface="Cambria Math"/>
                        </a:rPr>
                        <m:t>+1.6×</m:t>
                      </m:r>
                      <m:sSup>
                        <m:sSupPr>
                          <m:ctrlPr>
                            <a:rPr lang="en-US" altLang="en-US" b="0" i="1" smtClean="0">
                              <a:latin typeface="Cambria Math"/>
                              <a:ea typeface="Cambria Math"/>
                            </a:rPr>
                          </m:ctrlPr>
                        </m:sSupPr>
                        <m:e>
                          <m:r>
                            <a:rPr lang="en-US" altLang="en-US" b="0" i="1" smtClean="0">
                              <a:latin typeface="Cambria Math"/>
                              <a:ea typeface="Cambria Math"/>
                            </a:rPr>
                            <m:t>10</m:t>
                          </m:r>
                        </m:e>
                        <m:sup>
                          <m:r>
                            <a:rPr lang="en-US" altLang="en-US" b="0" i="1" smtClean="0">
                              <a:latin typeface="Cambria Math"/>
                              <a:ea typeface="Cambria Math"/>
                            </a:rPr>
                            <m:t>3</m:t>
                          </m:r>
                        </m:sup>
                      </m:sSup>
                      <m:r>
                        <a:rPr lang="en-US" altLang="en-US" b="0" i="1" smtClean="0">
                          <a:latin typeface="Cambria Math"/>
                          <a:ea typeface="Cambria Math"/>
                        </a:rPr>
                        <m:t>+6.579×</m:t>
                      </m:r>
                      <m:sSup>
                        <m:sSupPr>
                          <m:ctrlPr>
                            <a:rPr lang="en-US" altLang="en-US" b="0" i="1" smtClean="0">
                              <a:latin typeface="Cambria Math"/>
                              <a:ea typeface="Cambria Math"/>
                            </a:rPr>
                          </m:ctrlPr>
                        </m:sSupPr>
                        <m:e>
                          <m:r>
                            <a:rPr lang="en-US" altLang="en-US" b="0" i="1" smtClean="0">
                              <a:latin typeface="Cambria Math"/>
                              <a:ea typeface="Cambria Math"/>
                            </a:rPr>
                            <m:t>10</m:t>
                          </m:r>
                        </m:e>
                        <m:sup>
                          <m:r>
                            <a:rPr lang="en-US" altLang="en-US" b="0" i="1" smtClean="0">
                              <a:latin typeface="Cambria Math"/>
                              <a:ea typeface="Cambria Math"/>
                            </a:rPr>
                            <m:t>5</m:t>
                          </m:r>
                        </m:sup>
                      </m:sSup>
                      <m:r>
                        <a:rPr lang="en-US" altLang="en-US" b="0" i="1" smtClean="0">
                          <a:latin typeface="Cambria Math"/>
                          <a:ea typeface="Cambria Math"/>
                        </a:rPr>
                        <m:t>=659627</m:t>
                      </m:r>
                    </m:oMath>
                  </m:oMathPara>
                </a14:m>
                <a:endParaRPr lang="en-US" altLang="en-US" dirty="0" smtClean="0"/>
              </a:p>
              <a:p>
                <a:pPr eaLnBrk="1" hangingPunct="1">
                  <a:buFont typeface="Wingdings" pitchFamily="2" charset="2"/>
                  <a:buNone/>
                </a:pPr>
                <a:endParaRPr lang="en-US" altLang="en-US" dirty="0"/>
              </a:p>
              <a:p>
                <a:pPr eaLnBrk="1" hangingPunct="1">
                  <a:buFont typeface="Wingdings" pitchFamily="2" charset="2"/>
                  <a:buNone/>
                </a:pPr>
                <a:r>
                  <a:rPr lang="en-US" altLang="en-US" dirty="0" smtClean="0"/>
                  <a:t>How many sig figs?  I don’t know!</a:t>
                </a:r>
              </a:p>
              <a:p>
                <a:pPr eaLnBrk="1" hangingPunct="1">
                  <a:buFont typeface="Wingdings" pitchFamily="2" charset="2"/>
                  <a:buNone/>
                </a:pPr>
                <a:r>
                  <a:rPr lang="en-US" altLang="en-US" dirty="0" smtClean="0"/>
                  <a:t>Line ‘</a:t>
                </a:r>
                <a:r>
                  <a:rPr lang="en-US" altLang="en-US" dirty="0" err="1" smtClean="0"/>
                  <a:t>em</a:t>
                </a:r>
                <a:r>
                  <a:rPr lang="en-US" altLang="en-US" dirty="0" smtClean="0"/>
                  <a:t> up relative to the decimal point:</a:t>
                </a:r>
              </a:p>
              <a:p>
                <a:pPr eaLnBrk="1" hangingPunct="1">
                  <a:buFont typeface="Wingdings" pitchFamily="2" charset="2"/>
                  <a:buNone/>
                </a:pPr>
                <a:endParaRPr lang="en-US" altLang="en-US" dirty="0" smtClean="0"/>
              </a:p>
            </p:txBody>
          </p:sp>
        </mc:Choice>
        <mc:Fallback xmlns="">
          <p:sp>
            <p:nvSpPr>
              <p:cNvPr id="62467" name="Rectangle 3"/>
              <p:cNvSpPr>
                <a:spLocks noGrp="1" noRot="1" noChangeAspect="1" noMove="1" noResize="1" noEditPoints="1" noAdjustHandles="1" noChangeArrowheads="1" noChangeShapeType="1" noTextEdit="1"/>
              </p:cNvSpPr>
              <p:nvPr>
                <p:ph type="body" idx="1"/>
              </p:nvPr>
            </p:nvSpPr>
            <p:spPr>
              <a:blipFill rotWithShape="1">
                <a:blip r:embed="rId2"/>
                <a:stretch>
                  <a:fillRect l="-1704"/>
                </a:stretch>
              </a:blipFill>
            </p:spPr>
            <p:txBody>
              <a:bodyPr/>
              <a:lstStyle/>
              <a:p>
                <a:r>
                  <a:rPr lang="en-US">
                    <a:noFill/>
                  </a:rPr>
                  <a:t> </a:t>
                </a:r>
              </a:p>
            </p:txBody>
          </p:sp>
        </mc:Fallback>
      </mc:AlternateContent>
      <p:graphicFrame>
        <p:nvGraphicFramePr>
          <p:cNvPr id="3" name="Table 2"/>
          <p:cNvGraphicFramePr>
            <a:graphicFrameLocks noGrp="1"/>
          </p:cNvGraphicFramePr>
          <p:nvPr>
            <p:extLst>
              <p:ext uri="{D42A27DB-BD31-4B8C-83A1-F6EECF244321}">
                <p14:modId xmlns:p14="http://schemas.microsoft.com/office/powerpoint/2010/main" val="2813894208"/>
              </p:ext>
            </p:extLst>
          </p:nvPr>
        </p:nvGraphicFramePr>
        <p:xfrm>
          <a:off x="1600200" y="4267200"/>
          <a:ext cx="5181600" cy="1524000"/>
        </p:xfrm>
        <a:graphic>
          <a:graphicData uri="http://schemas.openxmlformats.org/drawingml/2006/table">
            <a:tbl>
              <a:tblPr bandRow="1">
                <a:tableStyleId>{5C22544A-7EE6-4342-B048-85BDC9FD1C3A}</a:tableStyleId>
              </a:tblPr>
              <a:tblGrid>
                <a:gridCol w="863600"/>
                <a:gridCol w="863600"/>
                <a:gridCol w="863600"/>
                <a:gridCol w="863600"/>
                <a:gridCol w="863600"/>
                <a:gridCol w="863600"/>
              </a:tblGrid>
              <a:tr h="38100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100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000000"/>
                          </a:solidFill>
                        </a:rPr>
                        <a:t>?</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r>
                        <a:rPr lang="en-US" dirty="0" smtClean="0"/>
                        <a:t>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9</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r>
                        <a:rPr lang="en-US" dirty="0" smtClean="0"/>
                        <a:t>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9</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2-ish</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7-ish</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61</a:t>
            </a:fld>
            <a:endParaRPr lang="en-US" alt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59395" name="Rectangle 2"/>
          <p:cNvSpPr>
            <a:spLocks noGrp="1" noChangeArrowheads="1"/>
          </p:cNvSpPr>
          <p:nvPr>
            <p:ph type="title"/>
          </p:nvPr>
        </p:nvSpPr>
        <p:spPr/>
        <p:txBody>
          <a:bodyPr/>
          <a:lstStyle/>
          <a:p>
            <a:pPr eaLnBrk="1" hangingPunct="1"/>
            <a:r>
              <a:rPr lang="en-US" altLang="en-US" smtClean="0"/>
              <a:t>Sample Problem</a:t>
            </a:r>
          </a:p>
        </p:txBody>
      </p:sp>
      <p:sp>
        <p:nvSpPr>
          <p:cNvPr id="59396" name="Rectangle 3"/>
          <p:cNvSpPr>
            <a:spLocks noGrp="1" noChangeArrowheads="1"/>
          </p:cNvSpPr>
          <p:nvPr>
            <p:ph type="body" idx="1"/>
          </p:nvPr>
        </p:nvSpPr>
        <p:spPr/>
        <p:txBody>
          <a:bodyPr/>
          <a:lstStyle/>
          <a:p>
            <a:pPr eaLnBrk="1" hangingPunct="1">
              <a:buFont typeface="Wingdings" pitchFamily="2" charset="2"/>
              <a:buNone/>
            </a:pPr>
            <a:r>
              <a:rPr lang="en-US" altLang="en-US" sz="2600" smtClean="0"/>
              <a:t>(6.24 x 10</a:t>
            </a:r>
            <a:r>
              <a:rPr lang="en-US" altLang="en-US" sz="2600" baseline="30000" smtClean="0"/>
              <a:t>-3</a:t>
            </a:r>
            <a:r>
              <a:rPr lang="en-US" altLang="en-US" sz="2600" smtClean="0"/>
              <a:t> * 1.2406 x 10</a:t>
            </a:r>
            <a:r>
              <a:rPr lang="en-US" altLang="en-US" sz="2600" baseline="30000" smtClean="0"/>
              <a:t>4</a:t>
            </a:r>
            <a:r>
              <a:rPr lang="en-US" altLang="en-US" sz="2600" smtClean="0"/>
              <a:t>) +  1.27 x 10</a:t>
            </a:r>
            <a:r>
              <a:rPr lang="en-US" altLang="en-US" sz="2600" baseline="30000" smtClean="0"/>
              <a:t>2</a:t>
            </a:r>
            <a:r>
              <a:rPr lang="en-US" altLang="en-US" sz="2600" smtClean="0"/>
              <a:t> =</a:t>
            </a:r>
          </a:p>
          <a:p>
            <a:pPr eaLnBrk="1" hangingPunct="1">
              <a:buFont typeface="Wingdings" pitchFamily="2" charset="2"/>
              <a:buNone/>
            </a:pPr>
            <a:endParaRPr lang="en-US" altLang="en-US" sz="2600" smtClean="0"/>
          </a:p>
          <a:p>
            <a:pPr eaLnBrk="1" hangingPunct="1">
              <a:buFont typeface="Wingdings" pitchFamily="2" charset="2"/>
              <a:buNone/>
            </a:pPr>
            <a:r>
              <a:rPr lang="en-US" altLang="en-US" sz="2600" smtClean="0"/>
              <a:t>This problem involves both addition &amp; multiplication!?!?!?</a:t>
            </a:r>
          </a:p>
          <a:p>
            <a:pPr eaLnBrk="1" hangingPunct="1">
              <a:buFont typeface="Wingdings" pitchFamily="2" charset="2"/>
              <a:buNone/>
            </a:pPr>
            <a:endParaRPr lang="en-US" altLang="en-US" sz="2600" smtClean="0"/>
          </a:p>
          <a:p>
            <a:pPr eaLnBrk="1" hangingPunct="1">
              <a:buFont typeface="Wingdings" pitchFamily="2" charset="2"/>
              <a:buNone/>
            </a:pPr>
            <a:r>
              <a:rPr lang="en-US" altLang="en-US" sz="2600" smtClean="0"/>
              <a:t>Simply apply each rule separately (obeying normal orders of operation) - BUT DON’T ROUND UNTIL THE END or you will introduce rounding errors.</a:t>
            </a:r>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62</a:t>
            </a:fld>
            <a:endParaRPr lang="en-US" alt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mc:AlternateContent xmlns:mc="http://schemas.openxmlformats.org/markup-compatibility/2006" xmlns:a14="http://schemas.microsoft.com/office/drawing/2010/main">
        <mc:Choice Requires="a14">
          <p:sp>
            <p:nvSpPr>
              <p:cNvPr id="60420" name="Rectangle 3"/>
              <p:cNvSpPr>
                <a:spLocks noGrp="1" noChangeArrowheads="1"/>
              </p:cNvSpPr>
              <p:nvPr>
                <p:ph type="body" idx="1"/>
              </p:nvPr>
            </p:nvSpPr>
            <p:spPr>
              <a:xfrm>
                <a:off x="457200" y="533400"/>
                <a:ext cx="8229600" cy="5867400"/>
              </a:xfrm>
            </p:spPr>
            <p:txBody>
              <a:bodyPr/>
              <a:lstStyle/>
              <a:p>
                <a:pPr eaLnBrk="1" hangingPunct="1">
                  <a:lnSpc>
                    <a:spcPct val="80000"/>
                  </a:lnSpc>
                  <a:buFont typeface="Wingdings" pitchFamily="2" charset="2"/>
                  <a:buNone/>
                </a:pPr>
                <a:r>
                  <a:rPr lang="en-US" altLang="en-US" sz="2600" dirty="0" smtClean="0"/>
                  <a:t>(6.24 x 10</a:t>
                </a:r>
                <a:r>
                  <a:rPr lang="en-US" altLang="en-US" sz="2600" baseline="30000" dirty="0" smtClean="0"/>
                  <a:t>-3</a:t>
                </a:r>
                <a:r>
                  <a:rPr lang="en-US" altLang="en-US" sz="2600" dirty="0" smtClean="0"/>
                  <a:t> * 1.2406 x 10</a:t>
                </a:r>
                <a:r>
                  <a:rPr lang="en-US" altLang="en-US" sz="2600" baseline="30000" dirty="0" smtClean="0"/>
                  <a:t>4</a:t>
                </a:r>
                <a:r>
                  <a:rPr lang="en-US" altLang="en-US" sz="2600" dirty="0" smtClean="0"/>
                  <a:t>) +  1.27 x 10</a:t>
                </a:r>
                <a:r>
                  <a:rPr lang="en-US" altLang="en-US" sz="2600" baseline="30000" dirty="0" smtClean="0"/>
                  <a:t>2</a:t>
                </a:r>
                <a:r>
                  <a:rPr lang="en-US" altLang="en-US" sz="2600" dirty="0" smtClean="0"/>
                  <a:t> =</a:t>
                </a:r>
              </a:p>
              <a:p>
                <a:pPr eaLnBrk="1" hangingPunct="1">
                  <a:lnSpc>
                    <a:spcPct val="80000"/>
                  </a:lnSpc>
                  <a:buFont typeface="Wingdings" pitchFamily="2" charset="2"/>
                  <a:buNone/>
                </a:pPr>
                <a:endParaRPr lang="en-US" altLang="en-US" sz="2600" dirty="0" smtClean="0"/>
              </a:p>
              <a:p>
                <a:pPr eaLnBrk="1" hangingPunct="1">
                  <a:lnSpc>
                    <a:spcPct val="80000"/>
                  </a:lnSpc>
                  <a:buFont typeface="Wingdings" pitchFamily="2" charset="2"/>
                  <a:buNone/>
                </a:pPr>
                <a:r>
                  <a:rPr lang="en-US" altLang="en-US" sz="2600" dirty="0" smtClean="0"/>
                  <a:t>First the multiplication (order of operations):</a:t>
                </a:r>
              </a:p>
              <a:p>
                <a:pPr eaLnBrk="1" hangingPunct="1">
                  <a:lnSpc>
                    <a:spcPct val="80000"/>
                  </a:lnSpc>
                  <a:buFont typeface="Wingdings" pitchFamily="2" charset="2"/>
                  <a:buNone/>
                </a:pPr>
                <a14:m>
                  <m:oMathPara xmlns:m="http://schemas.openxmlformats.org/officeDocument/2006/math">
                    <m:oMathParaPr>
                      <m:jc m:val="centerGroup"/>
                    </m:oMathParaPr>
                    <m:oMath xmlns:m="http://schemas.openxmlformats.org/officeDocument/2006/math">
                      <m:r>
                        <a:rPr lang="en-US" altLang="en-US" sz="2600" b="0" i="1" smtClean="0">
                          <a:latin typeface="Cambria Math"/>
                        </a:rPr>
                        <m:t>6.24</m:t>
                      </m:r>
                      <m:r>
                        <a:rPr lang="en-US" altLang="en-US" sz="2600" b="0" i="1" smtClean="0">
                          <a:latin typeface="Cambria Math"/>
                          <a:ea typeface="Cambria Math"/>
                        </a:rPr>
                        <m:t>×</m:t>
                      </m:r>
                      <m:sSup>
                        <m:sSupPr>
                          <m:ctrlPr>
                            <a:rPr lang="en-US" altLang="en-US" sz="2600" b="0" i="1" smtClean="0">
                              <a:latin typeface="Cambria Math"/>
                              <a:ea typeface="Cambria Math"/>
                            </a:rPr>
                          </m:ctrlPr>
                        </m:sSupPr>
                        <m:e>
                          <m:r>
                            <a:rPr lang="en-US" altLang="en-US" sz="2600" b="0" i="1" smtClean="0">
                              <a:latin typeface="Cambria Math"/>
                              <a:ea typeface="Cambria Math"/>
                            </a:rPr>
                            <m:t>10</m:t>
                          </m:r>
                        </m:e>
                        <m:sup>
                          <m:r>
                            <a:rPr lang="en-US" altLang="en-US" sz="2600" b="0" i="1" smtClean="0">
                              <a:latin typeface="Cambria Math"/>
                              <a:ea typeface="Cambria Math"/>
                            </a:rPr>
                            <m:t>−3</m:t>
                          </m:r>
                        </m:sup>
                      </m:sSup>
                      <m:r>
                        <a:rPr lang="en-US" altLang="en-US" sz="2600" b="0" i="1" smtClean="0">
                          <a:latin typeface="Cambria Math"/>
                          <a:ea typeface="Cambria Math"/>
                        </a:rPr>
                        <m:t>∗1.2406×</m:t>
                      </m:r>
                      <m:sSup>
                        <m:sSupPr>
                          <m:ctrlPr>
                            <a:rPr lang="en-US" altLang="en-US" sz="2600" b="0" i="1" smtClean="0">
                              <a:latin typeface="Cambria Math"/>
                              <a:ea typeface="Cambria Math"/>
                            </a:rPr>
                          </m:ctrlPr>
                        </m:sSupPr>
                        <m:e>
                          <m:r>
                            <a:rPr lang="en-US" altLang="en-US" sz="2600" b="0" i="1" smtClean="0">
                              <a:latin typeface="Cambria Math"/>
                              <a:ea typeface="Cambria Math"/>
                            </a:rPr>
                            <m:t>10</m:t>
                          </m:r>
                        </m:e>
                        <m:sup>
                          <m:r>
                            <a:rPr lang="en-US" altLang="en-US" sz="2600" b="0" i="1" smtClean="0">
                              <a:latin typeface="Cambria Math"/>
                              <a:ea typeface="Cambria Math"/>
                            </a:rPr>
                            <m:t>4</m:t>
                          </m:r>
                        </m:sup>
                      </m:sSup>
                      <m:r>
                        <a:rPr lang="en-US" altLang="en-US" sz="2600" b="0" i="1" smtClean="0">
                          <a:latin typeface="Cambria Math"/>
                          <a:ea typeface="Cambria Math"/>
                        </a:rPr>
                        <m:t>=7.741344×</m:t>
                      </m:r>
                      <m:sSup>
                        <m:sSupPr>
                          <m:ctrlPr>
                            <a:rPr lang="en-US" altLang="en-US" sz="2600" b="0" i="1" smtClean="0">
                              <a:latin typeface="Cambria Math"/>
                              <a:ea typeface="Cambria Math"/>
                            </a:rPr>
                          </m:ctrlPr>
                        </m:sSupPr>
                        <m:e>
                          <m:r>
                            <a:rPr lang="en-US" altLang="en-US" sz="2600" b="0" i="1" smtClean="0">
                              <a:latin typeface="Cambria Math"/>
                              <a:ea typeface="Cambria Math"/>
                            </a:rPr>
                            <m:t>10</m:t>
                          </m:r>
                        </m:e>
                        <m:sup>
                          <m:r>
                            <a:rPr lang="en-US" altLang="en-US" sz="2600" b="0" i="1" smtClean="0">
                              <a:latin typeface="Cambria Math"/>
                              <a:ea typeface="Cambria Math"/>
                            </a:rPr>
                            <m:t>1</m:t>
                          </m:r>
                        </m:sup>
                      </m:sSup>
                    </m:oMath>
                  </m:oMathPara>
                </a14:m>
                <a:endParaRPr lang="en-US" altLang="en-US" sz="2600" dirty="0" smtClean="0"/>
              </a:p>
              <a:p>
                <a:pPr eaLnBrk="1" hangingPunct="1">
                  <a:lnSpc>
                    <a:spcPct val="80000"/>
                  </a:lnSpc>
                  <a:buFont typeface="Wingdings" pitchFamily="2" charset="2"/>
                  <a:buNone/>
                </a:pPr>
                <a:r>
                  <a:rPr lang="en-US" altLang="en-US" sz="2600" dirty="0" smtClean="0"/>
                  <a:t>But it’s only 3 sig figs (multiplication rule):</a:t>
                </a:r>
                <a:endParaRPr lang="en-US" altLang="en-US" sz="2600" dirty="0"/>
              </a:p>
              <a:p>
                <a:pPr eaLnBrk="1" hangingPunct="1">
                  <a:lnSpc>
                    <a:spcPct val="80000"/>
                  </a:lnSpc>
                  <a:buFont typeface="Wingdings" pitchFamily="2" charset="2"/>
                  <a:buNone/>
                </a:pPr>
                <a14:m>
                  <m:oMathPara xmlns:m="http://schemas.openxmlformats.org/officeDocument/2006/math">
                    <m:oMathParaPr>
                      <m:jc m:val="centerGroup"/>
                    </m:oMathParaPr>
                    <m:oMath xmlns:m="http://schemas.openxmlformats.org/officeDocument/2006/math">
                      <m:d>
                        <m:dPr>
                          <m:ctrlPr>
                            <a:rPr lang="en-US" altLang="en-US" sz="2600" b="0" i="1" smtClean="0">
                              <a:latin typeface="Cambria Math"/>
                            </a:rPr>
                          </m:ctrlPr>
                        </m:dPr>
                        <m:e>
                          <m:sSub>
                            <m:sSubPr>
                              <m:ctrlPr>
                                <a:rPr lang="en-US" altLang="en-US" sz="2600" b="0" i="1" smtClean="0">
                                  <a:latin typeface="Cambria Math"/>
                                </a:rPr>
                              </m:ctrlPr>
                            </m:sSubPr>
                            <m:e>
                              <m:r>
                                <a:rPr lang="en-US" altLang="en-US" sz="2600" b="0" i="1" smtClean="0">
                                  <a:latin typeface="Cambria Math"/>
                                </a:rPr>
                                <m:t>7.74</m:t>
                              </m:r>
                            </m:e>
                            <m:sub>
                              <m:r>
                                <a:rPr lang="en-US" altLang="en-US" sz="2600" b="0" i="1" smtClean="0">
                                  <a:latin typeface="Cambria Math"/>
                                </a:rPr>
                                <m:t>1344</m:t>
                              </m:r>
                            </m:sub>
                          </m:sSub>
                          <m:r>
                            <a:rPr lang="en-US" altLang="en-US" sz="2600" b="0" i="1" smtClean="0">
                              <a:latin typeface="Cambria Math"/>
                              <a:ea typeface="Cambria Math"/>
                            </a:rPr>
                            <m:t>×</m:t>
                          </m:r>
                          <m:sSup>
                            <m:sSupPr>
                              <m:ctrlPr>
                                <a:rPr lang="en-US" altLang="en-US" sz="2600" b="0" i="1" smtClean="0">
                                  <a:latin typeface="Cambria Math"/>
                                  <a:ea typeface="Cambria Math"/>
                                </a:rPr>
                              </m:ctrlPr>
                            </m:sSupPr>
                            <m:e>
                              <m:r>
                                <a:rPr lang="en-US" altLang="en-US" sz="2600" b="0" i="1" smtClean="0">
                                  <a:latin typeface="Cambria Math"/>
                                  <a:ea typeface="Cambria Math"/>
                                </a:rPr>
                                <m:t>10</m:t>
                              </m:r>
                            </m:e>
                            <m:sup>
                              <m:r>
                                <a:rPr lang="en-US" altLang="en-US" sz="2600" b="0" i="1" smtClean="0">
                                  <a:latin typeface="Cambria Math"/>
                                  <a:ea typeface="Cambria Math"/>
                                </a:rPr>
                                <m:t>1</m:t>
                              </m:r>
                            </m:sup>
                          </m:sSup>
                        </m:e>
                      </m:d>
                      <m:r>
                        <a:rPr lang="en-US" altLang="en-US" sz="2600" b="0" i="1" smtClean="0">
                          <a:latin typeface="Cambria Math"/>
                          <a:ea typeface="Cambria Math"/>
                        </a:rPr>
                        <m:t>+1.27×</m:t>
                      </m:r>
                      <m:sSup>
                        <m:sSupPr>
                          <m:ctrlPr>
                            <a:rPr lang="en-US" altLang="en-US" sz="2600" b="0" i="1" smtClean="0">
                              <a:latin typeface="Cambria Math"/>
                              <a:ea typeface="Cambria Math"/>
                            </a:rPr>
                          </m:ctrlPr>
                        </m:sSupPr>
                        <m:e>
                          <m:r>
                            <a:rPr lang="en-US" altLang="en-US" sz="2600" b="0" i="1" smtClean="0">
                              <a:latin typeface="Cambria Math"/>
                              <a:ea typeface="Cambria Math"/>
                            </a:rPr>
                            <m:t>10</m:t>
                          </m:r>
                        </m:e>
                        <m:sup>
                          <m:r>
                            <a:rPr lang="en-US" altLang="en-US" sz="2600" b="0" i="1" smtClean="0">
                              <a:latin typeface="Cambria Math"/>
                              <a:ea typeface="Cambria Math"/>
                            </a:rPr>
                            <m:t>2</m:t>
                          </m:r>
                        </m:sup>
                      </m:sSup>
                      <m:r>
                        <a:rPr lang="en-US" altLang="en-US" sz="2600" b="0" i="1" smtClean="0">
                          <a:latin typeface="Cambria Math"/>
                          <a:ea typeface="Cambria Math"/>
                        </a:rPr>
                        <m:t>=204.41</m:t>
                      </m:r>
                    </m:oMath>
                  </m:oMathPara>
                </a14:m>
                <a:endParaRPr lang="en-US" altLang="en-US" sz="2600" b="0" dirty="0" smtClean="0">
                  <a:ea typeface="Cambria Math"/>
                </a:endParaRPr>
              </a:p>
              <a:p>
                <a:pPr eaLnBrk="1" hangingPunct="1">
                  <a:lnSpc>
                    <a:spcPct val="80000"/>
                  </a:lnSpc>
                  <a:buFont typeface="Wingdings" pitchFamily="2" charset="2"/>
                  <a:buNone/>
                </a:pPr>
                <a:endParaRPr lang="en-US" altLang="en-US" sz="2600" dirty="0" smtClean="0"/>
              </a:p>
              <a:p>
                <a:pPr eaLnBrk="1" hangingPunct="1">
                  <a:lnSpc>
                    <a:spcPct val="80000"/>
                  </a:lnSpc>
                  <a:buFont typeface="Wingdings" pitchFamily="2" charset="2"/>
                  <a:buNone/>
                </a:pPr>
                <a:r>
                  <a:rPr lang="en-US" altLang="en-US" sz="2600" dirty="0" smtClean="0"/>
                  <a:t>How many sig figs?  Line ‘</a:t>
                </a:r>
                <a:r>
                  <a:rPr lang="en-US" altLang="en-US" sz="2600" dirty="0" err="1" smtClean="0"/>
                  <a:t>em</a:t>
                </a:r>
                <a:r>
                  <a:rPr lang="en-US" altLang="en-US" sz="2600" dirty="0" smtClean="0"/>
                  <a:t> up!</a:t>
                </a:r>
              </a:p>
              <a:p>
                <a:pPr eaLnBrk="1" hangingPunct="1">
                  <a:lnSpc>
                    <a:spcPct val="80000"/>
                  </a:lnSpc>
                  <a:buFont typeface="Wingdings" pitchFamily="2" charset="2"/>
                  <a:buNone/>
                </a:pPr>
                <a:endParaRPr lang="en-US" altLang="en-US" sz="2600" dirty="0"/>
              </a:p>
              <a:p>
                <a:pPr eaLnBrk="1" hangingPunct="1">
                  <a:lnSpc>
                    <a:spcPct val="80000"/>
                  </a:lnSpc>
                  <a:buFont typeface="Wingdings" pitchFamily="2" charset="2"/>
                  <a:buNone/>
                </a:pPr>
                <a:endParaRPr lang="en-US" altLang="en-US" sz="2600" dirty="0"/>
              </a:p>
              <a:p>
                <a:pPr eaLnBrk="1" hangingPunct="1">
                  <a:lnSpc>
                    <a:spcPct val="80000"/>
                  </a:lnSpc>
                  <a:buFont typeface="Wingdings" pitchFamily="2" charset="2"/>
                  <a:buNone/>
                </a:pPr>
                <a:endParaRPr lang="en-US" altLang="en-US" sz="2600" dirty="0" smtClean="0"/>
              </a:p>
              <a:p>
                <a:pPr eaLnBrk="1" hangingPunct="1">
                  <a:lnSpc>
                    <a:spcPct val="80000"/>
                  </a:lnSpc>
                  <a:buFont typeface="Wingdings" pitchFamily="2" charset="2"/>
                  <a:buNone/>
                </a:pPr>
                <a:endParaRPr lang="en-US" altLang="en-US" sz="2600" dirty="0" smtClean="0"/>
              </a:p>
              <a:p>
                <a:pPr eaLnBrk="1" hangingPunct="1">
                  <a:lnSpc>
                    <a:spcPct val="80000"/>
                  </a:lnSpc>
                  <a:buFont typeface="Wingdings" pitchFamily="2" charset="2"/>
                  <a:buNone/>
                </a:pPr>
                <a:r>
                  <a:rPr lang="en-US" altLang="en-US" sz="2600" dirty="0" smtClean="0"/>
                  <a:t>So the “ones’ place” is the last significant position.</a:t>
                </a:r>
              </a:p>
              <a:p>
                <a:pPr eaLnBrk="1" hangingPunct="1">
                  <a:lnSpc>
                    <a:spcPct val="80000"/>
                  </a:lnSpc>
                  <a:buFont typeface="Wingdings" pitchFamily="2" charset="2"/>
                  <a:buNone/>
                </a:pPr>
                <a:endParaRPr lang="en-US" altLang="en-US" sz="2600" dirty="0" smtClean="0"/>
              </a:p>
              <a:p>
                <a:pPr eaLnBrk="1" hangingPunct="1">
                  <a:lnSpc>
                    <a:spcPct val="80000"/>
                  </a:lnSpc>
                  <a:buFont typeface="Wingdings" pitchFamily="2" charset="2"/>
                  <a:buNone/>
                </a:pPr>
                <a:r>
                  <a:rPr lang="en-US" altLang="en-US" sz="2600" dirty="0" smtClean="0"/>
                  <a:t>  So I write it as “204” or “2.04x10</a:t>
                </a:r>
                <a:r>
                  <a:rPr lang="en-US" altLang="en-US" sz="2600" baseline="30000" dirty="0" smtClean="0"/>
                  <a:t>2</a:t>
                </a:r>
                <a:r>
                  <a:rPr lang="en-US" altLang="en-US" sz="2600" dirty="0" smtClean="0"/>
                  <a:t>”.</a:t>
                </a:r>
              </a:p>
              <a:p>
                <a:pPr eaLnBrk="1" hangingPunct="1">
                  <a:lnSpc>
                    <a:spcPct val="80000"/>
                  </a:lnSpc>
                  <a:buFont typeface="Wingdings" pitchFamily="2" charset="2"/>
                  <a:buNone/>
                </a:pPr>
                <a:endParaRPr lang="en-US" altLang="en-US" sz="2600" u="sng" dirty="0" smtClean="0"/>
              </a:p>
            </p:txBody>
          </p:sp>
        </mc:Choice>
        <mc:Fallback xmlns="">
          <p:sp>
            <p:nvSpPr>
              <p:cNvPr id="60420" name="Rectangle 3"/>
              <p:cNvSpPr>
                <a:spLocks noGrp="1" noRot="1" noChangeAspect="1" noMove="1" noResize="1" noEditPoints="1" noAdjustHandles="1" noChangeArrowheads="1" noChangeShapeType="1" noTextEdit="1"/>
              </p:cNvSpPr>
              <p:nvPr>
                <p:ph type="body" idx="1"/>
              </p:nvPr>
            </p:nvSpPr>
            <p:spPr>
              <a:xfrm>
                <a:off x="457200" y="533400"/>
                <a:ext cx="8229600" cy="5867400"/>
              </a:xfrm>
              <a:blipFill rotWithShape="1">
                <a:blip r:embed="rId2"/>
                <a:stretch>
                  <a:fillRect l="-1259" t="-2287" b="-1351"/>
                </a:stretch>
              </a:blipFill>
            </p:spPr>
            <p:txBody>
              <a:bodyPr/>
              <a:lstStyle/>
              <a:p>
                <a:r>
                  <a:rPr lang="en-US">
                    <a:noFill/>
                  </a:rPr>
                  <a:t> </a:t>
                </a:r>
              </a:p>
            </p:txBody>
          </p:sp>
        </mc:Fallback>
      </mc:AlternateContent>
      <p:graphicFrame>
        <p:nvGraphicFramePr>
          <p:cNvPr id="2" name="Table 1"/>
          <p:cNvGraphicFramePr>
            <a:graphicFrameLocks noGrp="1"/>
          </p:cNvGraphicFramePr>
          <p:nvPr>
            <p:extLst>
              <p:ext uri="{D42A27DB-BD31-4B8C-83A1-F6EECF244321}">
                <p14:modId xmlns:p14="http://schemas.microsoft.com/office/powerpoint/2010/main" val="3241392753"/>
              </p:ext>
            </p:extLst>
          </p:nvPr>
        </p:nvGraphicFramePr>
        <p:xfrm>
          <a:off x="3733800" y="3657600"/>
          <a:ext cx="3962400" cy="1112520"/>
        </p:xfrm>
        <a:graphic>
          <a:graphicData uri="http://schemas.openxmlformats.org/drawingml/2006/table">
            <a:tbl>
              <a:tblPr bandRow="1">
                <a:tableStyleId>{5C22544A-7EE6-4342-B048-85BDC9FD1C3A}</a:tableStyleId>
              </a:tblPr>
              <a:tblGrid>
                <a:gridCol w="660400"/>
                <a:gridCol w="660400"/>
                <a:gridCol w="660400"/>
                <a:gridCol w="660400"/>
                <a:gridCol w="660400"/>
                <a:gridCol w="660400"/>
              </a:tblGrid>
              <a:tr h="370840">
                <a:tc>
                  <a:txBody>
                    <a:bodyPr/>
                    <a:lstStyle/>
                    <a:p>
                      <a:endParaRPr lang="en-US" dirty="0"/>
                    </a:p>
                  </a:txBody>
                  <a:tcPr/>
                </a:tc>
                <a:tc>
                  <a:txBody>
                    <a:bodyPr/>
                    <a:lstStyle/>
                    <a:p>
                      <a:r>
                        <a:rPr lang="en-US" dirty="0" smtClean="0"/>
                        <a:t>7</a:t>
                      </a:r>
                      <a:endParaRPr lang="en-US" dirty="0"/>
                    </a:p>
                  </a:txBody>
                  <a:tcPr/>
                </a:tc>
                <a:tc>
                  <a:txBody>
                    <a:bodyPr/>
                    <a:lstStyle/>
                    <a:p>
                      <a:r>
                        <a:rPr lang="en-US" dirty="0" smtClean="0"/>
                        <a:t>7.</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c>
                  <a:txBody>
                    <a:bodyPr/>
                    <a:lstStyle/>
                    <a:p>
                      <a:r>
                        <a:rPr lang="en-US" dirty="0" smtClean="0"/>
                        <a:t>3</a:t>
                      </a:r>
                      <a:endParaRPr lang="en-US" dirty="0"/>
                    </a:p>
                  </a:txBody>
                  <a:tcPr/>
                </a:tc>
              </a:tr>
              <a:tr h="370840">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7.</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r h="370840">
                <a:tc>
                  <a:txBody>
                    <a:bodyPr/>
                    <a:lstStyle/>
                    <a:p>
                      <a:r>
                        <a:rPr lang="en-US" dirty="0" smtClean="0"/>
                        <a:t>2</a:t>
                      </a:r>
                      <a:endParaRPr lang="en-US" dirty="0"/>
                    </a:p>
                  </a:txBody>
                  <a:tcPr/>
                </a:tc>
                <a:tc>
                  <a:txBody>
                    <a:bodyPr/>
                    <a:lstStyle/>
                    <a:p>
                      <a:r>
                        <a:rPr lang="en-US" dirty="0" smtClean="0"/>
                        <a:t>0</a:t>
                      </a:r>
                      <a:endParaRPr lang="en-US" dirty="0"/>
                    </a:p>
                  </a:txBody>
                  <a:tcPr/>
                </a:tc>
                <a:tc>
                  <a:txBody>
                    <a:bodyPr/>
                    <a:lstStyle/>
                    <a:p>
                      <a:r>
                        <a:rPr lang="en-US" dirty="0" smtClean="0"/>
                        <a:t>4.</a:t>
                      </a:r>
                      <a:endParaRPr lang="en-US" dirty="0"/>
                    </a:p>
                  </a:txBody>
                  <a:tcPr/>
                </a:tc>
                <a:tc>
                  <a:txBody>
                    <a:bodyPr/>
                    <a:lstStyle/>
                    <a:p>
                      <a:r>
                        <a:rPr lang="en-US" dirty="0" smtClean="0"/>
                        <a:t>4ish</a:t>
                      </a:r>
                      <a:endParaRPr lang="en-US" dirty="0"/>
                    </a:p>
                  </a:txBody>
                  <a:tcPr/>
                </a:tc>
                <a:tc>
                  <a:txBody>
                    <a:bodyPr/>
                    <a:lstStyle/>
                    <a:p>
                      <a:r>
                        <a:rPr lang="en-US" dirty="0" smtClean="0"/>
                        <a:t>1ish</a:t>
                      </a:r>
                      <a:endParaRPr lang="en-US" dirty="0"/>
                    </a:p>
                  </a:txBody>
                  <a:tcPr/>
                </a:tc>
                <a:tc>
                  <a:txBody>
                    <a:bodyPr/>
                    <a:lstStyle/>
                    <a:p>
                      <a:r>
                        <a:rPr lang="en-US" dirty="0" smtClean="0"/>
                        <a:t>3ish</a:t>
                      </a:r>
                      <a:endParaRPr lang="en-US" dirty="0"/>
                    </a:p>
                  </a:txBody>
                  <a:tcPr/>
                </a:tc>
              </a:tr>
            </a:tbl>
          </a:graphicData>
        </a:graphic>
      </p:graphicFrame>
      <p:sp>
        <p:nvSpPr>
          <p:cNvPr id="3" name="Slide Number Placeholder 2"/>
          <p:cNvSpPr>
            <a:spLocks noGrp="1"/>
          </p:cNvSpPr>
          <p:nvPr>
            <p:ph type="sldNum" sz="quarter" idx="12"/>
          </p:nvPr>
        </p:nvSpPr>
        <p:spPr/>
        <p:txBody>
          <a:bodyPr/>
          <a:lstStyle/>
          <a:p>
            <a:pPr>
              <a:defRPr/>
            </a:pPr>
            <a:fld id="{003A4ACF-363D-4134-AB54-2CC98F30B98E}" type="slidenum">
              <a:rPr lang="en-US" altLang="en-US" smtClean="0"/>
              <a:pPr>
                <a:defRPr/>
              </a:pPr>
              <a:t>63</a:t>
            </a:fld>
            <a:endParaRPr lang="en-US" alt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61443" name="Rectangle 2"/>
          <p:cNvSpPr>
            <a:spLocks noGrp="1" noChangeArrowheads="1"/>
          </p:cNvSpPr>
          <p:nvPr>
            <p:ph type="title"/>
          </p:nvPr>
        </p:nvSpPr>
        <p:spPr/>
        <p:txBody>
          <a:bodyPr/>
          <a:lstStyle/>
          <a:p>
            <a:pPr eaLnBrk="1" hangingPunct="1"/>
            <a:r>
              <a:rPr lang="en-US" altLang="en-US" smtClean="0"/>
              <a:t>Units and Math</a:t>
            </a:r>
          </a:p>
        </p:txBody>
      </p:sp>
      <p:sp>
        <p:nvSpPr>
          <p:cNvPr id="61444" name="Rectangle 3"/>
          <p:cNvSpPr>
            <a:spLocks noGrp="1" noChangeArrowheads="1"/>
          </p:cNvSpPr>
          <p:nvPr>
            <p:ph type="body" idx="1"/>
          </p:nvPr>
        </p:nvSpPr>
        <p:spPr/>
        <p:txBody>
          <a:bodyPr/>
          <a:lstStyle/>
          <a:p>
            <a:pPr eaLnBrk="1" hangingPunct="1">
              <a:buFont typeface="Wingdings" pitchFamily="2" charset="2"/>
              <a:buNone/>
            </a:pPr>
            <a:r>
              <a:rPr lang="en-US" altLang="en-US" smtClean="0"/>
              <a:t>You can multiply together any two numbers you want:</a:t>
            </a:r>
          </a:p>
          <a:p>
            <a:pPr eaLnBrk="1" hangingPunct="1">
              <a:buFont typeface="Wingdings" pitchFamily="2" charset="2"/>
              <a:buNone/>
            </a:pPr>
            <a:endParaRPr lang="en-US" altLang="en-US" smtClean="0"/>
          </a:p>
          <a:p>
            <a:pPr eaLnBrk="1" hangingPunct="1">
              <a:buFont typeface="Wingdings" pitchFamily="2" charset="2"/>
              <a:buNone/>
            </a:pPr>
            <a:r>
              <a:rPr lang="en-US" altLang="en-US" smtClean="0"/>
              <a:t>My height is 73 inches, my weight is 100 kg</a:t>
            </a:r>
          </a:p>
          <a:p>
            <a:pPr eaLnBrk="1" hangingPunct="1">
              <a:buFont typeface="Wingdings" pitchFamily="2" charset="2"/>
              <a:buNone/>
            </a:pPr>
            <a:endParaRPr lang="en-US" altLang="en-US" smtClean="0"/>
          </a:p>
          <a:p>
            <a:pPr eaLnBrk="1" hangingPunct="1">
              <a:buFont typeface="Wingdings" pitchFamily="2" charset="2"/>
              <a:buNone/>
            </a:pPr>
            <a:r>
              <a:rPr lang="en-US" altLang="en-US" smtClean="0"/>
              <a:t>73 inches * 100 kg = 7.3x10</a:t>
            </a:r>
            <a:r>
              <a:rPr lang="en-US" altLang="en-US" baseline="30000" smtClean="0"/>
              <a:t>3 </a:t>
            </a:r>
            <a:r>
              <a:rPr lang="en-US" altLang="en-US" smtClean="0"/>
              <a:t>kg-inches</a:t>
            </a:r>
          </a:p>
          <a:p>
            <a:pPr eaLnBrk="1" hangingPunct="1">
              <a:buFont typeface="Wingdings" pitchFamily="2" charset="2"/>
              <a:buNone/>
            </a:pPr>
            <a:endParaRPr lang="en-US" altLang="en-US" smtClean="0"/>
          </a:p>
          <a:p>
            <a:pPr eaLnBrk="1" hangingPunct="1">
              <a:buFont typeface="Wingdings" pitchFamily="2" charset="2"/>
              <a:buNone/>
            </a:pPr>
            <a:r>
              <a:rPr lang="en-US" altLang="en-US" smtClean="0"/>
              <a:t>When you multiply, the units combine.</a:t>
            </a:r>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64</a:t>
            </a:fld>
            <a:endParaRPr lang="en-US" alt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62467" name="Rectangle 2"/>
          <p:cNvSpPr>
            <a:spLocks noGrp="1" noChangeArrowheads="1"/>
          </p:cNvSpPr>
          <p:nvPr>
            <p:ph type="title"/>
          </p:nvPr>
        </p:nvSpPr>
        <p:spPr/>
        <p:txBody>
          <a:bodyPr/>
          <a:lstStyle/>
          <a:p>
            <a:pPr eaLnBrk="1" hangingPunct="1"/>
            <a:r>
              <a:rPr lang="en-US" altLang="en-US" smtClean="0"/>
              <a:t>Addition/Subtraction and Units</a:t>
            </a:r>
          </a:p>
        </p:txBody>
      </p:sp>
      <p:sp>
        <p:nvSpPr>
          <p:cNvPr id="62468" name="Rectangle 3"/>
          <p:cNvSpPr>
            <a:spLocks noGrp="1" noChangeArrowheads="1"/>
          </p:cNvSpPr>
          <p:nvPr>
            <p:ph type="body" idx="1"/>
          </p:nvPr>
        </p:nvSpPr>
        <p:spPr/>
        <p:txBody>
          <a:bodyPr/>
          <a:lstStyle/>
          <a:p>
            <a:pPr eaLnBrk="1" hangingPunct="1">
              <a:buFont typeface="Wingdings" pitchFamily="2" charset="2"/>
              <a:buNone/>
            </a:pPr>
            <a:r>
              <a:rPr lang="en-US" altLang="en-US" smtClean="0"/>
              <a:t>You CAN’T add any two numbers, because the units don’t mix:</a:t>
            </a:r>
          </a:p>
          <a:p>
            <a:pPr eaLnBrk="1" hangingPunct="1">
              <a:buFont typeface="Wingdings" pitchFamily="2" charset="2"/>
              <a:buNone/>
            </a:pPr>
            <a:endParaRPr lang="en-US" altLang="en-US" smtClean="0"/>
          </a:p>
          <a:p>
            <a:pPr eaLnBrk="1" hangingPunct="1">
              <a:buFont typeface="Wingdings" pitchFamily="2" charset="2"/>
              <a:buNone/>
            </a:pPr>
            <a:r>
              <a:rPr lang="en-US" altLang="en-US" smtClean="0"/>
              <a:t>73 inches + 100 kg = 173 ????</a:t>
            </a:r>
          </a:p>
          <a:p>
            <a:pPr eaLnBrk="1" hangingPunct="1">
              <a:buFont typeface="Wingdings" pitchFamily="2" charset="2"/>
              <a:buNone/>
            </a:pPr>
            <a:endParaRPr lang="en-US" altLang="en-US" smtClean="0"/>
          </a:p>
          <a:p>
            <a:pPr eaLnBrk="1" hangingPunct="1">
              <a:buFont typeface="Wingdings" pitchFamily="2" charset="2"/>
              <a:buNone/>
            </a:pPr>
            <a:r>
              <a:rPr lang="en-US" altLang="en-US" smtClean="0"/>
              <a:t>To add two numbers, they MUST have the same units!</a:t>
            </a:r>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65</a:t>
            </a:fld>
            <a:endParaRPr lang="en-US" alt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63491" name="Rectangle 2"/>
          <p:cNvSpPr>
            <a:spLocks noGrp="1" noChangeArrowheads="1"/>
          </p:cNvSpPr>
          <p:nvPr>
            <p:ph type="title"/>
          </p:nvPr>
        </p:nvSpPr>
        <p:spPr/>
        <p:txBody>
          <a:bodyPr/>
          <a:lstStyle/>
          <a:p>
            <a:pPr eaLnBrk="1" hangingPunct="1"/>
            <a:endParaRPr lang="en-US" altLang="en-US" smtClean="0"/>
          </a:p>
        </p:txBody>
      </p:sp>
      <p:sp>
        <p:nvSpPr>
          <p:cNvPr id="63492"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altLang="en-US" sz="2600" smtClean="0"/>
              <a:t>I have 48 cents in my pocket and $32 in my wallet.  How much money do I have.</a:t>
            </a:r>
          </a:p>
          <a:p>
            <a:pPr eaLnBrk="1" hangingPunct="1">
              <a:lnSpc>
                <a:spcPct val="80000"/>
              </a:lnSpc>
              <a:buFont typeface="Wingdings" pitchFamily="2" charset="2"/>
              <a:buNone/>
            </a:pPr>
            <a:endParaRPr lang="en-US" altLang="en-US" sz="2600" smtClean="0"/>
          </a:p>
          <a:p>
            <a:pPr eaLnBrk="1" hangingPunct="1">
              <a:lnSpc>
                <a:spcPct val="80000"/>
              </a:lnSpc>
              <a:buFont typeface="Wingdings" pitchFamily="2" charset="2"/>
              <a:buNone/>
            </a:pPr>
            <a:r>
              <a:rPr lang="en-US" altLang="en-US" sz="2600" smtClean="0"/>
              <a:t>I can’t just add them together:</a:t>
            </a:r>
          </a:p>
          <a:p>
            <a:pPr eaLnBrk="1" hangingPunct="1">
              <a:lnSpc>
                <a:spcPct val="80000"/>
              </a:lnSpc>
              <a:buFont typeface="Wingdings" pitchFamily="2" charset="2"/>
              <a:buNone/>
            </a:pPr>
            <a:r>
              <a:rPr lang="en-US" altLang="en-US" sz="2600" smtClean="0"/>
              <a:t>48 cents + 32 dollars = 80 ???</a:t>
            </a:r>
          </a:p>
          <a:p>
            <a:pPr eaLnBrk="1" hangingPunct="1">
              <a:lnSpc>
                <a:spcPct val="80000"/>
              </a:lnSpc>
              <a:buFont typeface="Wingdings" pitchFamily="2" charset="2"/>
              <a:buNone/>
            </a:pPr>
            <a:endParaRPr lang="en-US" altLang="en-US" sz="2600" smtClean="0"/>
          </a:p>
          <a:p>
            <a:pPr eaLnBrk="1" hangingPunct="1">
              <a:lnSpc>
                <a:spcPct val="80000"/>
              </a:lnSpc>
              <a:buFont typeface="Wingdings" pitchFamily="2" charset="2"/>
              <a:buNone/>
            </a:pPr>
            <a:r>
              <a:rPr lang="en-US" altLang="en-US" sz="2600" smtClean="0"/>
              <a:t>But I can if I give them the same units:</a:t>
            </a:r>
          </a:p>
          <a:p>
            <a:pPr eaLnBrk="1" hangingPunct="1">
              <a:lnSpc>
                <a:spcPct val="80000"/>
              </a:lnSpc>
              <a:buFont typeface="Wingdings" pitchFamily="2" charset="2"/>
              <a:buNone/>
            </a:pPr>
            <a:r>
              <a:rPr lang="en-US" altLang="en-US" sz="2600" smtClean="0"/>
              <a:t>48 cents * </a:t>
            </a:r>
            <a:r>
              <a:rPr lang="en-US" altLang="en-US" sz="2600" u="sng" smtClean="0"/>
              <a:t>1 dollar</a:t>
            </a:r>
            <a:r>
              <a:rPr lang="en-US" altLang="en-US" sz="2600" smtClean="0"/>
              <a:t> = 0.48 dollars</a:t>
            </a:r>
          </a:p>
          <a:p>
            <a:pPr eaLnBrk="1" hangingPunct="1">
              <a:lnSpc>
                <a:spcPct val="80000"/>
              </a:lnSpc>
              <a:buFont typeface="Wingdings" pitchFamily="2" charset="2"/>
              <a:buNone/>
            </a:pPr>
            <a:r>
              <a:rPr lang="en-US" altLang="en-US" sz="2600" smtClean="0"/>
              <a:t>                 100 cents</a:t>
            </a:r>
          </a:p>
          <a:p>
            <a:pPr eaLnBrk="1" hangingPunct="1">
              <a:lnSpc>
                <a:spcPct val="80000"/>
              </a:lnSpc>
              <a:buFont typeface="Wingdings" pitchFamily="2" charset="2"/>
              <a:buNone/>
            </a:pPr>
            <a:endParaRPr lang="en-US" altLang="en-US" sz="2600" smtClean="0"/>
          </a:p>
          <a:p>
            <a:pPr eaLnBrk="1" hangingPunct="1">
              <a:lnSpc>
                <a:spcPct val="80000"/>
              </a:lnSpc>
              <a:buFont typeface="Wingdings" pitchFamily="2" charset="2"/>
              <a:buNone/>
            </a:pPr>
            <a:r>
              <a:rPr lang="en-US" altLang="en-US" sz="2600" smtClean="0"/>
              <a:t>32 dollars + 0.48 dollars = 32.48 dollars (or $32.48)</a:t>
            </a:r>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66</a:t>
            </a:fld>
            <a:endParaRPr lang="en-US" alt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Same type – different units</a:t>
            </a:r>
            <a:endParaRPr lang="en-US" dirty="0"/>
          </a:p>
        </p:txBody>
      </p:sp>
      <p:sp>
        <p:nvSpPr>
          <p:cNvPr id="3" name="Content Placeholder 2"/>
          <p:cNvSpPr>
            <a:spLocks noGrp="1"/>
          </p:cNvSpPr>
          <p:nvPr>
            <p:ph idx="1"/>
          </p:nvPr>
        </p:nvSpPr>
        <p:spPr/>
        <p:txBody>
          <a:bodyPr/>
          <a:lstStyle/>
          <a:p>
            <a:pPr marL="0" indent="0">
              <a:buNone/>
            </a:pPr>
            <a:r>
              <a:rPr lang="en-US" sz="2400" dirty="0" smtClean="0"/>
              <a:t>All of the conversions we’ve done so far have been simply changing the unit of measure without changing the type of measurement.</a:t>
            </a:r>
          </a:p>
          <a:p>
            <a:pPr marL="0" indent="0">
              <a:buNone/>
            </a:pPr>
            <a:endParaRPr lang="en-US" sz="2400" dirty="0"/>
          </a:p>
          <a:p>
            <a:pPr marL="0" indent="0">
              <a:buNone/>
            </a:pPr>
            <a:r>
              <a:rPr lang="en-US" sz="2400" dirty="0" smtClean="0"/>
              <a:t>Inches to feet.  Inches measures length.  Feet measures length.</a:t>
            </a:r>
          </a:p>
          <a:p>
            <a:pPr marL="0" indent="0">
              <a:buNone/>
            </a:pPr>
            <a:r>
              <a:rPr lang="en-US" sz="2400" dirty="0" smtClean="0"/>
              <a:t>mL to L to quarts to gallons.  All measure volume.</a:t>
            </a:r>
          </a:p>
          <a:p>
            <a:pPr marL="0" indent="0">
              <a:buNone/>
            </a:pPr>
            <a:endParaRPr lang="en-US" sz="2400" dirty="0" smtClean="0"/>
          </a:p>
          <a:p>
            <a:pPr marL="0" indent="0">
              <a:buNone/>
            </a:pPr>
            <a:r>
              <a:rPr lang="en-US" sz="2400" dirty="0" smtClean="0"/>
              <a:t>That’s great but kind of boring.  I mean, I don’t get any taller if I use inches instead of feet.  I don’t know anything new.</a:t>
            </a:r>
            <a:endParaRPr lang="en-US" sz="2400" dirty="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en-US" smtClean="0"/>
              <a:t>(c) Lanzafame 2007</a:t>
            </a:r>
            <a:endParaRPr lang="en-US" altLang="en-US"/>
          </a:p>
        </p:txBody>
      </p:sp>
      <p:sp>
        <p:nvSpPr>
          <p:cNvPr id="5" name="Slide Number Placeholder 4"/>
          <p:cNvSpPr>
            <a:spLocks noGrp="1"/>
          </p:cNvSpPr>
          <p:nvPr>
            <p:ph type="sldNum" sz="quarter" idx="12"/>
          </p:nvPr>
        </p:nvSpPr>
        <p:spPr/>
        <p:txBody>
          <a:bodyPr/>
          <a:lstStyle/>
          <a:p>
            <a:pPr>
              <a:defRPr/>
            </a:pPr>
            <a:fld id="{003A4ACF-363D-4134-AB54-2CC98F30B98E}" type="slidenum">
              <a:rPr lang="en-US" altLang="en-US" smtClean="0"/>
              <a:pPr>
                <a:defRPr/>
              </a:pPr>
              <a:t>67</a:t>
            </a:fld>
            <a:endParaRPr lang="en-US" altLang="en-US"/>
          </a:p>
        </p:txBody>
      </p:sp>
    </p:spTree>
    <p:extLst>
      <p:ext uri="{BB962C8B-B14F-4D97-AF65-F5344CB8AC3E}">
        <p14:creationId xmlns:p14="http://schemas.microsoft.com/office/powerpoint/2010/main" val="54912919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unit.  Different type.</a:t>
            </a:r>
            <a:endParaRPr lang="en-US" dirty="0"/>
          </a:p>
        </p:txBody>
      </p:sp>
      <p:sp>
        <p:nvSpPr>
          <p:cNvPr id="3" name="Content Placeholder 2"/>
          <p:cNvSpPr>
            <a:spLocks noGrp="1"/>
          </p:cNvSpPr>
          <p:nvPr>
            <p:ph idx="1"/>
          </p:nvPr>
        </p:nvSpPr>
        <p:spPr/>
        <p:txBody>
          <a:bodyPr/>
          <a:lstStyle/>
          <a:p>
            <a:pPr marL="0" indent="0">
              <a:buNone/>
            </a:pPr>
            <a:r>
              <a:rPr lang="en-US" dirty="0" smtClean="0"/>
              <a:t>OOOOO….NOW WE’RE TALKING!</a:t>
            </a:r>
          </a:p>
          <a:p>
            <a:pPr marL="0" indent="0">
              <a:buNone/>
            </a:pPr>
            <a:endParaRPr lang="en-US" dirty="0"/>
          </a:p>
          <a:p>
            <a:pPr marL="0" indent="0">
              <a:buNone/>
            </a:pPr>
            <a:r>
              <a:rPr lang="en-US" dirty="0" smtClean="0"/>
              <a:t>Here’s some real chemistry.  If I can change a unit of mass into a unit of length, I’ve learned something new!  But I need to have some physical relationship between length and mass for that to work.</a:t>
            </a:r>
            <a:endParaRPr lang="en-US" dirty="0"/>
          </a:p>
        </p:txBody>
      </p:sp>
      <p:sp>
        <p:nvSpPr>
          <p:cNvPr id="4" name="Footer Placeholder 3"/>
          <p:cNvSpPr>
            <a:spLocks noGrp="1"/>
          </p:cNvSpPr>
          <p:nvPr>
            <p:ph type="ftr" sz="quarter" idx="11"/>
          </p:nvPr>
        </p:nvSpPr>
        <p:spPr/>
        <p:txBody>
          <a:bodyPr/>
          <a:lstStyle/>
          <a:p>
            <a:pPr>
              <a:defRPr/>
            </a:pPr>
            <a:r>
              <a:rPr lang="en-US" altLang="en-US" smtClean="0"/>
              <a:t>(c) Lanzafame 2007</a:t>
            </a:r>
            <a:endParaRPr lang="en-US" altLang="en-US"/>
          </a:p>
        </p:txBody>
      </p:sp>
      <p:sp>
        <p:nvSpPr>
          <p:cNvPr id="5" name="Slide Number Placeholder 4"/>
          <p:cNvSpPr>
            <a:spLocks noGrp="1"/>
          </p:cNvSpPr>
          <p:nvPr>
            <p:ph type="sldNum" sz="quarter" idx="12"/>
          </p:nvPr>
        </p:nvSpPr>
        <p:spPr/>
        <p:txBody>
          <a:bodyPr/>
          <a:lstStyle/>
          <a:p>
            <a:pPr>
              <a:defRPr/>
            </a:pPr>
            <a:fld id="{003A4ACF-363D-4134-AB54-2CC98F30B98E}" type="slidenum">
              <a:rPr lang="en-US" altLang="en-US" smtClean="0"/>
              <a:pPr>
                <a:defRPr/>
              </a:pPr>
              <a:t>68</a:t>
            </a:fld>
            <a:endParaRPr lang="en-US" altLang="en-US"/>
          </a:p>
        </p:txBody>
      </p:sp>
    </p:spTree>
    <p:extLst>
      <p:ext uri="{BB962C8B-B14F-4D97-AF65-F5344CB8AC3E}">
        <p14:creationId xmlns:p14="http://schemas.microsoft.com/office/powerpoint/2010/main" val="28056367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most important chemical conversion!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𝑝𝑜𝑜𝑝</m:t>
                      </m:r>
                      <m:f>
                        <m:fPr>
                          <m:ctrlPr>
                            <a:rPr lang="en-US" b="0" i="1" smtClean="0">
                              <a:latin typeface="Cambria Math"/>
                            </a:rPr>
                          </m:ctrlPr>
                        </m:fPr>
                        <m:num>
                          <m:r>
                            <a:rPr lang="en-US" b="0" i="1" smtClean="0">
                              <a:latin typeface="Cambria Math"/>
                            </a:rPr>
                            <m:t>???</m:t>
                          </m:r>
                        </m:num>
                        <m:den>
                          <m:r>
                            <a:rPr lang="en-US" b="0" i="1" smtClean="0">
                              <a:latin typeface="Cambria Math"/>
                            </a:rPr>
                            <m:t>???</m:t>
                          </m:r>
                        </m:den>
                      </m:f>
                      <m:r>
                        <a:rPr lang="en-US" b="0" i="1" smtClean="0">
                          <a:latin typeface="Cambria Math"/>
                        </a:rPr>
                        <m:t>=</m:t>
                      </m:r>
                      <m:r>
                        <a:rPr lang="en-US" b="0" i="1" smtClean="0">
                          <a:latin typeface="Cambria Math"/>
                        </a:rPr>
                        <m:t>𝑔𝑜𝑙𝑑</m:t>
                      </m:r>
                    </m:oMath>
                  </m:oMathPara>
                </a14:m>
                <a:endParaRPr lang="en-US" dirty="0" smtClean="0"/>
              </a:p>
              <a:p>
                <a:pPr marL="0" indent="0">
                  <a:buNone/>
                </a:pPr>
                <a:endParaRPr lang="en-US" dirty="0"/>
              </a:p>
              <a:p>
                <a:pPr marL="0" indent="0">
                  <a:buNone/>
                </a:pPr>
                <a:r>
                  <a:rPr lang="en-US" dirty="0" smtClean="0"/>
                  <a:t>Sadly, there’s no known relationship between poop and gold…at least not yet!</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704"/>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pPr>
              <a:defRPr/>
            </a:pPr>
            <a:r>
              <a:rPr lang="en-US" altLang="en-US" smtClean="0"/>
              <a:t>(c) Lanzafame 2007</a:t>
            </a:r>
            <a:endParaRPr lang="en-US" altLang="en-US"/>
          </a:p>
        </p:txBody>
      </p:sp>
      <p:sp>
        <p:nvSpPr>
          <p:cNvPr id="5" name="Slide Number Placeholder 4"/>
          <p:cNvSpPr>
            <a:spLocks noGrp="1"/>
          </p:cNvSpPr>
          <p:nvPr>
            <p:ph type="sldNum" sz="quarter" idx="12"/>
          </p:nvPr>
        </p:nvSpPr>
        <p:spPr/>
        <p:txBody>
          <a:bodyPr/>
          <a:lstStyle/>
          <a:p>
            <a:pPr>
              <a:defRPr/>
            </a:pPr>
            <a:fld id="{003A4ACF-363D-4134-AB54-2CC98F30B98E}" type="slidenum">
              <a:rPr lang="en-US" altLang="en-US" smtClean="0"/>
              <a:pPr>
                <a:defRPr/>
              </a:pPr>
              <a:t>69</a:t>
            </a:fld>
            <a:endParaRPr lang="en-US" altLang="en-US"/>
          </a:p>
        </p:txBody>
      </p:sp>
    </p:spTree>
    <p:extLst>
      <p:ext uri="{BB962C8B-B14F-4D97-AF65-F5344CB8AC3E}">
        <p14:creationId xmlns:p14="http://schemas.microsoft.com/office/powerpoint/2010/main" val="3123003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9219" name="Rectangle 2"/>
          <p:cNvSpPr>
            <a:spLocks noGrp="1" noChangeArrowheads="1"/>
          </p:cNvSpPr>
          <p:nvPr>
            <p:ph type="title"/>
          </p:nvPr>
        </p:nvSpPr>
        <p:spPr/>
        <p:txBody>
          <a:bodyPr/>
          <a:lstStyle/>
          <a:p>
            <a:pPr eaLnBrk="1" hangingPunct="1"/>
            <a:r>
              <a:rPr lang="en-US" altLang="en-US" smtClean="0"/>
              <a:t>Chemical Units</a:t>
            </a:r>
          </a:p>
        </p:txBody>
      </p:sp>
      <p:sp>
        <p:nvSpPr>
          <p:cNvPr id="9220" name="Rectangle 3"/>
          <p:cNvSpPr>
            <a:spLocks noGrp="1" noChangeArrowheads="1"/>
          </p:cNvSpPr>
          <p:nvPr>
            <p:ph type="body" idx="1"/>
          </p:nvPr>
        </p:nvSpPr>
        <p:spPr/>
        <p:txBody>
          <a:bodyPr/>
          <a:lstStyle/>
          <a:p>
            <a:pPr eaLnBrk="1" hangingPunct="1"/>
            <a:r>
              <a:rPr lang="en-US" altLang="en-US" sz="2600" smtClean="0"/>
              <a:t>SI units - Systems Internationale - these are the standard units of the physical sciences (sometimes called the metric system).</a:t>
            </a:r>
          </a:p>
          <a:p>
            <a:pPr eaLnBrk="1" hangingPunct="1"/>
            <a:endParaRPr lang="en-US" altLang="en-US" sz="2600" smtClean="0"/>
          </a:p>
          <a:p>
            <a:pPr eaLnBrk="1" hangingPunct="1"/>
            <a:r>
              <a:rPr lang="en-US" altLang="en-US" sz="2600" smtClean="0"/>
              <a:t>Units are chosen to represent measurable physical properties.</a:t>
            </a:r>
          </a:p>
          <a:p>
            <a:pPr eaLnBrk="1" hangingPunct="1"/>
            <a:endParaRPr lang="en-US" altLang="en-US" sz="2600" smtClean="0"/>
          </a:p>
          <a:p>
            <a:pPr eaLnBrk="1" hangingPunct="1"/>
            <a:r>
              <a:rPr lang="en-US" altLang="en-US" sz="2600" smtClean="0"/>
              <a:t>Two types of units: “Pure” and “Derived”.</a:t>
            </a:r>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7</a:t>
            </a:fld>
            <a:endParaRPr lang="en-US" altLang="en-US"/>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64515" name="Rectangle 2"/>
          <p:cNvSpPr>
            <a:spLocks noGrp="1" noChangeArrowheads="1"/>
          </p:cNvSpPr>
          <p:nvPr>
            <p:ph type="title"/>
          </p:nvPr>
        </p:nvSpPr>
        <p:spPr/>
        <p:txBody>
          <a:bodyPr/>
          <a:lstStyle/>
          <a:p>
            <a:pPr eaLnBrk="1" hangingPunct="1"/>
            <a:r>
              <a:rPr lang="en-US" altLang="en-US" smtClean="0"/>
              <a:t>What is Density?</a:t>
            </a:r>
          </a:p>
        </p:txBody>
      </p:sp>
      <p:sp>
        <p:nvSpPr>
          <p:cNvPr id="71683" name="Rectangle 3"/>
          <p:cNvSpPr>
            <a:spLocks noGrp="1" noChangeArrowheads="1"/>
          </p:cNvSpPr>
          <p:nvPr>
            <p:ph type="body" idx="1"/>
          </p:nvPr>
        </p:nvSpPr>
        <p:spPr/>
        <p:txBody>
          <a:bodyPr/>
          <a:lstStyle/>
          <a:p>
            <a:pPr eaLnBrk="1" hangingPunct="1">
              <a:buFont typeface="Wingdings" pitchFamily="2" charset="2"/>
              <a:buNone/>
            </a:pPr>
            <a:r>
              <a:rPr lang="en-US" altLang="en-US" smtClean="0"/>
              <a:t>Density is the mass to volume ratio of a substance.  </a:t>
            </a:r>
          </a:p>
          <a:p>
            <a:pPr eaLnBrk="1" hangingPunct="1">
              <a:buFont typeface="Wingdings" pitchFamily="2" charset="2"/>
              <a:buNone/>
            </a:pPr>
            <a:endParaRPr lang="en-US" altLang="en-US" smtClean="0"/>
          </a:p>
          <a:p>
            <a:pPr eaLnBrk="1" hangingPunct="1">
              <a:buFont typeface="Wingdings" pitchFamily="2" charset="2"/>
              <a:buNone/>
            </a:pPr>
            <a:r>
              <a:rPr lang="en-US" altLang="en-US" smtClean="0"/>
              <a:t>It allows you to compare the relative “heaviness” of two materials.  A larger density material means that a sample of the same size (volume) will weigh more.</a:t>
            </a:r>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70</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Effect transition="in" filter="checkerboard(across)">
                                      <p:cBhvr>
                                        <p:cTn id="7" dur="500"/>
                                        <p:tgtEl>
                                          <p:spTgt spid="7168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71683">
                                            <p:txEl>
                                              <p:pRg st="2" end="2"/>
                                            </p:txEl>
                                          </p:spTgt>
                                        </p:tgtEl>
                                        <p:attrNameLst>
                                          <p:attrName>style.visibility</p:attrName>
                                        </p:attrNameLst>
                                      </p:cBhvr>
                                      <p:to>
                                        <p:strVal val="visible"/>
                                      </p:to>
                                    </p:set>
                                    <p:animEffect transition="in" filter="checkerboard(across)">
                                      <p:cBhvr>
                                        <p:cTn id="10" dur="500"/>
                                        <p:tgtEl>
                                          <p:spTgt spid="716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65539" name="Rectangle 2"/>
          <p:cNvSpPr>
            <a:spLocks noGrp="1" noChangeArrowheads="1"/>
          </p:cNvSpPr>
          <p:nvPr>
            <p:ph type="title"/>
          </p:nvPr>
        </p:nvSpPr>
        <p:spPr/>
        <p:txBody>
          <a:bodyPr/>
          <a:lstStyle/>
          <a:p>
            <a:pPr eaLnBrk="1" hangingPunct="1"/>
            <a:r>
              <a:rPr lang="en-US" altLang="en-US" smtClean="0"/>
              <a:t>Ratios are Conversion Factors</a:t>
            </a:r>
          </a:p>
        </p:txBody>
      </p:sp>
      <p:sp>
        <p:nvSpPr>
          <p:cNvPr id="65540" name="Rectangle 3"/>
          <p:cNvSpPr>
            <a:spLocks noGrp="1" noChangeArrowheads="1"/>
          </p:cNvSpPr>
          <p:nvPr>
            <p:ph type="body" idx="1"/>
          </p:nvPr>
        </p:nvSpPr>
        <p:spPr/>
        <p:txBody>
          <a:bodyPr/>
          <a:lstStyle/>
          <a:p>
            <a:pPr eaLnBrk="1" hangingPunct="1">
              <a:buFont typeface="Wingdings" pitchFamily="2" charset="2"/>
              <a:buNone/>
            </a:pPr>
            <a:r>
              <a:rPr lang="en-US" altLang="en-US" smtClean="0"/>
              <a:t>Density is the ratio of mass to volume.</a:t>
            </a:r>
          </a:p>
          <a:p>
            <a:pPr eaLnBrk="1" hangingPunct="1">
              <a:buFont typeface="Wingdings" pitchFamily="2" charset="2"/>
              <a:buNone/>
            </a:pPr>
            <a:endParaRPr lang="en-US" altLang="en-US" smtClean="0"/>
          </a:p>
          <a:p>
            <a:pPr eaLnBrk="1" hangingPunct="1">
              <a:buFont typeface="Wingdings" pitchFamily="2" charset="2"/>
              <a:buNone/>
            </a:pPr>
            <a:r>
              <a:rPr lang="en-US" altLang="en-US" smtClean="0"/>
              <a:t>So, if you want to convert mass to volume or volume to mass – it’s the DENSITY!</a:t>
            </a:r>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71</a:t>
            </a:fld>
            <a:endParaRPr lang="en-US" alt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66563" name="Rectangle 2"/>
          <p:cNvSpPr>
            <a:spLocks noGrp="1" noChangeArrowheads="1"/>
          </p:cNvSpPr>
          <p:nvPr>
            <p:ph type="title"/>
          </p:nvPr>
        </p:nvSpPr>
        <p:spPr/>
        <p:txBody>
          <a:bodyPr/>
          <a:lstStyle/>
          <a:p>
            <a:pPr eaLnBrk="1" hangingPunct="1"/>
            <a:endParaRPr lang="en-US" altLang="en-US" smtClean="0"/>
          </a:p>
        </p:txBody>
      </p:sp>
      <mc:AlternateContent xmlns:mc="http://schemas.openxmlformats.org/markup-compatibility/2006" xmlns:a14="http://schemas.microsoft.com/office/drawing/2010/main">
        <mc:Choice Requires="a14">
          <p:sp>
            <p:nvSpPr>
              <p:cNvPr id="73731" name="Rectangle 3"/>
              <p:cNvSpPr>
                <a:spLocks noGrp="1" noChangeArrowheads="1"/>
              </p:cNvSpPr>
              <p:nvPr>
                <p:ph type="body" idx="1"/>
              </p:nvPr>
            </p:nvSpPr>
            <p:spPr/>
            <p:txBody>
              <a:bodyPr/>
              <a:lstStyle/>
              <a:p>
                <a:pPr eaLnBrk="1" hangingPunct="1">
                  <a:buFont typeface="Wingdings" pitchFamily="2" charset="2"/>
                  <a:buNone/>
                </a:pPr>
                <a14:m>
                  <m:oMath xmlns:m="http://schemas.openxmlformats.org/officeDocument/2006/math">
                    <m:r>
                      <a:rPr lang="en-US" altLang="en-US" b="0" i="1" smtClean="0">
                        <a:latin typeface="Cambria Math"/>
                      </a:rPr>
                      <m:t>𝐷𝑒𝑛𝑠𝑖𝑡𝑦</m:t>
                    </m:r>
                    <m:r>
                      <a:rPr lang="en-US" altLang="en-US" b="0" i="1" smtClean="0">
                        <a:latin typeface="Cambria Math"/>
                      </a:rPr>
                      <m:t> </m:t>
                    </m:r>
                    <m:r>
                      <a:rPr lang="en-US" altLang="en-US" b="0" i="1" smtClean="0">
                        <a:latin typeface="Cambria Math"/>
                      </a:rPr>
                      <m:t>𝑜𝑓</m:t>
                    </m:r>
                    <m:r>
                      <a:rPr lang="en-US" altLang="en-US" b="0" i="1" smtClean="0">
                        <a:latin typeface="Cambria Math"/>
                      </a:rPr>
                      <m:t> </m:t>
                    </m:r>
                    <m:r>
                      <a:rPr lang="en-US" altLang="en-US" b="0" i="1" smtClean="0">
                        <a:latin typeface="Cambria Math"/>
                      </a:rPr>
                      <m:t>𝑠𝑡𝑒𝑒𝑙</m:t>
                    </m:r>
                    <m:r>
                      <a:rPr lang="en-US" altLang="en-US" b="0" i="1" smtClean="0">
                        <a:latin typeface="Cambria Math"/>
                      </a:rPr>
                      <m:t>=</m:t>
                    </m:r>
                    <m:f>
                      <m:fPr>
                        <m:ctrlPr>
                          <a:rPr lang="en-US" altLang="en-US" b="0" i="1" smtClean="0">
                            <a:latin typeface="Cambria Math"/>
                          </a:rPr>
                        </m:ctrlPr>
                      </m:fPr>
                      <m:num>
                        <m:r>
                          <a:rPr lang="en-US" altLang="en-US" b="0" i="1" smtClean="0">
                            <a:latin typeface="Cambria Math"/>
                          </a:rPr>
                          <m:t>3 </m:t>
                        </m:r>
                        <m:r>
                          <a:rPr lang="en-US" altLang="en-US" b="0" i="1" smtClean="0">
                            <a:latin typeface="Cambria Math"/>
                          </a:rPr>
                          <m:t>𝑔</m:t>
                        </m:r>
                        <m:r>
                          <a:rPr lang="en-US" altLang="en-US" b="0" i="1" smtClean="0">
                            <a:latin typeface="Cambria Math"/>
                          </a:rPr>
                          <m:t> </m:t>
                        </m:r>
                        <m:r>
                          <a:rPr lang="en-US" altLang="en-US" b="0" i="1" smtClean="0">
                            <a:latin typeface="Cambria Math"/>
                          </a:rPr>
                          <m:t>𝑠𝑡𝑒𝑒𝑙</m:t>
                        </m:r>
                      </m:num>
                      <m:den>
                        <m:r>
                          <a:rPr lang="en-US" altLang="en-US" b="0" i="1" smtClean="0">
                            <a:latin typeface="Cambria Math"/>
                          </a:rPr>
                          <m:t>𝑚𝐿</m:t>
                        </m:r>
                        <m:r>
                          <a:rPr lang="en-US" altLang="en-US" b="0" i="1" smtClean="0">
                            <a:latin typeface="Cambria Math"/>
                          </a:rPr>
                          <m:t> </m:t>
                        </m:r>
                        <m:r>
                          <a:rPr lang="en-US" altLang="en-US" b="0" i="1" smtClean="0">
                            <a:latin typeface="Cambria Math"/>
                          </a:rPr>
                          <m:t>𝑠𝑡𝑒𝑒𝑙</m:t>
                        </m:r>
                      </m:den>
                    </m:f>
                    <m:r>
                      <a:rPr lang="en-US" altLang="en-US" b="0" i="1" smtClean="0">
                        <a:latin typeface="Cambria Math"/>
                      </a:rPr>
                      <m:t> </m:t>
                    </m:r>
                  </m:oMath>
                </a14:m>
                <a:r>
                  <a:rPr lang="en-US" altLang="en-US" dirty="0" smtClean="0"/>
                  <a:t> </a:t>
                </a:r>
              </a:p>
              <a:p>
                <a:pPr eaLnBrk="1" hangingPunct="1">
                  <a:buFont typeface="Wingdings" pitchFamily="2" charset="2"/>
                  <a:buNone/>
                </a:pPr>
                <a:endParaRPr lang="en-US" altLang="en-US" dirty="0" smtClean="0"/>
              </a:p>
              <a:p>
                <a:pPr eaLnBrk="1" hangingPunct="1">
                  <a:buFont typeface="Wingdings" pitchFamily="2" charset="2"/>
                  <a:buNone/>
                </a:pPr>
                <a:r>
                  <a:rPr lang="en-US" altLang="en-US" dirty="0" smtClean="0"/>
                  <a:t>It means 1 mL of steel  has a mass of 3 g:</a:t>
                </a:r>
              </a:p>
              <a:p>
                <a:pPr eaLnBrk="1" hangingPunct="1">
                  <a:buFont typeface="Wingdings" pitchFamily="2" charset="2"/>
                  <a:buNone/>
                </a:pPr>
                <a:r>
                  <a:rPr lang="en-US" altLang="en-US" dirty="0" smtClean="0"/>
                  <a:t>          1 mL steel = 3 g steel</a:t>
                </a:r>
                <a:endParaRPr lang="en-US" altLang="en-US" u="sng" dirty="0" smtClean="0"/>
              </a:p>
            </p:txBody>
          </p:sp>
        </mc:Choice>
        <mc:Fallback xmlns="">
          <p:sp>
            <p:nvSpPr>
              <p:cNvPr id="73731" name="Rectangle 3"/>
              <p:cNvSpPr>
                <a:spLocks noGrp="1" noRot="1" noChangeAspect="1" noMove="1" noResize="1" noEditPoints="1" noAdjustHandles="1" noChangeArrowheads="1" noChangeShapeType="1" noTextEdit="1"/>
              </p:cNvSpPr>
              <p:nvPr>
                <p:ph type="body" idx="1"/>
              </p:nvPr>
            </p:nvSpPr>
            <p:spPr>
              <a:blipFill rotWithShape="1">
                <a:blip r:embed="rId2"/>
                <a:stretch>
                  <a:fillRect l="-1704"/>
                </a:stretch>
              </a:blipFill>
            </p:spPr>
            <p:txBody>
              <a:bodyPr/>
              <a:lstStyle/>
              <a:p>
                <a:r>
                  <a:rPr lang="en-US">
                    <a:noFill/>
                  </a:rPr>
                  <a:t> </a:t>
                </a:r>
              </a:p>
            </p:txBody>
          </p:sp>
        </mc:Fallback>
      </mc:AlternateContent>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72</a:t>
            </a:fld>
            <a:endParaRPr lang="en-US" alt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67587" name="Rectangle 2"/>
          <p:cNvSpPr>
            <a:spLocks noGrp="1" noChangeArrowheads="1"/>
          </p:cNvSpPr>
          <p:nvPr>
            <p:ph type="title"/>
          </p:nvPr>
        </p:nvSpPr>
        <p:spPr/>
        <p:txBody>
          <a:bodyPr/>
          <a:lstStyle/>
          <a:p>
            <a:pPr eaLnBrk="1" hangingPunct="1"/>
            <a:r>
              <a:rPr lang="en-US" altLang="en-US" dirty="0" smtClean="0"/>
              <a:t>Equalities are ratios – Conversion factors</a:t>
            </a:r>
          </a:p>
        </p:txBody>
      </p:sp>
      <mc:AlternateContent xmlns:mc="http://schemas.openxmlformats.org/markup-compatibility/2006" xmlns:a14="http://schemas.microsoft.com/office/drawing/2010/main">
        <mc:Choice Requires="a14">
          <p:sp>
            <p:nvSpPr>
              <p:cNvPr id="67588" name="Rectangle 3"/>
              <p:cNvSpPr>
                <a:spLocks noGrp="1" noChangeArrowheads="1"/>
              </p:cNvSpPr>
              <p:nvPr>
                <p:ph type="body" idx="1"/>
              </p:nvPr>
            </p:nvSpPr>
            <p:spPr/>
            <p:txBody>
              <a:bodyPr/>
              <a:lstStyle/>
              <a:p>
                <a:pPr eaLnBrk="1" hangingPunct="1">
                  <a:buFont typeface="Wingdings" pitchFamily="2" charset="2"/>
                  <a:buNone/>
                </a:pPr>
                <a:r>
                  <a:rPr lang="en-US" altLang="en-US" dirty="0" smtClean="0"/>
                  <a:t>1 mL steel = 3 g steel</a:t>
                </a:r>
              </a:p>
              <a:p>
                <a:pPr eaLnBrk="1" hangingPunct="1">
                  <a:buFont typeface="Wingdings" pitchFamily="2" charset="2"/>
                  <a:buNone/>
                </a:pPr>
                <a14:m>
                  <m:oMathPara xmlns:m="http://schemas.openxmlformats.org/officeDocument/2006/math">
                    <m:oMathParaPr>
                      <m:jc m:val="centerGroup"/>
                    </m:oMathParaPr>
                    <m:oMath xmlns:m="http://schemas.openxmlformats.org/officeDocument/2006/math">
                      <m:f>
                        <m:fPr>
                          <m:ctrlPr>
                            <a:rPr lang="en-US" altLang="en-US" i="1" smtClean="0">
                              <a:latin typeface="Cambria Math"/>
                            </a:rPr>
                          </m:ctrlPr>
                        </m:fPr>
                        <m:num>
                          <m:r>
                            <a:rPr lang="en-US" altLang="en-US" b="0" i="1" smtClean="0">
                              <a:latin typeface="Cambria Math"/>
                            </a:rPr>
                            <m:t>1 </m:t>
                          </m:r>
                          <m:r>
                            <a:rPr lang="en-US" altLang="en-US" b="0" i="1" smtClean="0">
                              <a:latin typeface="Cambria Math"/>
                            </a:rPr>
                            <m:t>𝑚𝐿</m:t>
                          </m:r>
                          <m:r>
                            <a:rPr lang="en-US" altLang="en-US" b="0" i="1" smtClean="0">
                              <a:latin typeface="Cambria Math"/>
                            </a:rPr>
                            <m:t> </m:t>
                          </m:r>
                          <m:r>
                            <a:rPr lang="en-US" altLang="en-US" b="0" i="1" smtClean="0">
                              <a:latin typeface="Cambria Math"/>
                            </a:rPr>
                            <m:t>𝑠𝑡𝑒𝑒𝑙</m:t>
                          </m:r>
                        </m:num>
                        <m:den>
                          <m:r>
                            <a:rPr lang="en-US" altLang="en-US" b="0" i="1" smtClean="0">
                              <a:latin typeface="Cambria Math"/>
                            </a:rPr>
                            <m:t>3 </m:t>
                          </m:r>
                          <m:r>
                            <a:rPr lang="en-US" altLang="en-US" b="0" i="1" smtClean="0">
                              <a:latin typeface="Cambria Math"/>
                            </a:rPr>
                            <m:t>𝑔</m:t>
                          </m:r>
                          <m:r>
                            <a:rPr lang="en-US" altLang="en-US" b="0" i="1" smtClean="0">
                              <a:latin typeface="Cambria Math"/>
                            </a:rPr>
                            <m:t> </m:t>
                          </m:r>
                          <m:r>
                            <a:rPr lang="en-US" altLang="en-US" b="0" i="1" smtClean="0">
                              <a:latin typeface="Cambria Math"/>
                            </a:rPr>
                            <m:t>𝑠𝑡𝑒𝑒𝑙</m:t>
                          </m:r>
                        </m:den>
                      </m:f>
                      <m:r>
                        <a:rPr lang="en-US" altLang="en-US" b="0" i="1" smtClean="0">
                          <a:latin typeface="Cambria Math"/>
                        </a:rPr>
                        <m:t>=1</m:t>
                      </m:r>
                    </m:oMath>
                  </m:oMathPara>
                </a14:m>
                <a:endParaRPr lang="en-US" altLang="en-US" dirty="0" smtClean="0"/>
              </a:p>
              <a:p>
                <a:pPr eaLnBrk="1" hangingPunct="1">
                  <a:buFont typeface="Wingdings" pitchFamily="2" charset="2"/>
                  <a:buNone/>
                </a:pPr>
                <a:endParaRPr lang="en-US" altLang="en-US" dirty="0" smtClean="0"/>
              </a:p>
              <a:p>
                <a:pPr eaLnBrk="1" hangingPunct="1">
                  <a:buNone/>
                </a:pPr>
                <a14:m>
                  <m:oMathPara xmlns:m="http://schemas.openxmlformats.org/officeDocument/2006/math">
                    <m:oMathParaPr>
                      <m:jc m:val="centerGroup"/>
                    </m:oMathParaPr>
                    <m:oMath xmlns:m="http://schemas.openxmlformats.org/officeDocument/2006/math">
                      <m:f>
                        <m:fPr>
                          <m:ctrlPr>
                            <a:rPr lang="en-US" altLang="en-US" i="1" smtClean="0">
                              <a:latin typeface="Cambria Math"/>
                            </a:rPr>
                          </m:ctrlPr>
                        </m:fPr>
                        <m:num>
                          <m:r>
                            <a:rPr lang="en-US" altLang="en-US" b="0" i="1" smtClean="0">
                              <a:latin typeface="Cambria Math"/>
                            </a:rPr>
                            <m:t>3 </m:t>
                          </m:r>
                          <m:r>
                            <a:rPr lang="en-US" altLang="en-US" b="0" i="1" smtClean="0">
                              <a:latin typeface="Cambria Math"/>
                            </a:rPr>
                            <m:t>𝑔</m:t>
                          </m:r>
                          <m:r>
                            <a:rPr lang="en-US" altLang="en-US" b="0" i="1" smtClean="0">
                              <a:latin typeface="Cambria Math"/>
                            </a:rPr>
                            <m:t> </m:t>
                          </m:r>
                          <m:r>
                            <a:rPr lang="en-US" altLang="en-US" b="0" i="1" smtClean="0">
                              <a:latin typeface="Cambria Math"/>
                            </a:rPr>
                            <m:t>𝑠𝑡𝑒𝑒𝑙</m:t>
                          </m:r>
                        </m:num>
                        <m:den>
                          <m:r>
                            <a:rPr lang="en-US" altLang="en-US" b="0" i="1" smtClean="0">
                              <a:latin typeface="Cambria Math"/>
                            </a:rPr>
                            <m:t>1 </m:t>
                          </m:r>
                          <m:r>
                            <a:rPr lang="en-US" altLang="en-US" b="0" i="1" smtClean="0">
                              <a:latin typeface="Cambria Math"/>
                            </a:rPr>
                            <m:t>𝑚𝐿</m:t>
                          </m:r>
                          <m:r>
                            <a:rPr lang="en-US" altLang="en-US" b="0" i="1" smtClean="0">
                              <a:latin typeface="Cambria Math"/>
                            </a:rPr>
                            <m:t> </m:t>
                          </m:r>
                          <m:r>
                            <a:rPr lang="en-US" altLang="en-US" b="0" i="1" smtClean="0">
                              <a:latin typeface="Cambria Math"/>
                            </a:rPr>
                            <m:t>𝑠𝑡𝑒𝑒𝑙</m:t>
                          </m:r>
                        </m:den>
                      </m:f>
                      <m:r>
                        <a:rPr lang="en-US" altLang="en-US" b="0" i="1" smtClean="0">
                          <a:latin typeface="Cambria Math"/>
                        </a:rPr>
                        <m:t>=1</m:t>
                      </m:r>
                    </m:oMath>
                  </m:oMathPara>
                </a14:m>
                <a:endParaRPr lang="en-US" altLang="en-US" u="sng" dirty="0" smtClean="0"/>
              </a:p>
            </p:txBody>
          </p:sp>
        </mc:Choice>
        <mc:Fallback xmlns="">
          <p:sp>
            <p:nvSpPr>
              <p:cNvPr id="67588" name="Rectangle 3"/>
              <p:cNvSpPr>
                <a:spLocks noGrp="1" noRot="1" noChangeAspect="1" noMove="1" noResize="1" noEditPoints="1" noAdjustHandles="1" noChangeArrowheads="1" noChangeShapeType="1" noTextEdit="1"/>
              </p:cNvSpPr>
              <p:nvPr>
                <p:ph type="body" idx="1"/>
              </p:nvPr>
            </p:nvSpPr>
            <p:spPr>
              <a:blipFill rotWithShape="1">
                <a:blip r:embed="rId2"/>
                <a:stretch>
                  <a:fillRect l="-1704" t="-1796"/>
                </a:stretch>
              </a:blipFill>
            </p:spPr>
            <p:txBody>
              <a:bodyPr/>
              <a:lstStyle/>
              <a:p>
                <a:r>
                  <a:rPr lang="en-US">
                    <a:noFill/>
                  </a:rPr>
                  <a:t> </a:t>
                </a:r>
              </a:p>
            </p:txBody>
          </p:sp>
        </mc:Fallback>
      </mc:AlternateContent>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73</a:t>
            </a:fld>
            <a:endParaRPr lang="en-US" altLang="en-US"/>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68611" name="Rectangle 2"/>
          <p:cNvSpPr>
            <a:spLocks noGrp="1" noChangeArrowheads="1"/>
          </p:cNvSpPr>
          <p:nvPr>
            <p:ph type="title"/>
          </p:nvPr>
        </p:nvSpPr>
        <p:spPr/>
        <p:txBody>
          <a:bodyPr/>
          <a:lstStyle/>
          <a:p>
            <a:pPr eaLnBrk="1" hangingPunct="1"/>
            <a:r>
              <a:rPr lang="en-US" altLang="en-US" smtClean="0"/>
              <a:t>Conversion Factors</a:t>
            </a:r>
          </a:p>
        </p:txBody>
      </p:sp>
      <p:sp>
        <p:nvSpPr>
          <p:cNvPr id="68612" name="Rectangle 3"/>
          <p:cNvSpPr>
            <a:spLocks noGrp="1" noChangeArrowheads="1"/>
          </p:cNvSpPr>
          <p:nvPr>
            <p:ph type="body" idx="1"/>
          </p:nvPr>
        </p:nvSpPr>
        <p:spPr/>
        <p:txBody>
          <a:bodyPr/>
          <a:lstStyle/>
          <a:p>
            <a:pPr eaLnBrk="1" hangingPunct="1">
              <a:buFont typeface="Wingdings" pitchFamily="2" charset="2"/>
              <a:buNone/>
            </a:pPr>
            <a:r>
              <a:rPr lang="en-US" altLang="en-US" sz="9400" smtClean="0"/>
              <a:t>Powers of 1</a:t>
            </a:r>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74</a:t>
            </a:fld>
            <a:endParaRPr lang="en-US" altLang="en-US"/>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69635" name="Rectangle 2"/>
          <p:cNvSpPr>
            <a:spLocks noGrp="1" noChangeArrowheads="1"/>
          </p:cNvSpPr>
          <p:nvPr>
            <p:ph type="title"/>
          </p:nvPr>
        </p:nvSpPr>
        <p:spPr/>
        <p:txBody>
          <a:bodyPr/>
          <a:lstStyle/>
          <a:p>
            <a:pPr eaLnBrk="1" hangingPunct="1"/>
            <a:r>
              <a:rPr lang="en-US" altLang="en-US" smtClean="0"/>
              <a:t>Sample problem</a:t>
            </a:r>
          </a:p>
        </p:txBody>
      </p:sp>
      <p:sp>
        <p:nvSpPr>
          <p:cNvPr id="76803"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altLang="en-US" sz="2600" dirty="0" smtClean="0"/>
              <a:t>The density of aluminum is 2.7 g/</a:t>
            </a:r>
            <a:r>
              <a:rPr lang="en-US" altLang="en-US" sz="2600" dirty="0" err="1" smtClean="0"/>
              <a:t>mL.</a:t>
            </a:r>
            <a:r>
              <a:rPr lang="en-US" altLang="en-US" sz="2600" dirty="0" smtClean="0"/>
              <a:t>  If I have a block of aluminum that is 1 meter on each side, then what is the mass of the block?</a:t>
            </a:r>
          </a:p>
          <a:p>
            <a:pPr eaLnBrk="1" hangingPunct="1">
              <a:lnSpc>
                <a:spcPct val="90000"/>
              </a:lnSpc>
              <a:buFont typeface="Wingdings" pitchFamily="2" charset="2"/>
              <a:buNone/>
            </a:pPr>
            <a:endParaRPr lang="en-US" altLang="en-US" sz="2600" dirty="0" smtClean="0"/>
          </a:p>
          <a:p>
            <a:pPr eaLnBrk="1" hangingPunct="1">
              <a:lnSpc>
                <a:spcPct val="90000"/>
              </a:lnSpc>
              <a:buFont typeface="Wingdings" pitchFamily="2" charset="2"/>
              <a:buNone/>
            </a:pPr>
            <a:r>
              <a:rPr lang="en-US" altLang="en-US" sz="2600" dirty="0" smtClean="0"/>
              <a:t>Where do we start?</a:t>
            </a:r>
          </a:p>
          <a:p>
            <a:pPr eaLnBrk="1" hangingPunct="1">
              <a:lnSpc>
                <a:spcPct val="90000"/>
              </a:lnSpc>
              <a:buFont typeface="Wingdings" pitchFamily="2" charset="2"/>
              <a:buNone/>
            </a:pPr>
            <a:r>
              <a:rPr lang="en-US" altLang="en-US" sz="2600" dirty="0" smtClean="0"/>
              <a:t>We know the volume (length*width*height):</a:t>
            </a:r>
          </a:p>
          <a:p>
            <a:pPr eaLnBrk="1" hangingPunct="1">
              <a:lnSpc>
                <a:spcPct val="90000"/>
              </a:lnSpc>
              <a:buFont typeface="Wingdings" pitchFamily="2" charset="2"/>
              <a:buNone/>
            </a:pPr>
            <a:r>
              <a:rPr lang="en-US" altLang="en-US" sz="2600" dirty="0" smtClean="0"/>
              <a:t>1 m x 1 m x 1 m = 1 m</a:t>
            </a:r>
            <a:r>
              <a:rPr lang="en-US" altLang="en-US" sz="2600" baseline="30000" dirty="0" smtClean="0"/>
              <a:t>3</a:t>
            </a:r>
          </a:p>
          <a:p>
            <a:pPr eaLnBrk="1" hangingPunct="1">
              <a:lnSpc>
                <a:spcPct val="90000"/>
              </a:lnSpc>
              <a:buFont typeface="Wingdings" pitchFamily="2" charset="2"/>
              <a:buNone/>
            </a:pPr>
            <a:endParaRPr lang="en-US" altLang="en-US" sz="2600" baseline="30000" dirty="0" smtClean="0"/>
          </a:p>
          <a:p>
            <a:pPr eaLnBrk="1" hangingPunct="1">
              <a:lnSpc>
                <a:spcPct val="90000"/>
              </a:lnSpc>
              <a:buFont typeface="Wingdings" pitchFamily="2" charset="2"/>
              <a:buNone/>
            </a:pPr>
            <a:r>
              <a:rPr lang="en-US" altLang="en-US" sz="2600" dirty="0" smtClean="0"/>
              <a:t>Where do we want to go?</a:t>
            </a:r>
          </a:p>
          <a:p>
            <a:pPr eaLnBrk="1" hangingPunct="1">
              <a:lnSpc>
                <a:spcPct val="90000"/>
              </a:lnSpc>
              <a:buFont typeface="Wingdings" pitchFamily="2" charset="2"/>
              <a:buNone/>
            </a:pPr>
            <a:r>
              <a:rPr lang="en-US" altLang="en-US" sz="2600" dirty="0" smtClean="0"/>
              <a:t>Grams (or kilograms or cg or some unit of mass!)</a:t>
            </a:r>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75</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76803">
                                            <p:txEl>
                                              <p:pRg st="3" end="3"/>
                                            </p:txEl>
                                          </p:spTgt>
                                        </p:tgtEl>
                                        <p:attrNameLst>
                                          <p:attrName>style.visibility</p:attrName>
                                        </p:attrNameLst>
                                      </p:cBhvr>
                                      <p:to>
                                        <p:strVal val="visible"/>
                                      </p:to>
                                    </p:set>
                                    <p:animEffect transition="in" filter="checkerboard(across)">
                                      <p:cBhvr>
                                        <p:cTn id="7" dur="500"/>
                                        <p:tgtEl>
                                          <p:spTgt spid="76803">
                                            <p:txEl>
                                              <p:pRg st="3" end="3"/>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76803">
                                            <p:txEl>
                                              <p:pRg st="4" end="4"/>
                                            </p:txEl>
                                          </p:spTgt>
                                        </p:tgtEl>
                                        <p:attrNameLst>
                                          <p:attrName>style.visibility</p:attrName>
                                        </p:attrNameLst>
                                      </p:cBhvr>
                                      <p:to>
                                        <p:strVal val="visible"/>
                                      </p:to>
                                    </p:set>
                                    <p:animEffect transition="in" filter="checkerboard(across)">
                                      <p:cBhvr>
                                        <p:cTn id="10" dur="500"/>
                                        <p:tgtEl>
                                          <p:spTgt spid="76803">
                                            <p:txEl>
                                              <p:pRg st="4" end="4"/>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76803">
                                            <p:txEl>
                                              <p:pRg st="6" end="6"/>
                                            </p:txEl>
                                          </p:spTgt>
                                        </p:tgtEl>
                                        <p:attrNameLst>
                                          <p:attrName>style.visibility</p:attrName>
                                        </p:attrNameLst>
                                      </p:cBhvr>
                                      <p:to>
                                        <p:strVal val="visible"/>
                                      </p:to>
                                    </p:set>
                                    <p:animEffect transition="in" filter="checkerboard(across)">
                                      <p:cBhvr>
                                        <p:cTn id="13" dur="500"/>
                                        <p:tgtEl>
                                          <p:spTgt spid="76803">
                                            <p:txEl>
                                              <p:pRg st="6" end="6"/>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76803">
                                            <p:txEl>
                                              <p:pRg st="7" end="7"/>
                                            </p:txEl>
                                          </p:spTgt>
                                        </p:tgtEl>
                                        <p:attrNameLst>
                                          <p:attrName>style.visibility</p:attrName>
                                        </p:attrNameLst>
                                      </p:cBhvr>
                                      <p:to>
                                        <p:strVal val="visible"/>
                                      </p:to>
                                    </p:set>
                                    <p:animEffect transition="in" filter="checkerboard(across)">
                                      <p:cBhvr>
                                        <p:cTn id="16" dur="500"/>
                                        <p:tgtEl>
                                          <p:spTgt spid="7680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70659" name="Rectangle 2"/>
          <p:cNvSpPr>
            <a:spLocks noGrp="1" noChangeArrowheads="1"/>
          </p:cNvSpPr>
          <p:nvPr>
            <p:ph type="title"/>
          </p:nvPr>
        </p:nvSpPr>
        <p:spPr/>
        <p:txBody>
          <a:bodyPr/>
          <a:lstStyle/>
          <a:p>
            <a:pPr eaLnBrk="1" hangingPunct="1"/>
            <a:r>
              <a:rPr lang="en-US" altLang="en-US" smtClean="0"/>
              <a:t>Algebraically…</a:t>
            </a:r>
          </a:p>
        </p:txBody>
      </p:sp>
      <p:sp>
        <p:nvSpPr>
          <p:cNvPr id="77827" name="Rectangle 3"/>
          <p:cNvSpPr>
            <a:spLocks noGrp="1" noChangeArrowheads="1"/>
          </p:cNvSpPr>
          <p:nvPr>
            <p:ph type="body" idx="1"/>
          </p:nvPr>
        </p:nvSpPr>
        <p:spPr/>
        <p:txBody>
          <a:bodyPr/>
          <a:lstStyle/>
          <a:p>
            <a:pPr eaLnBrk="1" hangingPunct="1"/>
            <a:endParaRPr lang="en-US" altLang="en-US" smtClean="0"/>
          </a:p>
          <a:p>
            <a:pPr eaLnBrk="1" hangingPunct="1">
              <a:buFont typeface="Wingdings" pitchFamily="2" charset="2"/>
              <a:buNone/>
            </a:pPr>
            <a:r>
              <a:rPr lang="en-US" altLang="en-US" smtClean="0"/>
              <a:t>D = </a:t>
            </a:r>
            <a:r>
              <a:rPr lang="en-US" altLang="en-US" u="sng" smtClean="0"/>
              <a:t>mass</a:t>
            </a:r>
          </a:p>
          <a:p>
            <a:pPr eaLnBrk="1" hangingPunct="1">
              <a:buFont typeface="Wingdings" pitchFamily="2" charset="2"/>
              <a:buNone/>
            </a:pPr>
            <a:r>
              <a:rPr lang="en-US" altLang="en-US" smtClean="0"/>
              <a:t>      Volume</a:t>
            </a:r>
          </a:p>
          <a:p>
            <a:pPr eaLnBrk="1" hangingPunct="1">
              <a:buFont typeface="Wingdings" pitchFamily="2" charset="2"/>
              <a:buNone/>
            </a:pPr>
            <a:endParaRPr lang="en-US" altLang="en-US" smtClean="0"/>
          </a:p>
          <a:p>
            <a:pPr eaLnBrk="1" hangingPunct="1">
              <a:buFont typeface="Wingdings" pitchFamily="2" charset="2"/>
              <a:buNone/>
            </a:pPr>
            <a:r>
              <a:rPr lang="en-US" altLang="en-US" smtClean="0"/>
              <a:t>But this is really just another conversion factor!</a:t>
            </a:r>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76</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nodeType="clickEffect">
                                  <p:stCondLst>
                                    <p:cond delay="0"/>
                                  </p:stCondLst>
                                  <p:childTnLst>
                                    <p:set>
                                      <p:cBhvr>
                                        <p:cTn id="6" dur="1" fill="hold">
                                          <p:stCondLst>
                                            <p:cond delay="0"/>
                                          </p:stCondLst>
                                        </p:cTn>
                                        <p:tgtEl>
                                          <p:spTgt spid="77827">
                                            <p:txEl>
                                              <p:pRg st="4" end="4"/>
                                            </p:txEl>
                                          </p:spTgt>
                                        </p:tgtEl>
                                        <p:attrNameLst>
                                          <p:attrName>style.visibility</p:attrName>
                                        </p:attrNameLst>
                                      </p:cBhvr>
                                      <p:to>
                                        <p:strVal val="visible"/>
                                      </p:to>
                                    </p:set>
                                    <p:anim calcmode="lin" valueType="num">
                                      <p:cBhvr additive="base">
                                        <p:cTn id="7" dur="500" fill="hold"/>
                                        <p:tgtEl>
                                          <p:spTgt spid="77827">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7827">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71683" name="Rectangle 2"/>
          <p:cNvSpPr>
            <a:spLocks noGrp="1" noChangeArrowheads="1"/>
          </p:cNvSpPr>
          <p:nvPr>
            <p:ph type="title"/>
          </p:nvPr>
        </p:nvSpPr>
        <p:spPr/>
        <p:txBody>
          <a:bodyPr/>
          <a:lstStyle/>
          <a:p>
            <a:pPr eaLnBrk="1" hangingPunct="1"/>
            <a:endParaRPr lang="en-US" altLang="en-US" smtClean="0"/>
          </a:p>
        </p:txBody>
      </p:sp>
      <p:sp>
        <p:nvSpPr>
          <p:cNvPr id="78851" name="Rectangle 3"/>
          <p:cNvSpPr>
            <a:spLocks noGrp="1" noChangeArrowheads="1"/>
          </p:cNvSpPr>
          <p:nvPr>
            <p:ph type="body" idx="1"/>
          </p:nvPr>
        </p:nvSpPr>
        <p:spPr/>
        <p:txBody>
          <a:bodyPr/>
          <a:lstStyle/>
          <a:p>
            <a:pPr eaLnBrk="1" hangingPunct="1">
              <a:buFont typeface="Wingdings" pitchFamily="2" charset="2"/>
              <a:buNone/>
            </a:pPr>
            <a:r>
              <a:rPr lang="en-US" altLang="en-US" smtClean="0"/>
              <a:t>1 m</a:t>
            </a:r>
            <a:r>
              <a:rPr lang="en-US" altLang="en-US" baseline="30000" smtClean="0"/>
              <a:t>3</a:t>
            </a:r>
            <a:r>
              <a:rPr lang="en-US" altLang="en-US" smtClean="0"/>
              <a:t> *   ????   =  ? g</a:t>
            </a:r>
          </a:p>
          <a:p>
            <a:pPr eaLnBrk="1" hangingPunct="1">
              <a:buFont typeface="Wingdings" pitchFamily="2" charset="2"/>
              <a:buNone/>
            </a:pPr>
            <a:endParaRPr lang="en-US" altLang="en-US" smtClean="0"/>
          </a:p>
          <a:p>
            <a:pPr eaLnBrk="1" hangingPunct="1">
              <a:buFont typeface="Wingdings" pitchFamily="2" charset="2"/>
              <a:buNone/>
            </a:pPr>
            <a:r>
              <a:rPr lang="en-US" altLang="en-US" smtClean="0"/>
              <a:t>How do we go from m</a:t>
            </a:r>
            <a:r>
              <a:rPr lang="en-US" altLang="en-US" baseline="30000" smtClean="0"/>
              <a:t>3</a:t>
            </a:r>
            <a:r>
              <a:rPr lang="en-US" altLang="en-US" smtClean="0"/>
              <a:t> to g?</a:t>
            </a:r>
          </a:p>
          <a:p>
            <a:pPr eaLnBrk="1" hangingPunct="1">
              <a:buFont typeface="Wingdings" pitchFamily="2" charset="2"/>
              <a:buNone/>
            </a:pPr>
            <a:endParaRPr lang="en-US" altLang="en-US" smtClean="0"/>
          </a:p>
          <a:p>
            <a:pPr eaLnBrk="1" hangingPunct="1">
              <a:buFont typeface="Wingdings" pitchFamily="2" charset="2"/>
              <a:buNone/>
            </a:pPr>
            <a:r>
              <a:rPr lang="en-US" altLang="en-US" smtClean="0"/>
              <a:t>m</a:t>
            </a:r>
            <a:r>
              <a:rPr lang="en-US" altLang="en-US" baseline="30000" smtClean="0"/>
              <a:t>3</a:t>
            </a:r>
            <a:r>
              <a:rPr lang="en-US" altLang="en-US" smtClean="0"/>
              <a:t> is volume.  g is mass.  As soon as both are involved, there’s a density somewhere!</a:t>
            </a:r>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77</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78851">
                                            <p:txEl>
                                              <p:pRg st="4" end="4"/>
                                            </p:txEl>
                                          </p:spTgt>
                                        </p:tgtEl>
                                        <p:attrNameLst>
                                          <p:attrName>style.visibility</p:attrName>
                                        </p:attrNameLst>
                                      </p:cBhvr>
                                      <p:to>
                                        <p:strVal val="visible"/>
                                      </p:to>
                                    </p:set>
                                    <p:animEffect transition="in" filter="diamond(in)">
                                      <p:cBhvr>
                                        <p:cTn id="7" dur="2000"/>
                                        <p:tgtEl>
                                          <p:spTgt spid="788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72707" name="Rectangle 2"/>
          <p:cNvSpPr>
            <a:spLocks noGrp="1" noChangeArrowheads="1"/>
          </p:cNvSpPr>
          <p:nvPr>
            <p:ph type="title"/>
          </p:nvPr>
        </p:nvSpPr>
        <p:spPr/>
        <p:txBody>
          <a:bodyPr/>
          <a:lstStyle/>
          <a:p>
            <a:pPr eaLnBrk="1" hangingPunct="1"/>
            <a:endParaRPr lang="en-US" altLang="en-US" smtClean="0"/>
          </a:p>
        </p:txBody>
      </p:sp>
      <mc:AlternateContent xmlns:mc="http://schemas.openxmlformats.org/markup-compatibility/2006" xmlns:a14="http://schemas.microsoft.com/office/drawing/2010/main">
        <mc:Choice Requires="a14">
          <p:sp>
            <p:nvSpPr>
              <p:cNvPr id="79875" name="Rectangle 3"/>
              <p:cNvSpPr>
                <a:spLocks noGrp="1" noChangeArrowheads="1"/>
              </p:cNvSpPr>
              <p:nvPr>
                <p:ph type="body" idx="1"/>
              </p:nvPr>
            </p:nvSpPr>
            <p:spPr>
              <a:xfrm>
                <a:off x="457200" y="1719262"/>
                <a:ext cx="8229600" cy="4605337"/>
              </a:xfrm>
            </p:spPr>
            <p:txBody>
              <a:bodyPr/>
              <a:lstStyle/>
              <a:p>
                <a:pPr eaLnBrk="1" hangingPunct="1">
                  <a:buFont typeface="Wingdings" pitchFamily="2" charset="2"/>
                  <a:buNone/>
                </a:pPr>
                <a14:m>
                  <m:oMathPara xmlns:m="http://schemas.openxmlformats.org/officeDocument/2006/math">
                    <m:oMathParaPr>
                      <m:jc m:val="centerGroup"/>
                    </m:oMathParaPr>
                    <m:oMath xmlns:m="http://schemas.openxmlformats.org/officeDocument/2006/math">
                      <m:r>
                        <a:rPr lang="en-US" altLang="en-US" b="0" i="1" smtClean="0">
                          <a:latin typeface="Cambria Math"/>
                        </a:rPr>
                        <m:t>1 </m:t>
                      </m:r>
                      <m:sSup>
                        <m:sSupPr>
                          <m:ctrlPr>
                            <a:rPr lang="en-US" altLang="en-US" b="0" i="1" smtClean="0">
                              <a:latin typeface="Cambria Math"/>
                            </a:rPr>
                          </m:ctrlPr>
                        </m:sSupPr>
                        <m:e>
                          <m:r>
                            <a:rPr lang="en-US" altLang="en-US" b="0" i="1" smtClean="0">
                              <a:latin typeface="Cambria Math"/>
                            </a:rPr>
                            <m:t>𝑚</m:t>
                          </m:r>
                        </m:e>
                        <m:sup>
                          <m:r>
                            <a:rPr lang="en-US" altLang="en-US" b="0" i="1" smtClean="0">
                              <a:latin typeface="Cambria Math"/>
                            </a:rPr>
                            <m:t>3</m:t>
                          </m:r>
                        </m:sup>
                      </m:sSup>
                      <m:f>
                        <m:fPr>
                          <m:ctrlPr>
                            <a:rPr lang="en-US" altLang="en-US" b="0" i="1" smtClean="0">
                              <a:latin typeface="Cambria Math"/>
                            </a:rPr>
                          </m:ctrlPr>
                        </m:fPr>
                        <m:num>
                          <m:r>
                            <a:rPr lang="en-US" altLang="en-US" b="0" i="1" smtClean="0">
                              <a:latin typeface="Cambria Math"/>
                            </a:rPr>
                            <m:t>2.7 </m:t>
                          </m:r>
                          <m:r>
                            <a:rPr lang="en-US" altLang="en-US" b="0" i="1" smtClean="0">
                              <a:latin typeface="Cambria Math"/>
                            </a:rPr>
                            <m:t>𝑔</m:t>
                          </m:r>
                        </m:num>
                        <m:den>
                          <m:r>
                            <a:rPr lang="en-US" altLang="en-US" b="0" i="1" smtClean="0">
                              <a:latin typeface="Cambria Math"/>
                            </a:rPr>
                            <m:t>𝑚𝐿</m:t>
                          </m:r>
                        </m:den>
                      </m:f>
                      <m:r>
                        <a:rPr lang="en-US" altLang="en-US" b="0" i="1" smtClean="0">
                          <a:latin typeface="Cambria Math"/>
                        </a:rPr>
                        <m:t>=?</m:t>
                      </m:r>
                      <m:r>
                        <a:rPr lang="en-US" altLang="en-US" b="0" i="1" smtClean="0">
                          <a:latin typeface="Cambria Math"/>
                        </a:rPr>
                        <m:t>𝑔</m:t>
                      </m:r>
                    </m:oMath>
                  </m:oMathPara>
                </a14:m>
                <a:endParaRPr lang="en-US" altLang="en-US" dirty="0" smtClean="0"/>
              </a:p>
              <a:p>
                <a:pPr eaLnBrk="1" hangingPunct="1">
                  <a:buFont typeface="Wingdings" pitchFamily="2" charset="2"/>
                  <a:buNone/>
                </a:pPr>
                <a:r>
                  <a:rPr lang="en-US" altLang="en-US" dirty="0" smtClean="0"/>
                  <a:t>That won’t quite work – we need to get m</a:t>
                </a:r>
                <a:r>
                  <a:rPr lang="en-US" altLang="en-US" baseline="30000" dirty="0" smtClean="0"/>
                  <a:t>3</a:t>
                </a:r>
                <a:r>
                  <a:rPr lang="en-US" altLang="en-US" dirty="0" smtClean="0"/>
                  <a:t> to mL so the mL will cancel.</a:t>
                </a:r>
              </a:p>
              <a:p>
                <a:pPr eaLnBrk="1" hangingPunct="1">
                  <a:buFont typeface="Wingdings" pitchFamily="2" charset="2"/>
                  <a:buNone/>
                </a:pPr>
                <a:r>
                  <a:rPr lang="en-US" altLang="en-US" dirty="0" smtClean="0"/>
                  <a:t>Turns out 1 mL=1 cm</a:t>
                </a:r>
                <a:r>
                  <a:rPr lang="en-US" altLang="en-US" baseline="30000" dirty="0" smtClean="0"/>
                  <a:t>3</a:t>
                </a:r>
                <a:r>
                  <a:rPr lang="en-US" altLang="en-US" dirty="0" smtClean="0"/>
                  <a:t>.  And 100 cm=1 m, so…</a:t>
                </a:r>
              </a:p>
              <a:p>
                <a:pPr eaLnBrk="1" hangingPunct="1">
                  <a:buFont typeface="Wingdings" pitchFamily="2" charset="2"/>
                  <a:buNone/>
                </a:pPr>
                <a:endParaRPr lang="en-US" altLang="en-US" dirty="0" smtClean="0"/>
              </a:p>
              <a:p>
                <a:pPr eaLnBrk="1" hangingPunct="1">
                  <a:buFont typeface="Wingdings" pitchFamily="2" charset="2"/>
                  <a:buNone/>
                </a:pPr>
                <a14:m>
                  <m:oMathPara xmlns:m="http://schemas.openxmlformats.org/officeDocument/2006/math">
                    <m:oMathParaPr>
                      <m:jc m:val="centerGroup"/>
                    </m:oMathParaPr>
                    <m:oMath xmlns:m="http://schemas.openxmlformats.org/officeDocument/2006/math">
                      <m:r>
                        <a:rPr lang="en-US" altLang="en-US" sz="2400" b="0" i="1" smtClean="0">
                          <a:latin typeface="Cambria Math"/>
                        </a:rPr>
                        <m:t>1 </m:t>
                      </m:r>
                      <m:sSup>
                        <m:sSupPr>
                          <m:ctrlPr>
                            <a:rPr lang="en-US" altLang="en-US" sz="2400" b="0" i="1" smtClean="0">
                              <a:latin typeface="Cambria Math"/>
                            </a:rPr>
                          </m:ctrlPr>
                        </m:sSupPr>
                        <m:e>
                          <m:r>
                            <a:rPr lang="en-US" altLang="en-US" sz="2400" b="0" i="1" smtClean="0">
                              <a:latin typeface="Cambria Math"/>
                            </a:rPr>
                            <m:t>𝑚</m:t>
                          </m:r>
                        </m:e>
                        <m:sup>
                          <m:r>
                            <a:rPr lang="en-US" altLang="en-US" sz="2400" b="0" i="1" smtClean="0">
                              <a:latin typeface="Cambria Math"/>
                            </a:rPr>
                            <m:t>3</m:t>
                          </m:r>
                        </m:sup>
                      </m:sSup>
                      <m:r>
                        <a:rPr lang="en-US" altLang="en-US" sz="2400" b="0" i="1" smtClean="0">
                          <a:latin typeface="Cambria Math"/>
                        </a:rPr>
                        <m:t>=1 </m:t>
                      </m:r>
                      <m:r>
                        <a:rPr lang="en-US" altLang="en-US" sz="2400" b="0" i="1" smtClean="0">
                          <a:latin typeface="Cambria Math"/>
                        </a:rPr>
                        <m:t>𝑚</m:t>
                      </m:r>
                      <m:r>
                        <a:rPr lang="en-US" altLang="en-US" sz="2400" b="0" i="1" smtClean="0">
                          <a:latin typeface="Cambria Math"/>
                          <a:ea typeface="Cambria Math"/>
                        </a:rPr>
                        <m:t>×</m:t>
                      </m:r>
                      <m:r>
                        <a:rPr lang="en-US" altLang="en-US" sz="2400" b="0" i="1" smtClean="0">
                          <a:latin typeface="Cambria Math"/>
                          <a:ea typeface="Cambria Math"/>
                        </a:rPr>
                        <m:t>𝑚</m:t>
                      </m:r>
                      <m:r>
                        <a:rPr lang="en-US" altLang="en-US" sz="2400" b="0" i="1" smtClean="0">
                          <a:latin typeface="Cambria Math"/>
                          <a:ea typeface="Cambria Math"/>
                        </a:rPr>
                        <m:t>×</m:t>
                      </m:r>
                      <m:r>
                        <a:rPr lang="en-US" altLang="en-US" sz="2400" b="0" i="1" smtClean="0">
                          <a:latin typeface="Cambria Math"/>
                          <a:ea typeface="Cambria Math"/>
                        </a:rPr>
                        <m:t>𝑚</m:t>
                      </m:r>
                      <m:r>
                        <a:rPr lang="en-US" altLang="en-US" sz="2400" b="0" i="1" smtClean="0">
                          <a:latin typeface="Cambria Math"/>
                          <a:ea typeface="Cambria Math"/>
                        </a:rPr>
                        <m:t>=</m:t>
                      </m:r>
                      <m:f>
                        <m:fPr>
                          <m:ctrlPr>
                            <a:rPr lang="en-US" altLang="en-US" sz="2400" b="0" i="1" smtClean="0">
                              <a:latin typeface="Cambria Math"/>
                              <a:ea typeface="Cambria Math"/>
                            </a:rPr>
                          </m:ctrlPr>
                        </m:fPr>
                        <m:num>
                          <m:r>
                            <a:rPr lang="en-US" altLang="en-US" sz="2400" b="0" i="1" smtClean="0">
                              <a:latin typeface="Cambria Math"/>
                              <a:ea typeface="Cambria Math"/>
                            </a:rPr>
                            <m:t>100 </m:t>
                          </m:r>
                          <m:r>
                            <a:rPr lang="en-US" altLang="en-US" sz="2400" b="0" i="1" smtClean="0">
                              <a:latin typeface="Cambria Math"/>
                              <a:ea typeface="Cambria Math"/>
                            </a:rPr>
                            <m:t>𝑐𝑚</m:t>
                          </m:r>
                        </m:num>
                        <m:den>
                          <m:r>
                            <a:rPr lang="en-US" altLang="en-US" sz="2400" b="0" i="1" smtClean="0">
                              <a:latin typeface="Cambria Math"/>
                              <a:ea typeface="Cambria Math"/>
                            </a:rPr>
                            <m:t>1 </m:t>
                          </m:r>
                          <m:r>
                            <a:rPr lang="en-US" altLang="en-US" sz="2400" b="0" i="1" smtClean="0">
                              <a:latin typeface="Cambria Math"/>
                              <a:ea typeface="Cambria Math"/>
                            </a:rPr>
                            <m:t>𝑚</m:t>
                          </m:r>
                        </m:den>
                      </m:f>
                      <m:f>
                        <m:fPr>
                          <m:ctrlPr>
                            <a:rPr lang="en-US" altLang="en-US" sz="2400" b="0" i="1" smtClean="0">
                              <a:latin typeface="Cambria Math"/>
                              <a:ea typeface="Cambria Math"/>
                            </a:rPr>
                          </m:ctrlPr>
                        </m:fPr>
                        <m:num>
                          <m:r>
                            <a:rPr lang="en-US" altLang="en-US" sz="2400" b="0" i="1" smtClean="0">
                              <a:latin typeface="Cambria Math"/>
                              <a:ea typeface="Cambria Math"/>
                            </a:rPr>
                            <m:t>100 </m:t>
                          </m:r>
                          <m:r>
                            <a:rPr lang="en-US" altLang="en-US" sz="2400" b="0" i="1" smtClean="0">
                              <a:latin typeface="Cambria Math"/>
                              <a:ea typeface="Cambria Math"/>
                            </a:rPr>
                            <m:t>𝑐𝑚</m:t>
                          </m:r>
                        </m:num>
                        <m:den>
                          <m:r>
                            <a:rPr lang="en-US" altLang="en-US" sz="2400" b="0" i="1" smtClean="0">
                              <a:latin typeface="Cambria Math"/>
                              <a:ea typeface="Cambria Math"/>
                            </a:rPr>
                            <m:t>1 </m:t>
                          </m:r>
                          <m:r>
                            <a:rPr lang="en-US" altLang="en-US" sz="2400" b="0" i="1" smtClean="0">
                              <a:latin typeface="Cambria Math"/>
                              <a:ea typeface="Cambria Math"/>
                            </a:rPr>
                            <m:t>𝑚</m:t>
                          </m:r>
                        </m:den>
                      </m:f>
                      <m:f>
                        <m:fPr>
                          <m:ctrlPr>
                            <a:rPr lang="en-US" altLang="en-US" sz="2400" b="0" i="1" smtClean="0">
                              <a:latin typeface="Cambria Math"/>
                              <a:ea typeface="Cambria Math"/>
                            </a:rPr>
                          </m:ctrlPr>
                        </m:fPr>
                        <m:num>
                          <m:r>
                            <a:rPr lang="en-US" altLang="en-US" sz="2400" b="0" i="1" smtClean="0">
                              <a:latin typeface="Cambria Math"/>
                              <a:ea typeface="Cambria Math"/>
                            </a:rPr>
                            <m:t>100 </m:t>
                          </m:r>
                          <m:r>
                            <a:rPr lang="en-US" altLang="en-US" sz="2400" b="0" i="1" smtClean="0">
                              <a:latin typeface="Cambria Math"/>
                              <a:ea typeface="Cambria Math"/>
                            </a:rPr>
                            <m:t>𝑐𝑚</m:t>
                          </m:r>
                        </m:num>
                        <m:den>
                          <m:r>
                            <a:rPr lang="en-US" altLang="en-US" sz="2400" b="0" i="1" smtClean="0">
                              <a:latin typeface="Cambria Math"/>
                              <a:ea typeface="Cambria Math"/>
                            </a:rPr>
                            <m:t>1</m:t>
                          </m:r>
                          <m:r>
                            <a:rPr lang="en-US" altLang="en-US" sz="2400" b="0" i="1" smtClean="0">
                              <a:latin typeface="Cambria Math"/>
                              <a:ea typeface="Cambria Math"/>
                            </a:rPr>
                            <m:t>𝑚</m:t>
                          </m:r>
                        </m:den>
                      </m:f>
                      <m:f>
                        <m:fPr>
                          <m:ctrlPr>
                            <a:rPr lang="en-US" altLang="en-US" sz="2400" b="0" i="1" smtClean="0">
                              <a:latin typeface="Cambria Math"/>
                              <a:ea typeface="Cambria Math"/>
                            </a:rPr>
                          </m:ctrlPr>
                        </m:fPr>
                        <m:num>
                          <m:r>
                            <a:rPr lang="en-US" altLang="en-US" sz="2400" b="0" i="1" smtClean="0">
                              <a:latin typeface="Cambria Math"/>
                              <a:ea typeface="Cambria Math"/>
                            </a:rPr>
                            <m:t>1 </m:t>
                          </m:r>
                          <m:r>
                            <a:rPr lang="en-US" altLang="en-US" sz="2400" b="0" i="1" smtClean="0">
                              <a:latin typeface="Cambria Math"/>
                              <a:ea typeface="Cambria Math"/>
                            </a:rPr>
                            <m:t>𝑚𝐿</m:t>
                          </m:r>
                        </m:num>
                        <m:den>
                          <m:r>
                            <a:rPr lang="en-US" altLang="en-US" sz="2400" b="0" i="1" smtClean="0">
                              <a:latin typeface="Cambria Math"/>
                              <a:ea typeface="Cambria Math"/>
                            </a:rPr>
                            <m:t>1 </m:t>
                          </m:r>
                          <m:r>
                            <a:rPr lang="en-US" altLang="en-US" sz="2400" b="0" i="1" smtClean="0">
                              <a:latin typeface="Cambria Math"/>
                              <a:ea typeface="Cambria Math"/>
                            </a:rPr>
                            <m:t>𝑐</m:t>
                          </m:r>
                          <m:sSup>
                            <m:sSupPr>
                              <m:ctrlPr>
                                <a:rPr lang="en-US" altLang="en-US" sz="2400" b="0" i="1" smtClean="0">
                                  <a:latin typeface="Cambria Math"/>
                                  <a:ea typeface="Cambria Math"/>
                                </a:rPr>
                              </m:ctrlPr>
                            </m:sSupPr>
                            <m:e>
                              <m:r>
                                <a:rPr lang="en-US" altLang="en-US" sz="2400" b="0" i="1" smtClean="0">
                                  <a:latin typeface="Cambria Math"/>
                                  <a:ea typeface="Cambria Math"/>
                                </a:rPr>
                                <m:t>𝑚</m:t>
                              </m:r>
                            </m:e>
                            <m:sup>
                              <m:r>
                                <a:rPr lang="en-US" altLang="en-US" sz="2400" b="0" i="1" smtClean="0">
                                  <a:latin typeface="Cambria Math"/>
                                  <a:ea typeface="Cambria Math"/>
                                </a:rPr>
                                <m:t>3</m:t>
                              </m:r>
                            </m:sup>
                          </m:sSup>
                        </m:den>
                      </m:f>
                      <m:f>
                        <m:fPr>
                          <m:ctrlPr>
                            <a:rPr lang="en-US" altLang="en-US" sz="2400" b="0" i="1" smtClean="0">
                              <a:latin typeface="Cambria Math"/>
                              <a:ea typeface="Cambria Math"/>
                            </a:rPr>
                          </m:ctrlPr>
                        </m:fPr>
                        <m:num>
                          <m:r>
                            <a:rPr lang="en-US" altLang="en-US" sz="2400" b="0" i="1" smtClean="0">
                              <a:latin typeface="Cambria Math"/>
                              <a:ea typeface="Cambria Math"/>
                            </a:rPr>
                            <m:t>2.7 </m:t>
                          </m:r>
                          <m:r>
                            <a:rPr lang="en-US" altLang="en-US" sz="2400" b="0" i="1" smtClean="0">
                              <a:latin typeface="Cambria Math"/>
                              <a:ea typeface="Cambria Math"/>
                            </a:rPr>
                            <m:t>𝑔</m:t>
                          </m:r>
                        </m:num>
                        <m:den>
                          <m:r>
                            <a:rPr lang="en-US" altLang="en-US" sz="2400" b="0" i="1" smtClean="0">
                              <a:latin typeface="Cambria Math"/>
                              <a:ea typeface="Cambria Math"/>
                            </a:rPr>
                            <m:t>1 </m:t>
                          </m:r>
                          <m:r>
                            <a:rPr lang="en-US" altLang="en-US" sz="2400" b="0" i="1" smtClean="0">
                              <a:latin typeface="Cambria Math"/>
                              <a:ea typeface="Cambria Math"/>
                            </a:rPr>
                            <m:t>𝑚𝐿</m:t>
                          </m:r>
                        </m:den>
                      </m:f>
                      <m:r>
                        <a:rPr lang="en-US" altLang="en-US" sz="2400" b="0" i="1" smtClean="0">
                          <a:latin typeface="Cambria Math"/>
                          <a:ea typeface="Cambria Math"/>
                        </a:rPr>
                        <m:t>=2.7×</m:t>
                      </m:r>
                      <m:sSup>
                        <m:sSupPr>
                          <m:ctrlPr>
                            <a:rPr lang="en-US" altLang="en-US" sz="2400" b="0" i="1" smtClean="0">
                              <a:latin typeface="Cambria Math"/>
                              <a:ea typeface="Cambria Math"/>
                            </a:rPr>
                          </m:ctrlPr>
                        </m:sSupPr>
                        <m:e>
                          <m:r>
                            <a:rPr lang="en-US" altLang="en-US" sz="2400" b="0" i="1" smtClean="0">
                              <a:latin typeface="Cambria Math"/>
                              <a:ea typeface="Cambria Math"/>
                            </a:rPr>
                            <m:t>10</m:t>
                          </m:r>
                        </m:e>
                        <m:sup>
                          <m:r>
                            <a:rPr lang="en-US" altLang="en-US" sz="2400" b="0" i="1" smtClean="0">
                              <a:latin typeface="Cambria Math"/>
                              <a:ea typeface="Cambria Math"/>
                            </a:rPr>
                            <m:t>6</m:t>
                          </m:r>
                        </m:sup>
                      </m:sSup>
                      <m:r>
                        <a:rPr lang="en-US" altLang="en-US" sz="2400" b="0" i="1" smtClean="0">
                          <a:latin typeface="Cambria Math"/>
                          <a:ea typeface="Cambria Math"/>
                        </a:rPr>
                        <m:t>𝑔</m:t>
                      </m:r>
                      <m:r>
                        <a:rPr lang="en-US" altLang="en-US" sz="2400" b="0" i="1" smtClean="0">
                          <a:latin typeface="Cambria Math"/>
                          <a:ea typeface="Cambria Math"/>
                        </a:rPr>
                        <m:t> </m:t>
                      </m:r>
                      <m:r>
                        <a:rPr lang="en-US" altLang="en-US" sz="2400" b="0" i="1" smtClean="0">
                          <a:latin typeface="Cambria Math"/>
                          <a:ea typeface="Cambria Math"/>
                        </a:rPr>
                        <m:t>𝐴𝑙</m:t>
                      </m:r>
                    </m:oMath>
                  </m:oMathPara>
                </a14:m>
                <a:endParaRPr lang="en-US" altLang="en-US" sz="2400" dirty="0" smtClean="0"/>
              </a:p>
              <a:p>
                <a:pPr eaLnBrk="1" hangingPunct="1">
                  <a:buFont typeface="Wingdings" pitchFamily="2" charset="2"/>
                  <a:buNone/>
                </a:pPr>
                <a:endParaRPr lang="en-US" altLang="en-US" dirty="0" smtClean="0"/>
              </a:p>
            </p:txBody>
          </p:sp>
        </mc:Choice>
        <mc:Fallback xmlns="">
          <p:sp>
            <p:nvSpPr>
              <p:cNvPr id="79875" name="Rectangle 3"/>
              <p:cNvSpPr>
                <a:spLocks noGrp="1" noRot="1" noChangeAspect="1" noMove="1" noResize="1" noEditPoints="1" noAdjustHandles="1" noChangeArrowheads="1" noChangeShapeType="1" noTextEdit="1"/>
              </p:cNvSpPr>
              <p:nvPr>
                <p:ph type="body" idx="1"/>
              </p:nvPr>
            </p:nvSpPr>
            <p:spPr>
              <a:xfrm>
                <a:off x="457200" y="1719262"/>
                <a:ext cx="8229600" cy="4605337"/>
              </a:xfrm>
              <a:blipFill rotWithShape="1">
                <a:blip r:embed="rId2"/>
                <a:stretch>
                  <a:fillRect l="-1704" r="-667"/>
                </a:stretch>
              </a:blipFill>
            </p:spPr>
            <p:txBody>
              <a:bodyPr/>
              <a:lstStyle/>
              <a:p>
                <a:r>
                  <a:rPr lang="en-US">
                    <a:noFill/>
                  </a:rPr>
                  <a:t> </a:t>
                </a:r>
              </a:p>
            </p:txBody>
          </p:sp>
        </mc:Fallback>
      </mc:AlternateContent>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78</a:t>
            </a:fld>
            <a:endParaRPr lang="en-US"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10243" name="Rectangle 2"/>
          <p:cNvSpPr>
            <a:spLocks noGrp="1" noChangeArrowheads="1"/>
          </p:cNvSpPr>
          <p:nvPr>
            <p:ph type="title"/>
          </p:nvPr>
        </p:nvSpPr>
        <p:spPr/>
        <p:txBody>
          <a:bodyPr/>
          <a:lstStyle/>
          <a:p>
            <a:pPr eaLnBrk="1" hangingPunct="1"/>
            <a:r>
              <a:rPr lang="en-US" altLang="en-US" smtClean="0"/>
              <a:t>Pure Units</a:t>
            </a:r>
          </a:p>
        </p:txBody>
      </p:sp>
      <p:sp>
        <p:nvSpPr>
          <p:cNvPr id="10244" name="Rectangle 3"/>
          <p:cNvSpPr>
            <a:spLocks noGrp="1" noChangeArrowheads="1"/>
          </p:cNvSpPr>
          <p:nvPr>
            <p:ph type="body" idx="1"/>
          </p:nvPr>
        </p:nvSpPr>
        <p:spPr/>
        <p:txBody>
          <a:bodyPr/>
          <a:lstStyle/>
          <a:p>
            <a:pPr eaLnBrk="1" hangingPunct="1">
              <a:buFont typeface="Wingdings" pitchFamily="2" charset="2"/>
              <a:buNone/>
            </a:pPr>
            <a:r>
              <a:rPr lang="en-US" altLang="en-US" smtClean="0"/>
              <a:t>Represent indivisible physical quantities:</a:t>
            </a:r>
          </a:p>
          <a:p>
            <a:pPr eaLnBrk="1" hangingPunct="1">
              <a:buFont typeface="Wingdings" pitchFamily="2" charset="2"/>
              <a:buNone/>
            </a:pPr>
            <a:endParaRPr lang="en-US" altLang="en-US" smtClean="0"/>
          </a:p>
          <a:p>
            <a:pPr eaLnBrk="1" hangingPunct="1">
              <a:buFont typeface="Wingdings" pitchFamily="2" charset="2"/>
              <a:buNone/>
            </a:pPr>
            <a:r>
              <a:rPr lang="en-US" altLang="en-US" smtClean="0"/>
              <a:t>Mass – expressed in “kilograms” (kg)</a:t>
            </a:r>
          </a:p>
          <a:p>
            <a:pPr eaLnBrk="1" hangingPunct="1">
              <a:buFont typeface="Wingdings" pitchFamily="2" charset="2"/>
              <a:buNone/>
            </a:pPr>
            <a:r>
              <a:rPr lang="en-US" altLang="en-US" smtClean="0"/>
              <a:t>Length – expressed in “meters” (m)</a:t>
            </a:r>
          </a:p>
          <a:p>
            <a:pPr eaLnBrk="1" hangingPunct="1">
              <a:buFont typeface="Wingdings" pitchFamily="2" charset="2"/>
              <a:buNone/>
            </a:pPr>
            <a:r>
              <a:rPr lang="en-US" altLang="en-US" smtClean="0"/>
              <a:t>Time – expressed in “seconds” (s)</a:t>
            </a:r>
          </a:p>
          <a:p>
            <a:pPr eaLnBrk="1" hangingPunct="1">
              <a:buFont typeface="Wingdings" pitchFamily="2" charset="2"/>
              <a:buNone/>
            </a:pPr>
            <a:r>
              <a:rPr lang="en-US" altLang="en-US" smtClean="0"/>
              <a:t>Charge – expressed in “Coulombs” (C) </a:t>
            </a:r>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8</a:t>
            </a:fld>
            <a:endParaRPr lang="en-US" alt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a:noFill/>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000" smtClean="0"/>
              <a:t>(c) Lanzafame 2007</a:t>
            </a:r>
          </a:p>
        </p:txBody>
      </p:sp>
      <p:sp>
        <p:nvSpPr>
          <p:cNvPr id="11267" name="Rectangle 2"/>
          <p:cNvSpPr>
            <a:spLocks noGrp="1" noChangeArrowheads="1"/>
          </p:cNvSpPr>
          <p:nvPr>
            <p:ph type="title"/>
          </p:nvPr>
        </p:nvSpPr>
        <p:spPr/>
        <p:txBody>
          <a:bodyPr/>
          <a:lstStyle/>
          <a:p>
            <a:pPr eaLnBrk="1" hangingPunct="1"/>
            <a:r>
              <a:rPr lang="en-US" altLang="en-US" smtClean="0"/>
              <a:t>Derived Units</a:t>
            </a:r>
          </a:p>
        </p:txBody>
      </p:sp>
      <p:sp>
        <p:nvSpPr>
          <p:cNvPr id="11268"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altLang="en-US" smtClean="0"/>
              <a:t>Derived units are combinations of pure units that represent combinations of properties:</a:t>
            </a:r>
          </a:p>
          <a:p>
            <a:pPr eaLnBrk="1" hangingPunct="1">
              <a:lnSpc>
                <a:spcPct val="90000"/>
              </a:lnSpc>
              <a:buFont typeface="Wingdings" pitchFamily="2" charset="2"/>
              <a:buNone/>
            </a:pPr>
            <a:endParaRPr lang="en-US" altLang="en-US" smtClean="0"/>
          </a:p>
          <a:p>
            <a:pPr eaLnBrk="1" hangingPunct="1">
              <a:lnSpc>
                <a:spcPct val="90000"/>
              </a:lnSpc>
              <a:buFont typeface="Wingdings" pitchFamily="2" charset="2"/>
              <a:buNone/>
            </a:pPr>
            <a:r>
              <a:rPr lang="en-US" altLang="en-US" smtClean="0"/>
              <a:t>Speed – meters/second (m/s) – a combination of distance and time</a:t>
            </a:r>
          </a:p>
          <a:p>
            <a:pPr eaLnBrk="1" hangingPunct="1">
              <a:lnSpc>
                <a:spcPct val="90000"/>
              </a:lnSpc>
              <a:buFont typeface="Wingdings" pitchFamily="2" charset="2"/>
              <a:buNone/>
            </a:pPr>
            <a:endParaRPr lang="en-US" altLang="en-US" smtClean="0"/>
          </a:p>
          <a:p>
            <a:pPr eaLnBrk="1" hangingPunct="1">
              <a:lnSpc>
                <a:spcPct val="90000"/>
              </a:lnSpc>
              <a:buFont typeface="Wingdings" pitchFamily="2" charset="2"/>
              <a:buNone/>
            </a:pPr>
            <a:r>
              <a:rPr lang="en-US" altLang="en-US" smtClean="0"/>
              <a:t>Volume – m</a:t>
            </a:r>
            <a:r>
              <a:rPr lang="en-US" altLang="en-US" baseline="30000" smtClean="0"/>
              <a:t>3 </a:t>
            </a:r>
            <a:r>
              <a:rPr lang="en-US" altLang="en-US" smtClean="0"/>
              <a:t>– combination of the length of each of 3 dimensions</a:t>
            </a:r>
          </a:p>
        </p:txBody>
      </p:sp>
      <p:sp>
        <p:nvSpPr>
          <p:cNvPr id="2" name="Slide Number Placeholder 1"/>
          <p:cNvSpPr>
            <a:spLocks noGrp="1"/>
          </p:cNvSpPr>
          <p:nvPr>
            <p:ph type="sldNum" sz="quarter" idx="12"/>
          </p:nvPr>
        </p:nvSpPr>
        <p:spPr/>
        <p:txBody>
          <a:bodyPr/>
          <a:lstStyle/>
          <a:p>
            <a:pPr>
              <a:defRPr/>
            </a:pPr>
            <a:fld id="{003A4ACF-363D-4134-AB54-2CC98F30B98E}" type="slidenum">
              <a:rPr lang="en-US" altLang="en-US" smtClean="0"/>
              <a:pPr>
                <a:defRPr/>
              </a:pPr>
              <a:t>9</a:t>
            </a:fld>
            <a:endParaRPr lang="en-US" altLang="en-US"/>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46.2"/>
</p:tagLst>
</file>

<file path=ppt/tags/tag2.xml><?xml version="1.0" encoding="utf-8"?>
<p:tagLst xmlns:a="http://schemas.openxmlformats.org/drawingml/2006/main" xmlns:r="http://schemas.openxmlformats.org/officeDocument/2006/relationships" xmlns:p="http://schemas.openxmlformats.org/presentationml/2006/main">
  <p:tag name="TIMING" val="|45.8"/>
</p:tagLst>
</file>

<file path=ppt/tags/tag3.xml><?xml version="1.0" encoding="utf-8"?>
<p:tagLst xmlns:a="http://schemas.openxmlformats.org/drawingml/2006/main" xmlns:r="http://schemas.openxmlformats.org/officeDocument/2006/relationships" xmlns:p="http://schemas.openxmlformats.org/presentationml/2006/main">
  <p:tag name="TIMING" val="|63.4|1.8|18.5"/>
</p:tagLst>
</file>

<file path=ppt/tags/tag4.xml><?xml version="1.0" encoding="utf-8"?>
<p:tagLst xmlns:a="http://schemas.openxmlformats.org/drawingml/2006/main" xmlns:r="http://schemas.openxmlformats.org/officeDocument/2006/relationships" xmlns:p="http://schemas.openxmlformats.org/presentationml/2006/main">
  <p:tag name="TIMING" val="|65.6"/>
</p:tagLst>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3102</TotalTime>
  <Words>4153</Words>
  <Application>Microsoft Office PowerPoint</Application>
  <PresentationFormat>On-screen Show (4:3)</PresentationFormat>
  <Paragraphs>673</Paragraphs>
  <Slides>78</Slides>
  <Notes>6</Notes>
  <HiddenSlides>0</HiddenSlides>
  <MMClips>0</MMClips>
  <ScaleCrop>false</ScaleCrop>
  <HeadingPairs>
    <vt:vector size="4" baseType="variant">
      <vt:variant>
        <vt:lpstr>Theme</vt:lpstr>
      </vt:variant>
      <vt:variant>
        <vt:i4>1</vt:i4>
      </vt:variant>
      <vt:variant>
        <vt:lpstr>Slide Titles</vt:lpstr>
      </vt:variant>
      <vt:variant>
        <vt:i4>78</vt:i4>
      </vt:variant>
    </vt:vector>
  </HeadingPairs>
  <TitlesOfParts>
    <vt:vector size="79" baseType="lpstr">
      <vt:lpstr>Network</vt:lpstr>
      <vt:lpstr>Numbers, Numbers, &amp; More Numbers</vt:lpstr>
      <vt:lpstr>UNITS! UNITS! UNITS!</vt:lpstr>
      <vt:lpstr>11</vt:lpstr>
      <vt:lpstr>UNITS!  UNITS!  UNITS!</vt:lpstr>
      <vt:lpstr>Data</vt:lpstr>
      <vt:lpstr>Data</vt:lpstr>
      <vt:lpstr>Chemical Units</vt:lpstr>
      <vt:lpstr>Pure Units</vt:lpstr>
      <vt:lpstr>Derived Units</vt:lpstr>
      <vt:lpstr>SI units</vt:lpstr>
      <vt:lpstr>It’s all about the DATA folks!</vt:lpstr>
      <vt:lpstr>“Data” has a lot of subtlety</vt:lpstr>
      <vt:lpstr>The UNITS! UNITS! UNITS! mean everything</vt:lpstr>
      <vt:lpstr>“Data” has a lot of subtlety</vt:lpstr>
      <vt:lpstr>PowerPoint Presentation</vt:lpstr>
      <vt:lpstr>Significant Figures</vt:lpstr>
      <vt:lpstr>Sig Figs</vt:lpstr>
      <vt:lpstr>Sig Figs</vt:lpstr>
      <vt:lpstr>Accuracy</vt:lpstr>
      <vt:lpstr>Sig Figs</vt:lpstr>
      <vt:lpstr>Ambiguity</vt:lpstr>
      <vt:lpstr>Scientific Notation</vt:lpstr>
      <vt:lpstr>Examples of Scientific Notation</vt:lpstr>
      <vt:lpstr>Scientific Notation</vt:lpstr>
      <vt:lpstr>PowerPoint Presentation</vt:lpstr>
      <vt:lpstr>SI units and Latin prefixes</vt:lpstr>
      <vt:lpstr>Latin Prefixes</vt:lpstr>
      <vt:lpstr>To date</vt:lpstr>
      <vt:lpstr>PowerPoint Presentation</vt:lpstr>
      <vt:lpstr>Prefixes &amp; Units</vt:lpstr>
      <vt:lpstr>Other systems</vt:lpstr>
      <vt:lpstr>Converting Between Systems</vt:lpstr>
      <vt:lpstr>Converting Between Systems</vt:lpstr>
      <vt:lpstr>Conversion factors</vt:lpstr>
      <vt:lpstr>Dimensional Analysis</vt:lpstr>
      <vt:lpstr>UNITS!  UNITS!  UNITS!</vt:lpstr>
      <vt:lpstr>Conversion Factors</vt:lpstr>
      <vt:lpstr>Conversion Factors</vt:lpstr>
      <vt:lpstr>1 foot = 12 inches</vt:lpstr>
      <vt:lpstr>One is Most Powerful</vt:lpstr>
      <vt:lpstr>The simplest Example</vt:lpstr>
      <vt:lpstr>The Path</vt:lpstr>
      <vt:lpstr>The Path</vt:lpstr>
      <vt:lpstr>The simplest Example</vt:lpstr>
      <vt:lpstr>The Path</vt:lpstr>
      <vt:lpstr>The Path</vt:lpstr>
      <vt:lpstr>The Path</vt:lpstr>
      <vt:lpstr>Too Simple?</vt:lpstr>
      <vt:lpstr>Dimensional Analysis</vt:lpstr>
      <vt:lpstr>Another Example</vt:lpstr>
      <vt:lpstr>Another Example</vt:lpstr>
      <vt:lpstr>Dimensional Analysis</vt:lpstr>
      <vt:lpstr>Dimensional Analysis</vt:lpstr>
      <vt:lpstr>Dimensional Analysis</vt:lpstr>
      <vt:lpstr>Two Step Path</vt:lpstr>
      <vt:lpstr>One possible path</vt:lpstr>
      <vt:lpstr>Sig Figs in a Calculated Answer</vt:lpstr>
      <vt:lpstr>Calculating Sig Figs</vt:lpstr>
      <vt:lpstr>Helpful Hints</vt:lpstr>
      <vt:lpstr>Sample Problem</vt:lpstr>
      <vt:lpstr>Sample Problem</vt:lpstr>
      <vt:lpstr>Sample Problem</vt:lpstr>
      <vt:lpstr>PowerPoint Presentation</vt:lpstr>
      <vt:lpstr>Units and Math</vt:lpstr>
      <vt:lpstr>Addition/Subtraction and Units</vt:lpstr>
      <vt:lpstr>PowerPoint Presentation</vt:lpstr>
      <vt:lpstr>Same type – different units</vt:lpstr>
      <vt:lpstr>Different unit.  Different type.</vt:lpstr>
      <vt:lpstr>The most important chemical conversion!</vt:lpstr>
      <vt:lpstr>What is Density?</vt:lpstr>
      <vt:lpstr>Ratios are Conversion Factors</vt:lpstr>
      <vt:lpstr>PowerPoint Presentation</vt:lpstr>
      <vt:lpstr>Equalities are ratios – Conversion factors</vt:lpstr>
      <vt:lpstr>Conversion Factors</vt:lpstr>
      <vt:lpstr>Sample problem</vt:lpstr>
      <vt:lpstr>Algebraically…</vt:lpstr>
      <vt:lpstr>PowerPoint Presentation</vt:lpstr>
      <vt:lpstr>PowerPoint Presentation</vt:lpstr>
    </vt:vector>
  </TitlesOfParts>
  <Company>Rochester Institute of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Numbers, Numbers, &amp; More Numbers</dc:title>
  <dc:creator>Joseph M. Lanzafame</dc:creator>
  <cp:lastModifiedBy>Joe</cp:lastModifiedBy>
  <cp:revision>41</cp:revision>
  <dcterms:created xsi:type="dcterms:W3CDTF">2006-11-29T17:04:31Z</dcterms:created>
  <dcterms:modified xsi:type="dcterms:W3CDTF">2015-08-27T13:27:57Z</dcterms:modified>
</cp:coreProperties>
</file>