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258" r:id="rId4"/>
    <p:sldId id="259" r:id="rId5"/>
    <p:sldId id="274" r:id="rId6"/>
    <p:sldId id="275" r:id="rId7"/>
    <p:sldId id="304" r:id="rId8"/>
    <p:sldId id="305" r:id="rId9"/>
    <p:sldId id="296" r:id="rId10"/>
    <p:sldId id="276" r:id="rId11"/>
    <p:sldId id="277" r:id="rId12"/>
    <p:sldId id="278" r:id="rId13"/>
    <p:sldId id="279" r:id="rId14"/>
    <p:sldId id="273" r:id="rId15"/>
    <p:sldId id="260" r:id="rId16"/>
    <p:sldId id="261" r:id="rId17"/>
    <p:sldId id="262" r:id="rId18"/>
    <p:sldId id="264" r:id="rId19"/>
    <p:sldId id="263" r:id="rId20"/>
    <p:sldId id="265" r:id="rId21"/>
    <p:sldId id="266" r:id="rId22"/>
    <p:sldId id="267" r:id="rId23"/>
    <p:sldId id="298" r:id="rId24"/>
    <p:sldId id="299" r:id="rId25"/>
    <p:sldId id="300" r:id="rId26"/>
    <p:sldId id="297" r:id="rId27"/>
    <p:sldId id="269" r:id="rId28"/>
    <p:sldId id="270" r:id="rId29"/>
    <p:sldId id="271" r:id="rId30"/>
    <p:sldId id="272" r:id="rId31"/>
    <p:sldId id="280" r:id="rId32"/>
    <p:sldId id="281" r:id="rId33"/>
    <p:sldId id="282" r:id="rId34"/>
    <p:sldId id="283" r:id="rId35"/>
    <p:sldId id="284" r:id="rId36"/>
    <p:sldId id="285" r:id="rId37"/>
    <p:sldId id="302" r:id="rId38"/>
    <p:sldId id="286" r:id="rId39"/>
    <p:sldId id="287" r:id="rId40"/>
    <p:sldId id="288" r:id="rId41"/>
    <p:sldId id="289" r:id="rId42"/>
    <p:sldId id="290" r:id="rId43"/>
    <p:sldId id="291" r:id="rId44"/>
    <p:sldId id="292" r:id="rId45"/>
    <p:sldId id="293" r:id="rId46"/>
    <p:sldId id="303" r:id="rId47"/>
    <p:sldId id="294" r:id="rId48"/>
    <p:sldId id="306" r:id="rId49"/>
    <p:sldId id="307" r:id="rId50"/>
    <p:sldId id="308" r:id="rId51"/>
    <p:sldId id="301" r:id="rId52"/>
    <p:sldId id="309" r:id="rId53"/>
    <p:sldId id="310" r:id="rId54"/>
    <p:sldId id="311" r:id="rId55"/>
    <p:sldId id="312" r:id="rId5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pitchFamily="34" charset="0"/>
      </a:defRPr>
    </a:lvl1pPr>
    <a:lvl2pPr marL="457200" algn="l" rtl="0" fontAlgn="base">
      <a:spcBef>
        <a:spcPct val="0"/>
      </a:spcBef>
      <a:spcAft>
        <a:spcPct val="0"/>
      </a:spcAft>
      <a:defRPr kern="1200">
        <a:solidFill>
          <a:schemeClr val="tx1"/>
        </a:solidFill>
        <a:latin typeface="Verdana" pitchFamily="34" charset="0"/>
        <a:ea typeface="+mn-ea"/>
        <a:cs typeface="Arial" pitchFamily="34" charset="0"/>
      </a:defRPr>
    </a:lvl2pPr>
    <a:lvl3pPr marL="914400" algn="l" rtl="0" fontAlgn="base">
      <a:spcBef>
        <a:spcPct val="0"/>
      </a:spcBef>
      <a:spcAft>
        <a:spcPct val="0"/>
      </a:spcAft>
      <a:defRPr kern="1200">
        <a:solidFill>
          <a:schemeClr val="tx1"/>
        </a:solidFill>
        <a:latin typeface="Verdana" pitchFamily="34" charset="0"/>
        <a:ea typeface="+mn-ea"/>
        <a:cs typeface="Arial" pitchFamily="34" charset="0"/>
      </a:defRPr>
    </a:lvl3pPr>
    <a:lvl4pPr marL="1371600" algn="l" rtl="0" fontAlgn="base">
      <a:spcBef>
        <a:spcPct val="0"/>
      </a:spcBef>
      <a:spcAft>
        <a:spcPct val="0"/>
      </a:spcAft>
      <a:defRPr kern="1200">
        <a:solidFill>
          <a:schemeClr val="tx1"/>
        </a:solidFill>
        <a:latin typeface="Verdana" pitchFamily="34" charset="0"/>
        <a:ea typeface="+mn-ea"/>
        <a:cs typeface="Arial" pitchFamily="34" charset="0"/>
      </a:defRPr>
    </a:lvl4pPr>
    <a:lvl5pPr marL="1828800" algn="l" rtl="0" fontAlgn="base">
      <a:spcBef>
        <a:spcPct val="0"/>
      </a:spcBef>
      <a:spcAft>
        <a:spcPct val="0"/>
      </a:spcAft>
      <a:defRPr kern="1200">
        <a:solidFill>
          <a:schemeClr val="tx1"/>
        </a:solidFill>
        <a:latin typeface="Verdana" pitchFamily="34" charset="0"/>
        <a:ea typeface="+mn-ea"/>
        <a:cs typeface="Arial" pitchFamily="34" charset="0"/>
      </a:defRPr>
    </a:lvl5pPr>
    <a:lvl6pPr marL="2286000" algn="l" defTabSz="914400" rtl="0" eaLnBrk="1" latinLnBrk="0" hangingPunct="1">
      <a:defRPr kern="1200">
        <a:solidFill>
          <a:schemeClr val="tx1"/>
        </a:solidFill>
        <a:latin typeface="Verdana" pitchFamily="34" charset="0"/>
        <a:ea typeface="+mn-ea"/>
        <a:cs typeface="Arial" pitchFamily="34" charset="0"/>
      </a:defRPr>
    </a:lvl6pPr>
    <a:lvl7pPr marL="2743200" algn="l" defTabSz="914400" rtl="0" eaLnBrk="1" latinLnBrk="0" hangingPunct="1">
      <a:defRPr kern="1200">
        <a:solidFill>
          <a:schemeClr val="tx1"/>
        </a:solidFill>
        <a:latin typeface="Verdana" pitchFamily="34" charset="0"/>
        <a:ea typeface="+mn-ea"/>
        <a:cs typeface="Arial" pitchFamily="34" charset="0"/>
      </a:defRPr>
    </a:lvl7pPr>
    <a:lvl8pPr marL="3200400" algn="l" defTabSz="914400" rtl="0" eaLnBrk="1" latinLnBrk="0" hangingPunct="1">
      <a:defRPr kern="1200">
        <a:solidFill>
          <a:schemeClr val="tx1"/>
        </a:solidFill>
        <a:latin typeface="Verdana" pitchFamily="34" charset="0"/>
        <a:ea typeface="+mn-ea"/>
        <a:cs typeface="Arial" pitchFamily="34" charset="0"/>
      </a:defRPr>
    </a:lvl8pPr>
    <a:lvl9pPr marL="3657600" algn="l" defTabSz="914400" rtl="0" eaLnBrk="1" latinLnBrk="0" hangingPunct="1">
      <a:defRPr kern="1200">
        <a:solidFill>
          <a:schemeClr val="tx1"/>
        </a:solidFill>
        <a:latin typeface="Verdan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defRPr/>
              </a:pPr>
              <a:endParaRPr lang="en-US" altLang="en-US" smtClean="0"/>
            </a:p>
          </p:txBody>
        </p:sp>
        <p:sp>
          <p:nvSpPr>
            <p:cNvPr id="6" name="Rectangle 9"/>
            <p:cNvSpPr>
              <a:spLocks noChangeArrowheads="1"/>
            </p:cNvSpPr>
            <p:nvPr userDrawn="1"/>
          </p:nvSpPr>
          <p:spPr bwMode="auto">
            <a:xfrm>
              <a:off x="1952" y="1680"/>
              <a:ext cx="1808" cy="14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defRPr/>
              </a:pPr>
              <a:endParaRPr lang="en-US" altLang="en-US" smtClean="0"/>
            </a:p>
          </p:txBody>
        </p:sp>
        <p:sp>
          <p:nvSpPr>
            <p:cNvPr id="7" name="Rectangle 10"/>
            <p:cNvSpPr>
              <a:spLocks noChangeArrowheads="1"/>
            </p:cNvSpPr>
            <p:nvPr userDrawn="1"/>
          </p:nvSpPr>
          <p:spPr bwMode="auto">
            <a:xfrm>
              <a:off x="3760" y="1680"/>
              <a:ext cx="1808" cy="144"/>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defRPr/>
              </a:pPr>
              <a:endParaRPr lang="en-US" altLang="en-US" smtClean="0"/>
            </a:p>
          </p:txBody>
        </p:sp>
      </p:grpSp>
      <p:sp>
        <p:nvSpPr>
          <p:cNvPr id="24578" name="Rectangle 2"/>
          <p:cNvSpPr>
            <a:spLocks noGrp="1" noChangeArrowheads="1"/>
          </p:cNvSpPr>
          <p:nvPr>
            <p:ph type="ctrTitle"/>
          </p:nvPr>
        </p:nvSpPr>
        <p:spPr>
          <a:xfrm>
            <a:off x="685800" y="685800"/>
            <a:ext cx="7772400" cy="2127250"/>
          </a:xfrm>
        </p:spPr>
        <p:txBody>
          <a:bodyPr/>
          <a:lstStyle>
            <a:lvl1pPr algn="ctr">
              <a:defRPr sz="5800"/>
            </a:lvl1pPr>
          </a:lstStyle>
          <a:p>
            <a:pPr lvl="0"/>
            <a:r>
              <a:rPr lang="en-US" noProof="0" smtClean="0"/>
              <a:t>Click to edit Master title style</a:t>
            </a:r>
          </a:p>
        </p:txBody>
      </p:sp>
      <p:sp>
        <p:nvSpPr>
          <p:cNvPr id="24579"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pPr lvl="0"/>
            <a:r>
              <a:rPr lang="en-US" noProof="0" smtClean="0"/>
              <a:t>Click to edit Master subtitle style</a:t>
            </a:r>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lvl1pPr>
          </a:lstStyle>
          <a:p>
            <a:pPr>
              <a:defRPr/>
            </a:pPr>
            <a:fld id="{D4E4B0A9-8B31-445A-9634-5813EB765A67}" type="slidenum">
              <a:rPr lang="en-US"/>
              <a:pPr>
                <a:defRPr/>
              </a:pPr>
              <a:t>‹#›</a:t>
            </a:fld>
            <a:endParaRPr lang="en-US"/>
          </a:p>
        </p:txBody>
      </p:sp>
    </p:spTree>
    <p:extLst>
      <p:ext uri="{BB962C8B-B14F-4D97-AF65-F5344CB8AC3E}">
        <p14:creationId xmlns:p14="http://schemas.microsoft.com/office/powerpoint/2010/main" val="1040359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0CF71B-7225-4531-8251-0F01955D81CD}" type="slidenum">
              <a:rPr lang="en-US"/>
              <a:pPr>
                <a:defRPr/>
              </a:pPr>
              <a:t>‹#›</a:t>
            </a:fld>
            <a:endParaRPr lang="en-US"/>
          </a:p>
        </p:txBody>
      </p:sp>
    </p:spTree>
    <p:extLst>
      <p:ext uri="{BB962C8B-B14F-4D97-AF65-F5344CB8AC3E}">
        <p14:creationId xmlns:p14="http://schemas.microsoft.com/office/powerpoint/2010/main" val="1614420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9F35E1-1684-4306-8A1D-1DE4FDD5419C}" type="slidenum">
              <a:rPr lang="en-US"/>
              <a:pPr>
                <a:defRPr/>
              </a:pPr>
              <a:t>‹#›</a:t>
            </a:fld>
            <a:endParaRPr lang="en-US"/>
          </a:p>
        </p:txBody>
      </p:sp>
    </p:spTree>
    <p:extLst>
      <p:ext uri="{BB962C8B-B14F-4D97-AF65-F5344CB8AC3E}">
        <p14:creationId xmlns:p14="http://schemas.microsoft.com/office/powerpoint/2010/main" val="1465420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D3E75F-2C6C-4D92-8D76-C9E3839523EB}" type="slidenum">
              <a:rPr lang="en-US"/>
              <a:pPr>
                <a:defRPr/>
              </a:pPr>
              <a:t>‹#›</a:t>
            </a:fld>
            <a:endParaRPr lang="en-US"/>
          </a:p>
        </p:txBody>
      </p:sp>
    </p:spTree>
    <p:extLst>
      <p:ext uri="{BB962C8B-B14F-4D97-AF65-F5344CB8AC3E}">
        <p14:creationId xmlns:p14="http://schemas.microsoft.com/office/powerpoint/2010/main" val="1450288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E97D9C-3D66-439E-8726-629EB3B523F2}" type="slidenum">
              <a:rPr lang="en-US"/>
              <a:pPr>
                <a:defRPr/>
              </a:pPr>
              <a:t>‹#›</a:t>
            </a:fld>
            <a:endParaRPr lang="en-US"/>
          </a:p>
        </p:txBody>
      </p:sp>
    </p:spTree>
    <p:extLst>
      <p:ext uri="{BB962C8B-B14F-4D97-AF65-F5344CB8AC3E}">
        <p14:creationId xmlns:p14="http://schemas.microsoft.com/office/powerpoint/2010/main" val="3510650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E92BA6-490E-48A5-9CF5-C5F064C8BCFE}" type="slidenum">
              <a:rPr lang="en-US"/>
              <a:pPr>
                <a:defRPr/>
              </a:pPr>
              <a:t>‹#›</a:t>
            </a:fld>
            <a:endParaRPr lang="en-US"/>
          </a:p>
        </p:txBody>
      </p:sp>
    </p:spTree>
    <p:extLst>
      <p:ext uri="{BB962C8B-B14F-4D97-AF65-F5344CB8AC3E}">
        <p14:creationId xmlns:p14="http://schemas.microsoft.com/office/powerpoint/2010/main" val="1258840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CBDB019-BCB0-4579-880C-3C86042B49AD}" type="slidenum">
              <a:rPr lang="en-US"/>
              <a:pPr>
                <a:defRPr/>
              </a:pPr>
              <a:t>‹#›</a:t>
            </a:fld>
            <a:endParaRPr lang="en-US"/>
          </a:p>
        </p:txBody>
      </p:sp>
    </p:spTree>
    <p:extLst>
      <p:ext uri="{BB962C8B-B14F-4D97-AF65-F5344CB8AC3E}">
        <p14:creationId xmlns:p14="http://schemas.microsoft.com/office/powerpoint/2010/main" val="3585634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B7CBF05-76E6-4F41-8853-1657E759A4C9}" type="slidenum">
              <a:rPr lang="en-US"/>
              <a:pPr>
                <a:defRPr/>
              </a:pPr>
              <a:t>‹#›</a:t>
            </a:fld>
            <a:endParaRPr lang="en-US"/>
          </a:p>
        </p:txBody>
      </p:sp>
    </p:spTree>
    <p:extLst>
      <p:ext uri="{BB962C8B-B14F-4D97-AF65-F5344CB8AC3E}">
        <p14:creationId xmlns:p14="http://schemas.microsoft.com/office/powerpoint/2010/main" val="943443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C9B9011-FEDD-4E6A-8DE3-9457790F5591}" type="slidenum">
              <a:rPr lang="en-US"/>
              <a:pPr>
                <a:defRPr/>
              </a:pPr>
              <a:t>‹#›</a:t>
            </a:fld>
            <a:endParaRPr lang="en-US"/>
          </a:p>
        </p:txBody>
      </p:sp>
    </p:spTree>
    <p:extLst>
      <p:ext uri="{BB962C8B-B14F-4D97-AF65-F5344CB8AC3E}">
        <p14:creationId xmlns:p14="http://schemas.microsoft.com/office/powerpoint/2010/main" val="2997585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6323EC-8398-489E-AE03-1B2A31F159D3}" type="slidenum">
              <a:rPr lang="en-US"/>
              <a:pPr>
                <a:defRPr/>
              </a:pPr>
              <a:t>‹#›</a:t>
            </a:fld>
            <a:endParaRPr lang="en-US"/>
          </a:p>
        </p:txBody>
      </p:sp>
    </p:spTree>
    <p:extLst>
      <p:ext uri="{BB962C8B-B14F-4D97-AF65-F5344CB8AC3E}">
        <p14:creationId xmlns:p14="http://schemas.microsoft.com/office/powerpoint/2010/main" val="3297864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1C138FC-DFFA-47F2-A020-3FA31931066C}" type="slidenum">
              <a:rPr lang="en-US"/>
              <a:pPr>
                <a:defRPr/>
              </a:pPr>
              <a:t>‹#›</a:t>
            </a:fld>
            <a:endParaRPr lang="en-US"/>
          </a:p>
        </p:txBody>
      </p:sp>
    </p:spTree>
    <p:extLst>
      <p:ext uri="{BB962C8B-B14F-4D97-AF65-F5344CB8AC3E}">
        <p14:creationId xmlns:p14="http://schemas.microsoft.com/office/powerpoint/2010/main" val="3586512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6" name="Rectangle 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cs typeface="Arial" charset="0"/>
              </a:defRPr>
            </a:lvl1pPr>
          </a:lstStyle>
          <a:p>
            <a:pPr>
              <a:defRPr/>
            </a:pPr>
            <a:endParaRPr lang="en-US"/>
          </a:p>
        </p:txBody>
      </p:sp>
      <p:sp>
        <p:nvSpPr>
          <p:cNvPr id="23557"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cs typeface="Arial" charset="0"/>
              </a:defRPr>
            </a:lvl1pPr>
          </a:lstStyle>
          <a:p>
            <a:pPr>
              <a:defRPr/>
            </a:pPr>
            <a:endParaRPr lang="en-US"/>
          </a:p>
        </p:txBody>
      </p:sp>
      <p:sp>
        <p:nvSpPr>
          <p:cNvPr id="23558" name="Rectangle 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cs typeface="Arial" charset="0"/>
              </a:defRPr>
            </a:lvl1pPr>
          </a:lstStyle>
          <a:p>
            <a:pPr>
              <a:defRPr/>
            </a:pPr>
            <a:fld id="{B1C663BB-9392-48A0-9A97-B8D9B39477F1}" type="slidenum">
              <a:rPr lang="en-US"/>
              <a:pPr>
                <a:defRPr/>
              </a:pPr>
              <a:t>‹#›</a:t>
            </a:fld>
            <a:endParaRPr lang="en-US"/>
          </a:p>
        </p:txBody>
      </p:sp>
      <p:sp>
        <p:nvSpPr>
          <p:cNvPr id="1031" name="Rectangle 7"/>
          <p:cNvSpPr>
            <a:spLocks noChangeArrowheads="1"/>
          </p:cNvSpPr>
          <p:nvPr/>
        </p:nvSpPr>
        <p:spPr bwMode="auto">
          <a:xfrm>
            <a:off x="0" y="0"/>
            <a:ext cx="228600" cy="2286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defRPr/>
            </a:pPr>
            <a:endParaRPr lang="en-US" altLang="en-US" sz="2400" smtClean="0">
              <a:latin typeface="Times New Roman" pitchFamily="18" charset="0"/>
            </a:endParaRPr>
          </a:p>
        </p:txBody>
      </p:sp>
      <p:sp>
        <p:nvSpPr>
          <p:cNvPr id="1032" name="Line 8"/>
          <p:cNvSpPr>
            <a:spLocks noChangeShapeType="1"/>
          </p:cNvSpPr>
          <p:nvPr/>
        </p:nvSpPr>
        <p:spPr bwMode="auto">
          <a:xfrm>
            <a:off x="457200" y="1447800"/>
            <a:ext cx="80772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3" name="Rectangle 9"/>
          <p:cNvSpPr>
            <a:spLocks noChangeArrowheads="1"/>
          </p:cNvSpPr>
          <p:nvPr/>
        </p:nvSpPr>
        <p:spPr bwMode="auto">
          <a:xfrm>
            <a:off x="0" y="2286000"/>
            <a:ext cx="228600" cy="2286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defRPr/>
            </a:pPr>
            <a:endParaRPr lang="en-US" altLang="en-US" sz="2400" smtClean="0">
              <a:latin typeface="Times New Roman" pitchFamily="18" charset="0"/>
            </a:endParaRPr>
          </a:p>
        </p:txBody>
      </p:sp>
      <p:sp>
        <p:nvSpPr>
          <p:cNvPr id="1034" name="Rectangle 10"/>
          <p:cNvSpPr>
            <a:spLocks noChangeArrowheads="1"/>
          </p:cNvSpPr>
          <p:nvPr/>
        </p:nvSpPr>
        <p:spPr bwMode="auto">
          <a:xfrm>
            <a:off x="0" y="4572000"/>
            <a:ext cx="228600" cy="2286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defRPr/>
            </a:pPr>
            <a:endParaRPr lang="en-US" altLang="en-US" sz="2400" smtClean="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56"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Font typeface="Wingdings" pitchFamily="2" charset="2"/>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a:solidFill>
            <a:schemeClr val="tx1"/>
          </a:solidFill>
          <a:latin typeface="+mn-lt"/>
          <a:cs typeface="+mn-cs"/>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smtClean="0"/>
              <a:t>Thermochemistry</a:t>
            </a:r>
          </a:p>
        </p:txBody>
      </p:sp>
      <p:sp>
        <p:nvSpPr>
          <p:cNvPr id="3075" name="Rectangle 3"/>
          <p:cNvSpPr>
            <a:spLocks noGrp="1" noChangeArrowheads="1"/>
          </p:cNvSpPr>
          <p:nvPr>
            <p:ph type="subTitle" idx="1"/>
          </p:nvPr>
        </p:nvSpPr>
        <p:spPr/>
        <p:txBody>
          <a:bodyPr/>
          <a:lstStyle/>
          <a:p>
            <a:pPr eaLnBrk="1" hangingPunct="1"/>
            <a:r>
              <a:rPr lang="en-US" altLang="en-US" smtClean="0"/>
              <a:t>Energy, heat:</a:t>
            </a:r>
          </a:p>
          <a:p>
            <a:pPr eaLnBrk="1" hangingPunct="1"/>
            <a:r>
              <a:rPr lang="en-US" altLang="en-US" smtClean="0"/>
              <a:t>Uses and implications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z="4000" smtClean="0"/>
              <a:t>Absolute vs. Relative Temperature</a:t>
            </a:r>
          </a:p>
        </p:txBody>
      </p:sp>
      <p:sp>
        <p:nvSpPr>
          <p:cNvPr id="12291" name="Rectangle 3"/>
          <p:cNvSpPr>
            <a:spLocks noGrp="1" noChangeArrowheads="1"/>
          </p:cNvSpPr>
          <p:nvPr>
            <p:ph type="body" idx="1"/>
          </p:nvPr>
        </p:nvSpPr>
        <p:spPr>
          <a:xfrm>
            <a:off x="457200" y="1600200"/>
            <a:ext cx="8229600" cy="1952625"/>
          </a:xfrm>
        </p:spPr>
        <p:txBody>
          <a:bodyPr/>
          <a:lstStyle/>
          <a:p>
            <a:pPr eaLnBrk="1" hangingPunct="1">
              <a:buFont typeface="Wingdings" pitchFamily="2" charset="2"/>
              <a:buNone/>
            </a:pPr>
            <a:r>
              <a:rPr lang="en-US" altLang="en-US" smtClean="0"/>
              <a:t>Kinetic Energy is energy of motion.  The faster a given object travels, the more KE it has.</a:t>
            </a:r>
          </a:p>
        </p:txBody>
      </p:sp>
      <p:sp>
        <p:nvSpPr>
          <p:cNvPr id="12292" name="Line 4"/>
          <p:cNvSpPr>
            <a:spLocks noChangeShapeType="1"/>
          </p:cNvSpPr>
          <p:nvPr/>
        </p:nvSpPr>
        <p:spPr bwMode="auto">
          <a:xfrm flipV="1">
            <a:off x="1905000" y="3886200"/>
            <a:ext cx="0" cy="1905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3" name="Line 5"/>
          <p:cNvSpPr>
            <a:spLocks noChangeShapeType="1"/>
          </p:cNvSpPr>
          <p:nvPr/>
        </p:nvSpPr>
        <p:spPr bwMode="auto">
          <a:xfrm>
            <a:off x="1905000" y="5791200"/>
            <a:ext cx="3276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294" name="Group 6"/>
          <p:cNvGrpSpPr>
            <a:grpSpLocks/>
          </p:cNvGrpSpPr>
          <p:nvPr/>
        </p:nvGrpSpPr>
        <p:grpSpPr bwMode="auto">
          <a:xfrm>
            <a:off x="2057400" y="4114800"/>
            <a:ext cx="2133600" cy="1676400"/>
            <a:chOff x="1296" y="2592"/>
            <a:chExt cx="1344" cy="1056"/>
          </a:xfrm>
        </p:grpSpPr>
        <p:sp>
          <p:nvSpPr>
            <p:cNvPr id="12309" name="Arc 7"/>
            <p:cNvSpPr>
              <a:spLocks/>
            </p:cNvSpPr>
            <p:nvPr/>
          </p:nvSpPr>
          <p:spPr bwMode="auto">
            <a:xfrm flipH="1">
              <a:off x="1728" y="2592"/>
              <a:ext cx="240" cy="48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0" name="Arc 8"/>
            <p:cNvSpPr>
              <a:spLocks/>
            </p:cNvSpPr>
            <p:nvPr/>
          </p:nvSpPr>
          <p:spPr bwMode="auto">
            <a:xfrm rot="10800000" flipH="1" flipV="1">
              <a:off x="1968" y="2592"/>
              <a:ext cx="240" cy="48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1" name="Arc 9"/>
            <p:cNvSpPr>
              <a:spLocks/>
            </p:cNvSpPr>
            <p:nvPr/>
          </p:nvSpPr>
          <p:spPr bwMode="auto">
            <a:xfrm flipH="1" flipV="1">
              <a:off x="2208" y="3024"/>
              <a:ext cx="432"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2" name="Arc 10"/>
            <p:cNvSpPr>
              <a:spLocks/>
            </p:cNvSpPr>
            <p:nvPr/>
          </p:nvSpPr>
          <p:spPr bwMode="auto">
            <a:xfrm flipV="1">
              <a:off x="1296" y="3072"/>
              <a:ext cx="432"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295" name="Text Box 11"/>
          <p:cNvSpPr txBox="1">
            <a:spLocks noChangeArrowheads="1"/>
          </p:cNvSpPr>
          <p:nvPr/>
        </p:nvSpPr>
        <p:spPr bwMode="auto">
          <a:xfrm rot="-5400000">
            <a:off x="802482" y="4683918"/>
            <a:ext cx="1657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 of molecules</a:t>
            </a:r>
          </a:p>
        </p:txBody>
      </p:sp>
      <p:sp>
        <p:nvSpPr>
          <p:cNvPr id="12296" name="Text Box 12"/>
          <p:cNvSpPr txBox="1">
            <a:spLocks noChangeArrowheads="1"/>
          </p:cNvSpPr>
          <p:nvPr/>
        </p:nvSpPr>
        <p:spPr bwMode="auto">
          <a:xfrm>
            <a:off x="2574925" y="5827713"/>
            <a:ext cx="2254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Energy of molecules</a:t>
            </a:r>
          </a:p>
        </p:txBody>
      </p:sp>
      <p:sp>
        <p:nvSpPr>
          <p:cNvPr id="12297" name="Line 13"/>
          <p:cNvSpPr>
            <a:spLocks noChangeShapeType="1"/>
          </p:cNvSpPr>
          <p:nvPr/>
        </p:nvSpPr>
        <p:spPr bwMode="auto">
          <a:xfrm>
            <a:off x="3124200" y="3505200"/>
            <a:ext cx="0" cy="1219200"/>
          </a:xfrm>
          <a:prstGeom prst="line">
            <a:avLst/>
          </a:prstGeom>
          <a:noFill/>
          <a:ln w="9525">
            <a:solidFill>
              <a:srgbClr val="FF0000"/>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8" name="Text Box 14"/>
          <p:cNvSpPr txBox="1">
            <a:spLocks noChangeArrowheads="1"/>
          </p:cNvSpPr>
          <p:nvPr/>
        </p:nvSpPr>
        <p:spPr bwMode="auto">
          <a:xfrm>
            <a:off x="3413125" y="3541713"/>
            <a:ext cx="2012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Median K.E. </a:t>
            </a:r>
            <a:r>
              <a:rPr lang="en-US" altLang="en-US" sz="1800">
                <a:latin typeface="Arial" pitchFamily="34" charset="0"/>
                <a:sym typeface="WP MathA" pitchFamily="2" charset="2"/>
              </a:rPr>
              <a:t>    </a:t>
            </a:r>
            <a:r>
              <a:rPr lang="en-US" altLang="en-US" sz="1800">
                <a:latin typeface="Arial" pitchFamily="34" charset="0"/>
              </a:rPr>
              <a:t>  T</a:t>
            </a:r>
          </a:p>
        </p:txBody>
      </p:sp>
      <p:sp>
        <p:nvSpPr>
          <p:cNvPr id="12299" name="Line 15"/>
          <p:cNvSpPr>
            <a:spLocks noChangeShapeType="1"/>
          </p:cNvSpPr>
          <p:nvPr/>
        </p:nvSpPr>
        <p:spPr bwMode="auto">
          <a:xfrm>
            <a:off x="3276600" y="3962400"/>
            <a:ext cx="1676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0" name="Line 16"/>
          <p:cNvSpPr>
            <a:spLocks noChangeShapeType="1"/>
          </p:cNvSpPr>
          <p:nvPr/>
        </p:nvSpPr>
        <p:spPr bwMode="auto">
          <a:xfrm>
            <a:off x="5029200" y="3200400"/>
            <a:ext cx="0" cy="1524000"/>
          </a:xfrm>
          <a:prstGeom prst="line">
            <a:avLst/>
          </a:prstGeom>
          <a:noFill/>
          <a:ln w="9525">
            <a:solidFill>
              <a:srgbClr val="FF0000"/>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301" name="Group 17"/>
          <p:cNvGrpSpPr>
            <a:grpSpLocks/>
          </p:cNvGrpSpPr>
          <p:nvPr/>
        </p:nvGrpSpPr>
        <p:grpSpPr bwMode="auto">
          <a:xfrm>
            <a:off x="3962400" y="4038600"/>
            <a:ext cx="2133600" cy="1676400"/>
            <a:chOff x="1296" y="2592"/>
            <a:chExt cx="1344" cy="1056"/>
          </a:xfrm>
        </p:grpSpPr>
        <p:sp>
          <p:nvSpPr>
            <p:cNvPr id="12305" name="Arc 18"/>
            <p:cNvSpPr>
              <a:spLocks/>
            </p:cNvSpPr>
            <p:nvPr/>
          </p:nvSpPr>
          <p:spPr bwMode="auto">
            <a:xfrm flipH="1">
              <a:off x="1728" y="2592"/>
              <a:ext cx="240" cy="48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6" name="Arc 19"/>
            <p:cNvSpPr>
              <a:spLocks/>
            </p:cNvSpPr>
            <p:nvPr/>
          </p:nvSpPr>
          <p:spPr bwMode="auto">
            <a:xfrm rot="10800000" flipH="1" flipV="1">
              <a:off x="1968" y="2592"/>
              <a:ext cx="240" cy="48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7" name="Arc 20"/>
            <p:cNvSpPr>
              <a:spLocks/>
            </p:cNvSpPr>
            <p:nvPr/>
          </p:nvSpPr>
          <p:spPr bwMode="auto">
            <a:xfrm flipH="1" flipV="1">
              <a:off x="2208" y="3024"/>
              <a:ext cx="432"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8" name="Arc 21"/>
            <p:cNvSpPr>
              <a:spLocks/>
            </p:cNvSpPr>
            <p:nvPr/>
          </p:nvSpPr>
          <p:spPr bwMode="auto">
            <a:xfrm flipV="1">
              <a:off x="1296" y="3072"/>
              <a:ext cx="432"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302" name="Text Box 22"/>
          <p:cNvSpPr txBox="1">
            <a:spLocks noChangeArrowheads="1"/>
          </p:cNvSpPr>
          <p:nvPr/>
        </p:nvSpPr>
        <p:spPr bwMode="auto">
          <a:xfrm>
            <a:off x="2803525" y="3008313"/>
            <a:ext cx="1174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Low temp</a:t>
            </a:r>
          </a:p>
        </p:txBody>
      </p:sp>
      <p:sp>
        <p:nvSpPr>
          <p:cNvPr id="12303" name="Text Box 23"/>
          <p:cNvSpPr txBox="1">
            <a:spLocks noChangeArrowheads="1"/>
          </p:cNvSpPr>
          <p:nvPr/>
        </p:nvSpPr>
        <p:spPr bwMode="auto">
          <a:xfrm>
            <a:off x="4784725" y="2855913"/>
            <a:ext cx="1301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High Temp</a:t>
            </a:r>
          </a:p>
        </p:txBody>
      </p:sp>
      <p:sp>
        <p:nvSpPr>
          <p:cNvPr id="12304" name="Freeform 24"/>
          <p:cNvSpPr>
            <a:spLocks/>
          </p:cNvSpPr>
          <p:nvPr/>
        </p:nvSpPr>
        <p:spPr bwMode="auto">
          <a:xfrm>
            <a:off x="4876800" y="3657600"/>
            <a:ext cx="215900" cy="127000"/>
          </a:xfrm>
          <a:custGeom>
            <a:avLst/>
            <a:gdLst>
              <a:gd name="T0" fmla="*/ 2147483647 w 760"/>
              <a:gd name="T1" fmla="*/ 2147483647 h 248"/>
              <a:gd name="T2" fmla="*/ 2147483647 w 760"/>
              <a:gd name="T3" fmla="*/ 2147483647 h 248"/>
              <a:gd name="T4" fmla="*/ 2147483647 w 760"/>
              <a:gd name="T5" fmla="*/ 2147483647 h 248"/>
              <a:gd name="T6" fmla="*/ 2147483647 w 760"/>
              <a:gd name="T7" fmla="*/ 2147483647 h 248"/>
              <a:gd name="T8" fmla="*/ 2147483647 w 760"/>
              <a:gd name="T9" fmla="*/ 2147483647 h 248"/>
              <a:gd name="T10" fmla="*/ 2147483647 w 760"/>
              <a:gd name="T11" fmla="*/ 2147483647 h 248"/>
              <a:gd name="T12" fmla="*/ 2147483647 w 760"/>
              <a:gd name="T13" fmla="*/ 2147483647 h 248"/>
              <a:gd name="T14" fmla="*/ 2147483647 w 760"/>
              <a:gd name="T15" fmla="*/ 2147483647 h 24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60" h="248">
                <a:moveTo>
                  <a:pt x="760" y="72"/>
                </a:moveTo>
                <a:cubicBezTo>
                  <a:pt x="728" y="60"/>
                  <a:pt x="696" y="48"/>
                  <a:pt x="616" y="72"/>
                </a:cubicBezTo>
                <a:cubicBezTo>
                  <a:pt x="536" y="96"/>
                  <a:pt x="376" y="200"/>
                  <a:pt x="280" y="216"/>
                </a:cubicBezTo>
                <a:cubicBezTo>
                  <a:pt x="184" y="232"/>
                  <a:pt x="80" y="192"/>
                  <a:pt x="40" y="168"/>
                </a:cubicBezTo>
                <a:cubicBezTo>
                  <a:pt x="0" y="144"/>
                  <a:pt x="0" y="96"/>
                  <a:pt x="40" y="72"/>
                </a:cubicBezTo>
                <a:cubicBezTo>
                  <a:pt x="80" y="48"/>
                  <a:pt x="176" y="0"/>
                  <a:pt x="280" y="24"/>
                </a:cubicBezTo>
                <a:cubicBezTo>
                  <a:pt x="384" y="48"/>
                  <a:pt x="584" y="184"/>
                  <a:pt x="664" y="216"/>
                </a:cubicBezTo>
                <a:cubicBezTo>
                  <a:pt x="744" y="248"/>
                  <a:pt x="744" y="216"/>
                  <a:pt x="760" y="216"/>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z="4000" smtClean="0"/>
              <a:t>Absolute vs. Relative Temperature</a:t>
            </a:r>
          </a:p>
        </p:txBody>
      </p:sp>
      <p:sp>
        <p:nvSpPr>
          <p:cNvPr id="13315" name="Rectangle 3"/>
          <p:cNvSpPr>
            <a:spLocks noGrp="1" noChangeArrowheads="1"/>
          </p:cNvSpPr>
          <p:nvPr>
            <p:ph type="body" idx="1"/>
          </p:nvPr>
        </p:nvSpPr>
        <p:spPr>
          <a:xfrm>
            <a:off x="609600" y="1600200"/>
            <a:ext cx="7924800" cy="4495800"/>
          </a:xfrm>
        </p:spPr>
        <p:txBody>
          <a:bodyPr/>
          <a:lstStyle/>
          <a:p>
            <a:pPr eaLnBrk="1" hangingPunct="1">
              <a:lnSpc>
                <a:spcPct val="90000"/>
              </a:lnSpc>
              <a:buFont typeface="Wingdings" pitchFamily="2" charset="2"/>
              <a:buNone/>
            </a:pPr>
            <a:r>
              <a:rPr lang="en-US" altLang="en-US" smtClean="0"/>
              <a:t>Fahrenheit, Celsius, Kelvin</a:t>
            </a:r>
          </a:p>
          <a:p>
            <a:pPr eaLnBrk="1" hangingPunct="1">
              <a:lnSpc>
                <a:spcPct val="90000"/>
              </a:lnSpc>
              <a:buFont typeface="Wingdings" pitchFamily="2" charset="2"/>
              <a:buNone/>
            </a:pPr>
            <a:endParaRPr lang="en-US" altLang="en-US" smtClean="0"/>
          </a:p>
          <a:p>
            <a:pPr eaLnBrk="1" hangingPunct="1">
              <a:lnSpc>
                <a:spcPct val="90000"/>
              </a:lnSpc>
              <a:buFont typeface="Wingdings" pitchFamily="2" charset="2"/>
              <a:buNone/>
            </a:pPr>
            <a:r>
              <a:rPr lang="en-US" altLang="en-US" smtClean="0"/>
              <a:t>All different temperature scales.</a:t>
            </a:r>
          </a:p>
          <a:p>
            <a:pPr eaLnBrk="1" hangingPunct="1">
              <a:lnSpc>
                <a:spcPct val="90000"/>
              </a:lnSpc>
              <a:buFont typeface="Wingdings" pitchFamily="2" charset="2"/>
              <a:buNone/>
            </a:pPr>
            <a:endParaRPr lang="en-US" altLang="en-US" smtClean="0"/>
          </a:p>
          <a:p>
            <a:pPr eaLnBrk="1" hangingPunct="1">
              <a:lnSpc>
                <a:spcPct val="90000"/>
              </a:lnSpc>
              <a:buFont typeface="Wingdings" pitchFamily="2" charset="2"/>
              <a:buNone/>
            </a:pPr>
            <a:r>
              <a:rPr lang="en-US" altLang="en-US" smtClean="0"/>
              <a:t>You could define your own.  Find two temperatures (body temperature, melting point of sugar), divide up the difference between them into arbitrary units and you’re done!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z="4000" smtClean="0"/>
              <a:t>Absolute vs. Relative Temperature</a:t>
            </a:r>
          </a:p>
        </p:txBody>
      </p:sp>
      <p:sp>
        <p:nvSpPr>
          <p:cNvPr id="14339" name="Rectangle 3"/>
          <p:cNvSpPr>
            <a:spLocks noGrp="1" noChangeArrowheads="1"/>
          </p:cNvSpPr>
          <p:nvPr>
            <p:ph type="body" idx="1"/>
          </p:nvPr>
        </p:nvSpPr>
        <p:spPr>
          <a:xfrm>
            <a:off x="609600" y="1600200"/>
            <a:ext cx="7924800" cy="4495800"/>
          </a:xfrm>
        </p:spPr>
        <p:txBody>
          <a:bodyPr/>
          <a:lstStyle/>
          <a:p>
            <a:pPr eaLnBrk="1" hangingPunct="1">
              <a:lnSpc>
                <a:spcPct val="90000"/>
              </a:lnSpc>
              <a:buFont typeface="Wingdings" pitchFamily="2" charset="2"/>
              <a:buNone/>
            </a:pPr>
            <a:r>
              <a:rPr lang="en-US" altLang="en-US" smtClean="0"/>
              <a:t>Fahrenheit, Celsius were made just that way – picking two arbitrary temperatures and dividing the difference between them into arbitrary units.</a:t>
            </a:r>
          </a:p>
          <a:p>
            <a:pPr eaLnBrk="1" hangingPunct="1">
              <a:lnSpc>
                <a:spcPct val="90000"/>
              </a:lnSpc>
              <a:buFont typeface="Wingdings" pitchFamily="2" charset="2"/>
              <a:buNone/>
            </a:pPr>
            <a:endParaRPr lang="en-US" altLang="en-US" smtClean="0"/>
          </a:p>
          <a:p>
            <a:pPr eaLnBrk="1" hangingPunct="1">
              <a:lnSpc>
                <a:spcPct val="90000"/>
              </a:lnSpc>
              <a:buFont typeface="Wingdings" pitchFamily="2" charset="2"/>
              <a:buNone/>
            </a:pPr>
            <a:r>
              <a:rPr lang="en-US" altLang="en-US" smtClean="0"/>
              <a:t>These are “relative” temperature scales.</a:t>
            </a:r>
          </a:p>
          <a:p>
            <a:pPr eaLnBrk="1" hangingPunct="1">
              <a:lnSpc>
                <a:spcPct val="90000"/>
              </a:lnSpc>
              <a:buFont typeface="Wingdings" pitchFamily="2" charset="2"/>
              <a:buNone/>
            </a:pPr>
            <a:r>
              <a:rPr lang="en-US" altLang="en-US" smtClean="0"/>
              <a:t>Relative scales work fine: higher temperature is “hotter”, lower temperature is “colder”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z="4000" smtClean="0"/>
              <a:t>Absolute vs. Relative Temperature</a:t>
            </a:r>
          </a:p>
        </p:txBody>
      </p:sp>
      <p:sp>
        <p:nvSpPr>
          <p:cNvPr id="15363" name="Rectangle 3"/>
          <p:cNvSpPr>
            <a:spLocks noGrp="1" noChangeArrowheads="1"/>
          </p:cNvSpPr>
          <p:nvPr>
            <p:ph type="body" idx="1"/>
          </p:nvPr>
        </p:nvSpPr>
        <p:spPr>
          <a:xfrm>
            <a:off x="609600" y="1600200"/>
            <a:ext cx="7924800" cy="4495800"/>
          </a:xfrm>
        </p:spPr>
        <p:txBody>
          <a:bodyPr/>
          <a:lstStyle/>
          <a:p>
            <a:pPr eaLnBrk="1" hangingPunct="1">
              <a:buFont typeface="Wingdings" pitchFamily="2" charset="2"/>
              <a:buNone/>
            </a:pPr>
            <a:r>
              <a:rPr lang="en-US" altLang="en-US" smtClean="0"/>
              <a:t>But if Temperature is really to be defined as the KE of the molecules, 0 degrees should be the temperature at which ALL MOLECULES STOP MOVING!</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A temperature scale with the correct “0” is called an “absolute” temperature scale.  Kelvin is an absolute temperature scale!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endParaRPr lang="en-US" altLang="en-US" smtClean="0"/>
          </a:p>
        </p:txBody>
      </p:sp>
      <p:sp>
        <p:nvSpPr>
          <p:cNvPr id="16387" name="Rectangle 3"/>
          <p:cNvSpPr>
            <a:spLocks noGrp="1" noChangeArrowheads="1"/>
          </p:cNvSpPr>
          <p:nvPr>
            <p:ph type="body" idx="1"/>
          </p:nvPr>
        </p:nvSpPr>
        <p:spPr/>
        <p:txBody>
          <a:bodyPr/>
          <a:lstStyle/>
          <a:p>
            <a:pPr eaLnBrk="1" hangingPunct="1">
              <a:buFont typeface="Wingdings" pitchFamily="2" charset="2"/>
              <a:buNone/>
            </a:pPr>
            <a:r>
              <a:rPr lang="en-US" altLang="en-US" smtClean="0"/>
              <a:t>Energy is measured in Joules (J) which is a derived unit: </a:t>
            </a:r>
          </a:p>
          <a:p>
            <a:pPr eaLnBrk="1" hangingPunct="1">
              <a:buFont typeface="Wingdings" pitchFamily="2" charset="2"/>
              <a:buNone/>
            </a:pPr>
            <a:r>
              <a:rPr lang="en-US" altLang="en-US" smtClean="0"/>
              <a:t> </a:t>
            </a:r>
          </a:p>
          <a:p>
            <a:pPr eaLnBrk="1" hangingPunct="1">
              <a:buFont typeface="Wingdings" pitchFamily="2" charset="2"/>
              <a:buNone/>
            </a:pPr>
            <a:r>
              <a:rPr lang="en-US" altLang="en-US" smtClean="0"/>
              <a:t>J = </a:t>
            </a:r>
            <a:r>
              <a:rPr lang="en-US" altLang="en-US" u="sng" smtClean="0"/>
              <a:t>kg m</a:t>
            </a:r>
            <a:r>
              <a:rPr lang="en-US" altLang="en-US" u="sng" baseline="30000" smtClean="0"/>
              <a:t>2</a:t>
            </a:r>
            <a:endParaRPr lang="en-US" altLang="en-US" u="sng" smtClean="0"/>
          </a:p>
          <a:p>
            <a:pPr eaLnBrk="1" hangingPunct="1">
              <a:buFont typeface="Wingdings" pitchFamily="2" charset="2"/>
              <a:buNone/>
            </a:pPr>
            <a:r>
              <a:rPr lang="en-US" altLang="en-US" smtClean="0"/>
              <a:t>       s</a:t>
            </a:r>
            <a:r>
              <a:rPr lang="en-US" altLang="en-US" baseline="30000" smtClean="0"/>
              <a:t>2</a:t>
            </a:r>
            <a:endParaRPr lang="en-US" altLang="en-US"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How does a hot pack work?</a:t>
            </a:r>
          </a:p>
        </p:txBody>
      </p:sp>
      <p:sp>
        <p:nvSpPr>
          <p:cNvPr id="28675" name="Rectangle 3"/>
          <p:cNvSpPr>
            <a:spLocks noGrp="1" noChangeArrowheads="1"/>
          </p:cNvSpPr>
          <p:nvPr>
            <p:ph type="body" idx="1"/>
          </p:nvPr>
        </p:nvSpPr>
        <p:spPr/>
        <p:txBody>
          <a:bodyPr/>
          <a:lstStyle/>
          <a:p>
            <a:pPr eaLnBrk="1" hangingPunct="1">
              <a:buFont typeface="Wingdings" pitchFamily="2" charset="2"/>
              <a:buNone/>
            </a:pPr>
            <a:r>
              <a:rPr lang="en-US" altLang="en-US" smtClean="0"/>
              <a:t>When you break the seal, you mix water and a salt.</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The process of dissolving the salt results in the release of heat.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checkerboard(across)">
                                      <p:cBhvr>
                                        <p:cTn id="7" dur="500"/>
                                        <p:tgtEl>
                                          <p:spTgt spid="28675">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28675">
                                            <p:txEl>
                                              <p:pRg st="2" end="2"/>
                                            </p:txEl>
                                          </p:spTgt>
                                        </p:tgtEl>
                                        <p:attrNameLst>
                                          <p:attrName>style.visibility</p:attrName>
                                        </p:attrNameLst>
                                      </p:cBhvr>
                                      <p:to>
                                        <p:strVal val="visible"/>
                                      </p:to>
                                    </p:set>
                                    <p:animEffect transition="in" filter="checkerboard(across)">
                                      <p:cBhvr>
                                        <p:cTn id="10" dur="500"/>
                                        <p:tgtEl>
                                          <p:spTgt spid="286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How does a cold pack work?</a:t>
            </a:r>
          </a:p>
        </p:txBody>
      </p:sp>
      <p:sp>
        <p:nvSpPr>
          <p:cNvPr id="29699" name="Rectangle 3"/>
          <p:cNvSpPr>
            <a:spLocks noGrp="1" noChangeArrowheads="1"/>
          </p:cNvSpPr>
          <p:nvPr>
            <p:ph type="body" idx="1"/>
          </p:nvPr>
        </p:nvSpPr>
        <p:spPr/>
        <p:txBody>
          <a:bodyPr/>
          <a:lstStyle/>
          <a:p>
            <a:pPr eaLnBrk="1" hangingPunct="1">
              <a:buFont typeface="Wingdings" pitchFamily="2" charset="2"/>
              <a:buNone/>
            </a:pPr>
            <a:r>
              <a:rPr lang="en-US" altLang="en-US" smtClean="0"/>
              <a:t>When you break the seal, you mix water and a salt together.  </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The process of dissolving the salt requires heat from the surroundings.  Absorbing the heat cools the surroundings.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diamond(in)">
                                      <p:cBhvr>
                                        <p:cTn id="7" dur="2000"/>
                                        <p:tgtEl>
                                          <p:spTgt spid="29699">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29699">
                                            <p:txEl>
                                              <p:pRg st="2" end="2"/>
                                            </p:txEl>
                                          </p:spTgt>
                                        </p:tgtEl>
                                        <p:attrNameLst>
                                          <p:attrName>style.visibility</p:attrName>
                                        </p:attrNameLst>
                                      </p:cBhvr>
                                      <p:to>
                                        <p:strVal val="visible"/>
                                      </p:to>
                                    </p:set>
                                    <p:animEffect transition="in" filter="diamond(in)">
                                      <p:cBhvr>
                                        <p:cTn id="10" dur="2000"/>
                                        <p:tgtEl>
                                          <p:spTgt spid="296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Molecular Dynamics</a:t>
            </a:r>
          </a:p>
        </p:txBody>
      </p:sp>
      <p:sp>
        <p:nvSpPr>
          <p:cNvPr id="19459" name="Rectangle 3"/>
          <p:cNvSpPr>
            <a:spLocks noGrp="1" noChangeArrowheads="1"/>
          </p:cNvSpPr>
          <p:nvPr>
            <p:ph type="body" idx="1"/>
          </p:nvPr>
        </p:nvSpPr>
        <p:spPr/>
        <p:txBody>
          <a:bodyPr/>
          <a:lstStyle/>
          <a:p>
            <a:pPr eaLnBrk="1" hangingPunct="1">
              <a:lnSpc>
                <a:spcPct val="90000"/>
              </a:lnSpc>
              <a:buFont typeface="Wingdings" pitchFamily="2" charset="2"/>
              <a:buNone/>
            </a:pPr>
            <a:endParaRPr lang="en-US" altLang="en-US" smtClean="0"/>
          </a:p>
          <a:p>
            <a:pPr eaLnBrk="1" hangingPunct="1">
              <a:lnSpc>
                <a:spcPct val="90000"/>
              </a:lnSpc>
              <a:buFont typeface="Wingdings" pitchFamily="2" charset="2"/>
              <a:buNone/>
            </a:pPr>
            <a:r>
              <a:rPr lang="en-US" altLang="en-US" smtClean="0"/>
              <a:t>How different are these?</a:t>
            </a:r>
          </a:p>
          <a:p>
            <a:pPr eaLnBrk="1" hangingPunct="1">
              <a:lnSpc>
                <a:spcPct val="90000"/>
              </a:lnSpc>
              <a:buFont typeface="Wingdings" pitchFamily="2" charset="2"/>
              <a:buNone/>
            </a:pPr>
            <a:endParaRPr lang="en-US" altLang="en-US" smtClean="0"/>
          </a:p>
          <a:p>
            <a:pPr eaLnBrk="1" hangingPunct="1">
              <a:lnSpc>
                <a:spcPct val="90000"/>
              </a:lnSpc>
              <a:buFont typeface="Wingdings" pitchFamily="2" charset="2"/>
              <a:buNone/>
            </a:pPr>
            <a:r>
              <a:rPr lang="en-US" altLang="en-US" smtClean="0"/>
              <a:t>NaCl </a:t>
            </a:r>
            <a:r>
              <a:rPr lang="en-US" altLang="en-US" baseline="-25000" smtClean="0"/>
              <a:t>(s)</a:t>
            </a:r>
          </a:p>
          <a:p>
            <a:pPr eaLnBrk="1" hangingPunct="1">
              <a:lnSpc>
                <a:spcPct val="90000"/>
              </a:lnSpc>
              <a:buFont typeface="Wingdings" pitchFamily="2" charset="2"/>
              <a:buNone/>
            </a:pPr>
            <a:endParaRPr lang="en-US" altLang="en-US" smtClean="0"/>
          </a:p>
          <a:p>
            <a:pPr eaLnBrk="1" hangingPunct="1">
              <a:lnSpc>
                <a:spcPct val="90000"/>
              </a:lnSpc>
              <a:buFont typeface="Wingdings" pitchFamily="2" charset="2"/>
              <a:buNone/>
            </a:pPr>
            <a:r>
              <a:rPr lang="en-US" altLang="en-US" smtClean="0"/>
              <a:t>NaCl</a:t>
            </a:r>
            <a:r>
              <a:rPr lang="en-US" altLang="en-US" baseline="-25000" smtClean="0"/>
              <a:t> (aq) </a:t>
            </a:r>
            <a:r>
              <a:rPr lang="en-US" altLang="en-US" smtClean="0"/>
              <a:t> </a:t>
            </a:r>
          </a:p>
          <a:p>
            <a:pPr eaLnBrk="1" hangingPunct="1">
              <a:lnSpc>
                <a:spcPct val="90000"/>
              </a:lnSpc>
              <a:buFont typeface="Wingdings" pitchFamily="2" charset="2"/>
              <a:buNone/>
            </a:pPr>
            <a:endParaRPr lang="en-US" alt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Molecular Dynamics</a:t>
            </a:r>
          </a:p>
        </p:txBody>
      </p:sp>
      <p:sp>
        <p:nvSpPr>
          <p:cNvPr id="20483" name="Rectangle 3"/>
          <p:cNvSpPr>
            <a:spLocks noGrp="1" noChangeArrowheads="1"/>
          </p:cNvSpPr>
          <p:nvPr>
            <p:ph type="body" idx="1"/>
          </p:nvPr>
        </p:nvSpPr>
        <p:spPr/>
        <p:txBody>
          <a:bodyPr/>
          <a:lstStyle/>
          <a:p>
            <a:pPr eaLnBrk="1" hangingPunct="1">
              <a:lnSpc>
                <a:spcPct val="90000"/>
              </a:lnSpc>
              <a:buFont typeface="Wingdings" pitchFamily="2" charset="2"/>
              <a:buNone/>
            </a:pPr>
            <a:endParaRPr lang="en-US" altLang="en-US" smtClean="0"/>
          </a:p>
          <a:p>
            <a:pPr eaLnBrk="1" hangingPunct="1">
              <a:lnSpc>
                <a:spcPct val="90000"/>
              </a:lnSpc>
              <a:buFont typeface="Wingdings" pitchFamily="2" charset="2"/>
              <a:buNone/>
            </a:pPr>
            <a:r>
              <a:rPr lang="en-US" altLang="en-US" smtClean="0"/>
              <a:t>How different are these?</a:t>
            </a:r>
          </a:p>
          <a:p>
            <a:pPr eaLnBrk="1" hangingPunct="1">
              <a:lnSpc>
                <a:spcPct val="90000"/>
              </a:lnSpc>
              <a:buFont typeface="Wingdings" pitchFamily="2" charset="2"/>
              <a:buNone/>
            </a:pPr>
            <a:endParaRPr lang="en-US" altLang="en-US" smtClean="0"/>
          </a:p>
          <a:p>
            <a:pPr eaLnBrk="1" hangingPunct="1">
              <a:lnSpc>
                <a:spcPct val="90000"/>
              </a:lnSpc>
              <a:buFont typeface="Wingdings" pitchFamily="2" charset="2"/>
              <a:buNone/>
            </a:pPr>
            <a:r>
              <a:rPr lang="en-US" altLang="en-US" smtClean="0"/>
              <a:t>NaCl </a:t>
            </a:r>
            <a:r>
              <a:rPr lang="en-US" altLang="en-US" baseline="-25000" smtClean="0"/>
              <a:t>(s) </a:t>
            </a:r>
            <a:r>
              <a:rPr lang="en-US" altLang="en-US" smtClean="0"/>
              <a:t>– solid salt</a:t>
            </a:r>
            <a:endParaRPr lang="en-US" altLang="en-US" baseline="-25000" smtClean="0"/>
          </a:p>
          <a:p>
            <a:pPr eaLnBrk="1" hangingPunct="1">
              <a:lnSpc>
                <a:spcPct val="90000"/>
              </a:lnSpc>
              <a:buFont typeface="Wingdings" pitchFamily="2" charset="2"/>
              <a:buNone/>
            </a:pPr>
            <a:endParaRPr lang="en-US" altLang="en-US" smtClean="0"/>
          </a:p>
          <a:p>
            <a:pPr eaLnBrk="1" hangingPunct="1">
              <a:lnSpc>
                <a:spcPct val="90000"/>
              </a:lnSpc>
              <a:buFont typeface="Wingdings" pitchFamily="2" charset="2"/>
              <a:buNone/>
            </a:pPr>
            <a:r>
              <a:rPr lang="en-US" altLang="en-US" smtClean="0"/>
              <a:t>NaCl</a:t>
            </a:r>
            <a:r>
              <a:rPr lang="en-US" altLang="en-US" baseline="-25000" smtClean="0"/>
              <a:t> (aq) </a:t>
            </a:r>
            <a:r>
              <a:rPr lang="en-US" altLang="en-US" smtClean="0"/>
              <a:t> - salt dissolved in water</a:t>
            </a:r>
          </a:p>
          <a:p>
            <a:pPr eaLnBrk="1" hangingPunct="1">
              <a:lnSpc>
                <a:spcPct val="90000"/>
              </a:lnSpc>
              <a:buFont typeface="Wingdings" pitchFamily="2" charset="2"/>
              <a:buNone/>
            </a:pPr>
            <a:endParaRPr lang="en-US" alt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Molecular Dynamics</a:t>
            </a:r>
          </a:p>
        </p:txBody>
      </p:sp>
      <p:sp>
        <p:nvSpPr>
          <p:cNvPr id="21507" name="Rectangle 3"/>
          <p:cNvSpPr>
            <a:spLocks noGrp="1" noChangeArrowheads="1"/>
          </p:cNvSpPr>
          <p:nvPr>
            <p:ph type="body" idx="1"/>
          </p:nvPr>
        </p:nvSpPr>
        <p:spPr/>
        <p:txBody>
          <a:bodyPr/>
          <a:lstStyle/>
          <a:p>
            <a:pPr eaLnBrk="1" hangingPunct="1">
              <a:buFont typeface="Wingdings" pitchFamily="2" charset="2"/>
              <a:buNone/>
            </a:pPr>
            <a:r>
              <a:rPr lang="en-US" altLang="en-US" sz="2400" smtClean="0"/>
              <a:t>Sometimes, they are doing something very dynamic but we still tend to think of them as static.</a:t>
            </a:r>
          </a:p>
          <a:p>
            <a:pPr eaLnBrk="1" hangingPunct="1">
              <a:buFont typeface="Wingdings" pitchFamily="2" charset="2"/>
              <a:buNone/>
            </a:pPr>
            <a:endParaRPr lang="en-US" altLang="en-US" sz="2400" smtClean="0"/>
          </a:p>
          <a:p>
            <a:pPr eaLnBrk="1" hangingPunct="1">
              <a:buFont typeface="Wingdings" pitchFamily="2" charset="2"/>
              <a:buNone/>
            </a:pPr>
            <a:r>
              <a:rPr lang="en-US" altLang="en-US" sz="2400" smtClean="0"/>
              <a:t>NaCl </a:t>
            </a:r>
            <a:r>
              <a:rPr lang="en-US" altLang="en-US" sz="2400" baseline="-25000" smtClean="0"/>
              <a:t>(s)</a:t>
            </a:r>
            <a:r>
              <a:rPr lang="en-US" altLang="en-US" sz="2400" smtClean="0"/>
              <a:t>      NaCl</a:t>
            </a:r>
            <a:r>
              <a:rPr lang="en-US" altLang="en-US" sz="2400" baseline="-25000" smtClean="0"/>
              <a:t> (aq) </a:t>
            </a:r>
            <a:r>
              <a:rPr lang="en-US" altLang="en-US" sz="2400" smtClean="0"/>
              <a:t> </a:t>
            </a:r>
          </a:p>
          <a:p>
            <a:pPr eaLnBrk="1" hangingPunct="1">
              <a:buFont typeface="Wingdings" pitchFamily="2" charset="2"/>
              <a:buNone/>
            </a:pPr>
            <a:endParaRPr lang="en-US" altLang="en-US" sz="2400" smtClean="0"/>
          </a:p>
          <a:p>
            <a:pPr eaLnBrk="1" hangingPunct="1">
              <a:buFont typeface="Wingdings" pitchFamily="2" charset="2"/>
              <a:buNone/>
            </a:pPr>
            <a:r>
              <a:rPr lang="en-US" altLang="en-US" sz="2400" smtClean="0"/>
              <a:t>When you see that reaction written, do you see it as a simple statement or a dynamic process?</a:t>
            </a:r>
          </a:p>
        </p:txBody>
      </p:sp>
      <p:sp>
        <p:nvSpPr>
          <p:cNvPr id="21508" name="Line 4"/>
          <p:cNvSpPr>
            <a:spLocks noChangeShapeType="1"/>
          </p:cNvSpPr>
          <p:nvPr/>
        </p:nvSpPr>
        <p:spPr bwMode="auto">
          <a:xfrm>
            <a:off x="1752600" y="3429000"/>
            <a:ext cx="457200" cy="0"/>
          </a:xfrm>
          <a:prstGeom prst="line">
            <a:avLst/>
          </a:prstGeom>
          <a:noFill/>
          <a:ln w="38100" cmpd="dbl">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Energy</a:t>
            </a:r>
          </a:p>
        </p:txBody>
      </p:sp>
      <p:sp>
        <p:nvSpPr>
          <p:cNvPr id="4099"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altLang="en-US" smtClean="0"/>
              <a:t>Energy is actually like pornography: easy to recognize but hard to define.</a:t>
            </a:r>
          </a:p>
          <a:p>
            <a:pPr eaLnBrk="1" hangingPunct="1">
              <a:lnSpc>
                <a:spcPct val="90000"/>
              </a:lnSpc>
              <a:buFont typeface="Wingdings" pitchFamily="2" charset="2"/>
              <a:buNone/>
            </a:pPr>
            <a:endParaRPr lang="en-US" altLang="en-US" smtClean="0"/>
          </a:p>
          <a:p>
            <a:pPr eaLnBrk="1" hangingPunct="1">
              <a:lnSpc>
                <a:spcPct val="90000"/>
              </a:lnSpc>
              <a:buFont typeface="Wingdings" pitchFamily="2" charset="2"/>
              <a:buNone/>
            </a:pPr>
            <a:r>
              <a:rPr lang="en-US" altLang="en-US" b="1" smtClean="0"/>
              <a:t>Energy</a:t>
            </a:r>
            <a:r>
              <a:rPr lang="en-US" altLang="en-US" smtClean="0"/>
              <a:t> is sometimes defined as the capacity to do </a:t>
            </a:r>
            <a:r>
              <a:rPr lang="en-US" altLang="en-US" b="1" smtClean="0"/>
              <a:t>work.</a:t>
            </a:r>
            <a:endParaRPr lang="en-US" altLang="en-US" smtClean="0"/>
          </a:p>
          <a:p>
            <a:pPr eaLnBrk="1" hangingPunct="1">
              <a:lnSpc>
                <a:spcPct val="90000"/>
              </a:lnSpc>
              <a:buFont typeface="Wingdings" pitchFamily="2" charset="2"/>
              <a:buNone/>
            </a:pPr>
            <a:endParaRPr lang="en-US" altLang="en-US" smtClean="0"/>
          </a:p>
          <a:p>
            <a:pPr eaLnBrk="1" hangingPunct="1">
              <a:lnSpc>
                <a:spcPct val="90000"/>
              </a:lnSpc>
              <a:buFont typeface="Wingdings" pitchFamily="2" charset="2"/>
              <a:buNone/>
            </a:pPr>
            <a:r>
              <a:rPr lang="en-US" altLang="en-US" b="1" smtClean="0"/>
              <a:t>Work</a:t>
            </a:r>
            <a:r>
              <a:rPr lang="en-US" altLang="en-US" smtClean="0"/>
              <a:t> is the result of a </a:t>
            </a:r>
            <a:r>
              <a:rPr lang="en-US" altLang="en-US" b="1" smtClean="0"/>
              <a:t>force</a:t>
            </a:r>
            <a:r>
              <a:rPr lang="en-US" altLang="en-US" smtClean="0"/>
              <a:t> acting over a distance.</a:t>
            </a:r>
          </a:p>
          <a:p>
            <a:pPr eaLnBrk="1" hangingPunct="1">
              <a:lnSpc>
                <a:spcPct val="90000"/>
              </a:lnSpc>
              <a:buFont typeface="Wingdings" pitchFamily="2" charset="2"/>
              <a:buNone/>
            </a:pPr>
            <a:endParaRPr lang="en-US" altLang="en-US" smtClean="0"/>
          </a:p>
          <a:p>
            <a:pPr eaLnBrk="1" hangingPunct="1">
              <a:lnSpc>
                <a:spcPct val="90000"/>
              </a:lnSpc>
              <a:buFont typeface="Wingdings" pitchFamily="2" charset="2"/>
              <a:buNone/>
            </a:pPr>
            <a:r>
              <a:rPr lang="en-US" altLang="en-US" smtClean="0"/>
              <a:t>Energy, however, takes many forms.</a:t>
            </a:r>
            <a:endParaRPr lang="en-US" altLang="en-US" b="1"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t>Molecular Dynamics</a:t>
            </a:r>
          </a:p>
        </p:txBody>
      </p:sp>
      <p:sp>
        <p:nvSpPr>
          <p:cNvPr id="22531"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altLang="en-US" smtClean="0"/>
              <a:t>NaCl </a:t>
            </a:r>
            <a:r>
              <a:rPr lang="en-US" altLang="en-US" baseline="-25000" smtClean="0"/>
              <a:t>(s)</a:t>
            </a:r>
            <a:r>
              <a:rPr lang="en-US" altLang="en-US" smtClean="0"/>
              <a:t> </a:t>
            </a:r>
            <a:r>
              <a:rPr lang="en-US" altLang="en-US" smtClean="0">
                <a:sym typeface="Wingdings 3" pitchFamily="18" charset="2"/>
              </a:rPr>
              <a:t></a:t>
            </a:r>
            <a:r>
              <a:rPr lang="en-US" altLang="en-US" smtClean="0"/>
              <a:t> NaCl</a:t>
            </a:r>
            <a:r>
              <a:rPr lang="en-US" altLang="en-US" baseline="-25000" smtClean="0"/>
              <a:t> (aq) </a:t>
            </a:r>
            <a:r>
              <a:rPr lang="en-US" altLang="en-US" smtClean="0"/>
              <a:t> </a:t>
            </a:r>
          </a:p>
          <a:p>
            <a:pPr eaLnBrk="1" hangingPunct="1">
              <a:lnSpc>
                <a:spcPct val="90000"/>
              </a:lnSpc>
              <a:buFont typeface="Wingdings" pitchFamily="2" charset="2"/>
              <a:buNone/>
            </a:pPr>
            <a:endParaRPr lang="en-US" altLang="en-US" smtClean="0"/>
          </a:p>
          <a:p>
            <a:pPr eaLnBrk="1" hangingPunct="1">
              <a:lnSpc>
                <a:spcPct val="90000"/>
              </a:lnSpc>
              <a:buFont typeface="Wingdings" pitchFamily="2" charset="2"/>
              <a:buNone/>
            </a:pPr>
            <a:r>
              <a:rPr lang="en-US" altLang="en-US" smtClean="0"/>
              <a:t>It’s actually a very dynamic process.  All of the Na</a:t>
            </a:r>
            <a:r>
              <a:rPr lang="en-US" altLang="en-US" baseline="30000" smtClean="0"/>
              <a:t>+</a:t>
            </a:r>
            <a:r>
              <a:rPr lang="en-US" altLang="en-US" smtClean="0"/>
              <a:t> and Cl</a:t>
            </a:r>
            <a:r>
              <a:rPr lang="en-US" altLang="en-US" baseline="30000" smtClean="0"/>
              <a:t>-</a:t>
            </a:r>
            <a:r>
              <a:rPr lang="en-US" altLang="en-US" smtClean="0"/>
              <a:t> ions are ripped apart and surrounded by water molecules.  There is energy associated with any such process: energy of attraction of ions, energy of attraction for the water and ions, etc.</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Dynamic Picture</a:t>
            </a:r>
          </a:p>
        </p:txBody>
      </p:sp>
      <p:sp>
        <p:nvSpPr>
          <p:cNvPr id="23555" name="Rectangle 3"/>
          <p:cNvSpPr>
            <a:spLocks noChangeArrowheads="1"/>
          </p:cNvSpPr>
          <p:nvPr/>
        </p:nvSpPr>
        <p:spPr bwMode="auto">
          <a:xfrm>
            <a:off x="838200" y="1524000"/>
            <a:ext cx="2514600" cy="396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endParaRPr lang="en-US" altLang="en-US" sz="1800"/>
          </a:p>
        </p:txBody>
      </p:sp>
      <p:sp>
        <p:nvSpPr>
          <p:cNvPr id="23556" name="Text Box 4"/>
          <p:cNvSpPr txBox="1">
            <a:spLocks noChangeArrowheads="1"/>
          </p:cNvSpPr>
          <p:nvPr/>
        </p:nvSpPr>
        <p:spPr bwMode="auto">
          <a:xfrm>
            <a:off x="1752600" y="419100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Na</a:t>
            </a:r>
            <a:r>
              <a:rPr lang="en-US" altLang="en-US" sz="1800" baseline="30000">
                <a:latin typeface="Arial" pitchFamily="34" charset="0"/>
              </a:rPr>
              <a:t>+</a:t>
            </a:r>
            <a:endParaRPr lang="en-US" altLang="en-US" sz="1800">
              <a:latin typeface="Arial" pitchFamily="34" charset="0"/>
            </a:endParaRPr>
          </a:p>
        </p:txBody>
      </p:sp>
      <p:sp>
        <p:nvSpPr>
          <p:cNvPr id="23557" name="Text Box 5"/>
          <p:cNvSpPr txBox="1">
            <a:spLocks noChangeArrowheads="1"/>
          </p:cNvSpPr>
          <p:nvPr/>
        </p:nvSpPr>
        <p:spPr bwMode="auto">
          <a:xfrm>
            <a:off x="2286000" y="4114800"/>
            <a:ext cx="450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Cl</a:t>
            </a:r>
            <a:r>
              <a:rPr lang="en-US" altLang="en-US" sz="1800" baseline="30000">
                <a:latin typeface="Arial" pitchFamily="34" charset="0"/>
              </a:rPr>
              <a:t>-</a:t>
            </a:r>
            <a:endParaRPr lang="en-US" altLang="en-US" sz="1800">
              <a:latin typeface="Arial" pitchFamily="34" charset="0"/>
            </a:endParaRPr>
          </a:p>
        </p:txBody>
      </p:sp>
      <p:sp>
        <p:nvSpPr>
          <p:cNvPr id="23558" name="Text Box 7"/>
          <p:cNvSpPr txBox="1">
            <a:spLocks noChangeArrowheads="1"/>
          </p:cNvSpPr>
          <p:nvPr/>
        </p:nvSpPr>
        <p:spPr bwMode="auto">
          <a:xfrm>
            <a:off x="1752600" y="495300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Na</a:t>
            </a:r>
            <a:r>
              <a:rPr lang="en-US" altLang="en-US" sz="1800" baseline="30000">
                <a:latin typeface="Arial" pitchFamily="34" charset="0"/>
              </a:rPr>
              <a:t>+</a:t>
            </a:r>
            <a:endParaRPr lang="en-US" altLang="en-US" sz="1800">
              <a:latin typeface="Arial" pitchFamily="34" charset="0"/>
            </a:endParaRPr>
          </a:p>
        </p:txBody>
      </p:sp>
      <p:sp>
        <p:nvSpPr>
          <p:cNvPr id="23559" name="Text Box 8"/>
          <p:cNvSpPr txBox="1">
            <a:spLocks noChangeArrowheads="1"/>
          </p:cNvSpPr>
          <p:nvPr/>
        </p:nvSpPr>
        <p:spPr bwMode="auto">
          <a:xfrm>
            <a:off x="1295400" y="4953000"/>
            <a:ext cx="450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Cl</a:t>
            </a:r>
            <a:r>
              <a:rPr lang="en-US" altLang="en-US" sz="1800" baseline="30000">
                <a:latin typeface="Arial" pitchFamily="34" charset="0"/>
              </a:rPr>
              <a:t>-</a:t>
            </a:r>
            <a:endParaRPr lang="en-US" altLang="en-US" sz="1800">
              <a:latin typeface="Arial" pitchFamily="34" charset="0"/>
            </a:endParaRPr>
          </a:p>
        </p:txBody>
      </p:sp>
      <p:sp>
        <p:nvSpPr>
          <p:cNvPr id="23560" name="Text Box 10"/>
          <p:cNvSpPr txBox="1">
            <a:spLocks noChangeArrowheads="1"/>
          </p:cNvSpPr>
          <p:nvPr/>
        </p:nvSpPr>
        <p:spPr bwMode="auto">
          <a:xfrm>
            <a:off x="2209800" y="449580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Na</a:t>
            </a:r>
            <a:r>
              <a:rPr lang="en-US" altLang="en-US" sz="1800" baseline="30000">
                <a:latin typeface="Arial" pitchFamily="34" charset="0"/>
              </a:rPr>
              <a:t>+</a:t>
            </a:r>
            <a:endParaRPr lang="en-US" altLang="en-US" sz="1800">
              <a:latin typeface="Arial" pitchFamily="34" charset="0"/>
            </a:endParaRPr>
          </a:p>
        </p:txBody>
      </p:sp>
      <p:sp>
        <p:nvSpPr>
          <p:cNvPr id="23561" name="Text Box 11"/>
          <p:cNvSpPr txBox="1">
            <a:spLocks noChangeArrowheads="1"/>
          </p:cNvSpPr>
          <p:nvPr/>
        </p:nvSpPr>
        <p:spPr bwMode="auto">
          <a:xfrm>
            <a:off x="2743200" y="4495800"/>
            <a:ext cx="450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Cl</a:t>
            </a:r>
            <a:r>
              <a:rPr lang="en-US" altLang="en-US" sz="1800" baseline="30000">
                <a:latin typeface="Arial" pitchFamily="34" charset="0"/>
              </a:rPr>
              <a:t>-</a:t>
            </a:r>
            <a:endParaRPr lang="en-US" altLang="en-US" sz="1800">
              <a:latin typeface="Arial" pitchFamily="34" charset="0"/>
            </a:endParaRPr>
          </a:p>
        </p:txBody>
      </p:sp>
      <p:sp>
        <p:nvSpPr>
          <p:cNvPr id="23562" name="Text Box 13"/>
          <p:cNvSpPr txBox="1">
            <a:spLocks noChangeArrowheads="1"/>
          </p:cNvSpPr>
          <p:nvPr/>
        </p:nvSpPr>
        <p:spPr bwMode="auto">
          <a:xfrm>
            <a:off x="1219200" y="449580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Na</a:t>
            </a:r>
            <a:r>
              <a:rPr lang="en-US" altLang="en-US" sz="1800" baseline="30000">
                <a:latin typeface="Arial" pitchFamily="34" charset="0"/>
              </a:rPr>
              <a:t>+</a:t>
            </a:r>
            <a:endParaRPr lang="en-US" altLang="en-US" sz="1800">
              <a:latin typeface="Arial" pitchFamily="34" charset="0"/>
            </a:endParaRPr>
          </a:p>
        </p:txBody>
      </p:sp>
      <p:sp>
        <p:nvSpPr>
          <p:cNvPr id="23563" name="Text Box 14"/>
          <p:cNvSpPr txBox="1">
            <a:spLocks noChangeArrowheads="1"/>
          </p:cNvSpPr>
          <p:nvPr/>
        </p:nvSpPr>
        <p:spPr bwMode="auto">
          <a:xfrm>
            <a:off x="1752600" y="4495800"/>
            <a:ext cx="450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Cl</a:t>
            </a:r>
            <a:r>
              <a:rPr lang="en-US" altLang="en-US" sz="1800" baseline="30000">
                <a:latin typeface="Arial" pitchFamily="34" charset="0"/>
              </a:rPr>
              <a:t>-</a:t>
            </a:r>
            <a:endParaRPr lang="en-US" altLang="en-US" sz="1800">
              <a:latin typeface="Arial" pitchFamily="34" charset="0"/>
            </a:endParaRPr>
          </a:p>
        </p:txBody>
      </p:sp>
      <p:sp>
        <p:nvSpPr>
          <p:cNvPr id="23564" name="Text Box 16"/>
          <p:cNvSpPr txBox="1">
            <a:spLocks noChangeArrowheads="1"/>
          </p:cNvSpPr>
          <p:nvPr/>
        </p:nvSpPr>
        <p:spPr bwMode="auto">
          <a:xfrm>
            <a:off x="2667000" y="487680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Na</a:t>
            </a:r>
            <a:r>
              <a:rPr lang="en-US" altLang="en-US" sz="1800" baseline="30000">
                <a:latin typeface="Arial" pitchFamily="34" charset="0"/>
              </a:rPr>
              <a:t>+</a:t>
            </a:r>
            <a:endParaRPr lang="en-US" altLang="en-US" sz="1800">
              <a:latin typeface="Arial" pitchFamily="34" charset="0"/>
            </a:endParaRPr>
          </a:p>
        </p:txBody>
      </p:sp>
      <p:sp>
        <p:nvSpPr>
          <p:cNvPr id="23565" name="Text Box 17"/>
          <p:cNvSpPr txBox="1">
            <a:spLocks noChangeArrowheads="1"/>
          </p:cNvSpPr>
          <p:nvPr/>
        </p:nvSpPr>
        <p:spPr bwMode="auto">
          <a:xfrm>
            <a:off x="2286000" y="4953000"/>
            <a:ext cx="450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Cl</a:t>
            </a:r>
            <a:r>
              <a:rPr lang="en-US" altLang="en-US" sz="1800" baseline="30000">
                <a:latin typeface="Arial" pitchFamily="34" charset="0"/>
              </a:rPr>
              <a:t>-</a:t>
            </a:r>
            <a:endParaRPr lang="en-US" altLang="en-US" sz="1800">
              <a:latin typeface="Arial" pitchFamily="34" charset="0"/>
            </a:endParaRPr>
          </a:p>
        </p:txBody>
      </p:sp>
      <p:grpSp>
        <p:nvGrpSpPr>
          <p:cNvPr id="23566" name="Group 73"/>
          <p:cNvGrpSpPr>
            <a:grpSpLocks/>
          </p:cNvGrpSpPr>
          <p:nvPr/>
        </p:nvGrpSpPr>
        <p:grpSpPr bwMode="auto">
          <a:xfrm>
            <a:off x="4114800" y="1524000"/>
            <a:ext cx="2546350" cy="3962400"/>
            <a:chOff x="2592" y="960"/>
            <a:chExt cx="1604" cy="2496"/>
          </a:xfrm>
        </p:grpSpPr>
        <p:sp>
          <p:nvSpPr>
            <p:cNvPr id="23567" name="Rectangle 19"/>
            <p:cNvSpPr>
              <a:spLocks noChangeArrowheads="1"/>
            </p:cNvSpPr>
            <p:nvPr/>
          </p:nvSpPr>
          <p:spPr bwMode="auto">
            <a:xfrm>
              <a:off x="2592" y="960"/>
              <a:ext cx="1584" cy="249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endParaRPr lang="en-US" altLang="en-US" sz="1800"/>
            </a:p>
          </p:txBody>
        </p:sp>
        <p:sp>
          <p:nvSpPr>
            <p:cNvPr id="23568" name="Text Box 20"/>
            <p:cNvSpPr txBox="1">
              <a:spLocks noChangeArrowheads="1"/>
            </p:cNvSpPr>
            <p:nvPr/>
          </p:nvSpPr>
          <p:spPr bwMode="auto">
            <a:xfrm>
              <a:off x="2688" y="2208"/>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Na</a:t>
              </a:r>
              <a:r>
                <a:rPr lang="en-US" altLang="en-US" sz="1800" baseline="30000">
                  <a:latin typeface="Arial" pitchFamily="34" charset="0"/>
                </a:rPr>
                <a:t>+</a:t>
              </a:r>
              <a:endParaRPr lang="en-US" altLang="en-US" sz="1800">
                <a:latin typeface="Arial" pitchFamily="34" charset="0"/>
              </a:endParaRPr>
            </a:p>
          </p:txBody>
        </p:sp>
        <p:sp>
          <p:nvSpPr>
            <p:cNvPr id="23569" name="Text Box 21"/>
            <p:cNvSpPr txBox="1">
              <a:spLocks noChangeArrowheads="1"/>
            </p:cNvSpPr>
            <p:nvPr/>
          </p:nvSpPr>
          <p:spPr bwMode="auto">
            <a:xfrm>
              <a:off x="3648" y="1584"/>
              <a:ext cx="2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Cl</a:t>
              </a:r>
              <a:r>
                <a:rPr lang="en-US" altLang="en-US" sz="1800" baseline="30000">
                  <a:latin typeface="Arial" pitchFamily="34" charset="0"/>
                </a:rPr>
                <a:t>-</a:t>
              </a:r>
              <a:endParaRPr lang="en-US" altLang="en-US" sz="1800">
                <a:latin typeface="Arial" pitchFamily="34" charset="0"/>
              </a:endParaRPr>
            </a:p>
          </p:txBody>
        </p:sp>
        <p:sp>
          <p:nvSpPr>
            <p:cNvPr id="23570" name="Text Box 22"/>
            <p:cNvSpPr txBox="1">
              <a:spLocks noChangeArrowheads="1"/>
            </p:cNvSpPr>
            <p:nvPr/>
          </p:nvSpPr>
          <p:spPr bwMode="auto">
            <a:xfrm>
              <a:off x="2592" y="960"/>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Na</a:t>
              </a:r>
              <a:r>
                <a:rPr lang="en-US" altLang="en-US" sz="1800" baseline="30000">
                  <a:latin typeface="Arial" pitchFamily="34" charset="0"/>
                </a:rPr>
                <a:t>+</a:t>
              </a:r>
              <a:endParaRPr lang="en-US" altLang="en-US" sz="1800">
                <a:latin typeface="Arial" pitchFamily="34" charset="0"/>
              </a:endParaRPr>
            </a:p>
          </p:txBody>
        </p:sp>
        <p:sp>
          <p:nvSpPr>
            <p:cNvPr id="23571" name="Text Box 23"/>
            <p:cNvSpPr txBox="1">
              <a:spLocks noChangeArrowheads="1"/>
            </p:cNvSpPr>
            <p:nvPr/>
          </p:nvSpPr>
          <p:spPr bwMode="auto">
            <a:xfrm>
              <a:off x="2688" y="3072"/>
              <a:ext cx="2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Cl</a:t>
              </a:r>
              <a:r>
                <a:rPr lang="en-US" altLang="en-US" sz="1800" baseline="30000">
                  <a:latin typeface="Arial" pitchFamily="34" charset="0"/>
                </a:rPr>
                <a:t>-</a:t>
              </a:r>
              <a:endParaRPr lang="en-US" altLang="en-US" sz="1800">
                <a:latin typeface="Arial" pitchFamily="34" charset="0"/>
              </a:endParaRPr>
            </a:p>
          </p:txBody>
        </p:sp>
        <p:sp>
          <p:nvSpPr>
            <p:cNvPr id="23572" name="Text Box 24"/>
            <p:cNvSpPr txBox="1">
              <a:spLocks noChangeArrowheads="1"/>
            </p:cNvSpPr>
            <p:nvPr/>
          </p:nvSpPr>
          <p:spPr bwMode="auto">
            <a:xfrm>
              <a:off x="3312" y="2352"/>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Na</a:t>
              </a:r>
              <a:r>
                <a:rPr lang="en-US" altLang="en-US" sz="1800" baseline="30000">
                  <a:latin typeface="Arial" pitchFamily="34" charset="0"/>
                </a:rPr>
                <a:t>+</a:t>
              </a:r>
              <a:endParaRPr lang="en-US" altLang="en-US" sz="1800">
                <a:latin typeface="Arial" pitchFamily="34" charset="0"/>
              </a:endParaRPr>
            </a:p>
          </p:txBody>
        </p:sp>
        <p:sp>
          <p:nvSpPr>
            <p:cNvPr id="23573" name="Text Box 25"/>
            <p:cNvSpPr txBox="1">
              <a:spLocks noChangeArrowheads="1"/>
            </p:cNvSpPr>
            <p:nvPr/>
          </p:nvSpPr>
          <p:spPr bwMode="auto">
            <a:xfrm>
              <a:off x="3120" y="1632"/>
              <a:ext cx="2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Cl</a:t>
              </a:r>
              <a:r>
                <a:rPr lang="en-US" altLang="en-US" sz="1800" baseline="30000">
                  <a:latin typeface="Arial" pitchFamily="34" charset="0"/>
                </a:rPr>
                <a:t>-</a:t>
              </a:r>
              <a:endParaRPr lang="en-US" altLang="en-US" sz="1800">
                <a:latin typeface="Arial" pitchFamily="34" charset="0"/>
              </a:endParaRPr>
            </a:p>
          </p:txBody>
        </p:sp>
        <p:sp>
          <p:nvSpPr>
            <p:cNvPr id="23574" name="Text Box 26"/>
            <p:cNvSpPr txBox="1">
              <a:spLocks noChangeArrowheads="1"/>
            </p:cNvSpPr>
            <p:nvPr/>
          </p:nvSpPr>
          <p:spPr bwMode="auto">
            <a:xfrm>
              <a:off x="3456" y="1056"/>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Na</a:t>
              </a:r>
              <a:r>
                <a:rPr lang="en-US" altLang="en-US" sz="1800" baseline="30000">
                  <a:latin typeface="Arial" pitchFamily="34" charset="0"/>
                </a:rPr>
                <a:t>+</a:t>
              </a:r>
              <a:endParaRPr lang="en-US" altLang="en-US" sz="1800">
                <a:latin typeface="Arial" pitchFamily="34" charset="0"/>
              </a:endParaRPr>
            </a:p>
          </p:txBody>
        </p:sp>
        <p:sp>
          <p:nvSpPr>
            <p:cNvPr id="23575" name="Text Box 27"/>
            <p:cNvSpPr txBox="1">
              <a:spLocks noChangeArrowheads="1"/>
            </p:cNvSpPr>
            <p:nvPr/>
          </p:nvSpPr>
          <p:spPr bwMode="auto">
            <a:xfrm>
              <a:off x="3456" y="3168"/>
              <a:ext cx="2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Cl</a:t>
              </a:r>
              <a:r>
                <a:rPr lang="en-US" altLang="en-US" sz="1800" baseline="30000">
                  <a:latin typeface="Arial" pitchFamily="34" charset="0"/>
                </a:rPr>
                <a:t>-</a:t>
              </a:r>
              <a:endParaRPr lang="en-US" altLang="en-US" sz="1800">
                <a:latin typeface="Arial" pitchFamily="34" charset="0"/>
              </a:endParaRPr>
            </a:p>
          </p:txBody>
        </p:sp>
        <p:sp>
          <p:nvSpPr>
            <p:cNvPr id="23576" name="Text Box 28"/>
            <p:cNvSpPr txBox="1">
              <a:spLocks noChangeArrowheads="1"/>
            </p:cNvSpPr>
            <p:nvPr/>
          </p:nvSpPr>
          <p:spPr bwMode="auto">
            <a:xfrm>
              <a:off x="3840" y="1008"/>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Na</a:t>
              </a:r>
              <a:r>
                <a:rPr lang="en-US" altLang="en-US" sz="1800" baseline="30000">
                  <a:latin typeface="Arial" pitchFamily="34" charset="0"/>
                </a:rPr>
                <a:t>+</a:t>
              </a:r>
              <a:endParaRPr lang="en-US" altLang="en-US" sz="1800">
                <a:latin typeface="Arial" pitchFamily="34" charset="0"/>
              </a:endParaRPr>
            </a:p>
          </p:txBody>
        </p:sp>
        <p:sp>
          <p:nvSpPr>
            <p:cNvPr id="23577" name="Text Box 29"/>
            <p:cNvSpPr txBox="1">
              <a:spLocks noChangeArrowheads="1"/>
            </p:cNvSpPr>
            <p:nvPr/>
          </p:nvSpPr>
          <p:spPr bwMode="auto">
            <a:xfrm>
              <a:off x="2640" y="1488"/>
              <a:ext cx="2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Cl</a:t>
              </a:r>
              <a:r>
                <a:rPr lang="en-US" altLang="en-US" sz="1800" baseline="30000">
                  <a:latin typeface="Arial" pitchFamily="34" charset="0"/>
                </a:rPr>
                <a:t>-</a:t>
              </a:r>
              <a:endParaRPr lang="en-US" altLang="en-US" sz="1800">
                <a:latin typeface="Arial" pitchFamily="34" charset="0"/>
              </a:endParaRPr>
            </a:p>
          </p:txBody>
        </p:sp>
        <p:grpSp>
          <p:nvGrpSpPr>
            <p:cNvPr id="23578" name="Group 37"/>
            <p:cNvGrpSpPr>
              <a:grpSpLocks/>
            </p:cNvGrpSpPr>
            <p:nvPr/>
          </p:nvGrpSpPr>
          <p:grpSpPr bwMode="auto">
            <a:xfrm>
              <a:off x="2640" y="2496"/>
              <a:ext cx="444" cy="577"/>
              <a:chOff x="4560" y="2016"/>
              <a:chExt cx="444" cy="577"/>
            </a:xfrm>
          </p:grpSpPr>
          <p:sp>
            <p:nvSpPr>
              <p:cNvPr id="23611" name="Text Box 38"/>
              <p:cNvSpPr txBox="1">
                <a:spLocks noChangeArrowheads="1"/>
              </p:cNvSpPr>
              <p:nvPr/>
            </p:nvSpPr>
            <p:spPr bwMode="auto">
              <a:xfrm flipV="1">
                <a:off x="4560" y="2016"/>
                <a:ext cx="444"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H   H</a:t>
                </a:r>
              </a:p>
              <a:p>
                <a:pPr eaLnBrk="1" hangingPunct="1">
                  <a:spcBef>
                    <a:spcPct val="0"/>
                  </a:spcBef>
                  <a:buClrTx/>
                  <a:buSzTx/>
                  <a:buFontTx/>
                  <a:buNone/>
                </a:pPr>
                <a:endParaRPr lang="en-US" altLang="en-US" sz="1800">
                  <a:latin typeface="Arial" pitchFamily="34" charset="0"/>
                </a:endParaRPr>
              </a:p>
              <a:p>
                <a:pPr eaLnBrk="1" hangingPunct="1">
                  <a:spcBef>
                    <a:spcPct val="0"/>
                  </a:spcBef>
                  <a:buClrTx/>
                  <a:buSzTx/>
                  <a:buFontTx/>
                  <a:buNone/>
                </a:pPr>
                <a:r>
                  <a:rPr lang="en-US" altLang="en-US" sz="1800">
                    <a:latin typeface="Arial" pitchFamily="34" charset="0"/>
                  </a:rPr>
                  <a:t>   O</a:t>
                </a:r>
              </a:p>
            </p:txBody>
          </p:sp>
          <p:sp>
            <p:nvSpPr>
              <p:cNvPr id="23612" name="Line 39"/>
              <p:cNvSpPr>
                <a:spLocks noChangeShapeType="1"/>
              </p:cNvSpPr>
              <p:nvPr/>
            </p:nvSpPr>
            <p:spPr bwMode="auto">
              <a:xfrm flipH="1">
                <a:off x="4704"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13" name="Line 40"/>
              <p:cNvSpPr>
                <a:spLocks noChangeShapeType="1"/>
              </p:cNvSpPr>
              <p:nvPr/>
            </p:nvSpPr>
            <p:spPr bwMode="auto">
              <a:xfrm>
                <a:off x="4800"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3579" name="Group 41"/>
            <p:cNvGrpSpPr>
              <a:grpSpLocks/>
            </p:cNvGrpSpPr>
            <p:nvPr/>
          </p:nvGrpSpPr>
          <p:grpSpPr bwMode="auto">
            <a:xfrm>
              <a:off x="3264" y="2592"/>
              <a:ext cx="444" cy="577"/>
              <a:chOff x="4560" y="2016"/>
              <a:chExt cx="444" cy="577"/>
            </a:xfrm>
          </p:grpSpPr>
          <p:sp>
            <p:nvSpPr>
              <p:cNvPr id="23608" name="Text Box 42"/>
              <p:cNvSpPr txBox="1">
                <a:spLocks noChangeArrowheads="1"/>
              </p:cNvSpPr>
              <p:nvPr/>
            </p:nvSpPr>
            <p:spPr bwMode="auto">
              <a:xfrm flipV="1">
                <a:off x="4560" y="2016"/>
                <a:ext cx="444"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H   H</a:t>
                </a:r>
              </a:p>
              <a:p>
                <a:pPr eaLnBrk="1" hangingPunct="1">
                  <a:spcBef>
                    <a:spcPct val="0"/>
                  </a:spcBef>
                  <a:buClrTx/>
                  <a:buSzTx/>
                  <a:buFontTx/>
                  <a:buNone/>
                </a:pPr>
                <a:endParaRPr lang="en-US" altLang="en-US" sz="1800">
                  <a:latin typeface="Arial" pitchFamily="34" charset="0"/>
                </a:endParaRPr>
              </a:p>
              <a:p>
                <a:pPr eaLnBrk="1" hangingPunct="1">
                  <a:spcBef>
                    <a:spcPct val="0"/>
                  </a:spcBef>
                  <a:buClrTx/>
                  <a:buSzTx/>
                  <a:buFontTx/>
                  <a:buNone/>
                </a:pPr>
                <a:r>
                  <a:rPr lang="en-US" altLang="en-US" sz="1800">
                    <a:latin typeface="Arial" pitchFamily="34" charset="0"/>
                  </a:rPr>
                  <a:t>   O</a:t>
                </a:r>
              </a:p>
            </p:txBody>
          </p:sp>
          <p:sp>
            <p:nvSpPr>
              <p:cNvPr id="23609" name="Line 43"/>
              <p:cNvSpPr>
                <a:spLocks noChangeShapeType="1"/>
              </p:cNvSpPr>
              <p:nvPr/>
            </p:nvSpPr>
            <p:spPr bwMode="auto">
              <a:xfrm flipH="1">
                <a:off x="4704"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10" name="Line 44"/>
              <p:cNvSpPr>
                <a:spLocks noChangeShapeType="1"/>
              </p:cNvSpPr>
              <p:nvPr/>
            </p:nvSpPr>
            <p:spPr bwMode="auto">
              <a:xfrm>
                <a:off x="4800"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3580" name="Group 45"/>
            <p:cNvGrpSpPr>
              <a:grpSpLocks/>
            </p:cNvGrpSpPr>
            <p:nvPr/>
          </p:nvGrpSpPr>
          <p:grpSpPr bwMode="auto">
            <a:xfrm rot="-5400000">
              <a:off x="3571" y="2141"/>
              <a:ext cx="444" cy="577"/>
              <a:chOff x="4560" y="2016"/>
              <a:chExt cx="444" cy="577"/>
            </a:xfrm>
          </p:grpSpPr>
          <p:sp>
            <p:nvSpPr>
              <p:cNvPr id="23605" name="Text Box 46"/>
              <p:cNvSpPr txBox="1">
                <a:spLocks noChangeArrowheads="1"/>
              </p:cNvSpPr>
              <p:nvPr/>
            </p:nvSpPr>
            <p:spPr bwMode="auto">
              <a:xfrm flipV="1">
                <a:off x="4560" y="2016"/>
                <a:ext cx="444"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H   H</a:t>
                </a:r>
              </a:p>
              <a:p>
                <a:pPr eaLnBrk="1" hangingPunct="1">
                  <a:spcBef>
                    <a:spcPct val="0"/>
                  </a:spcBef>
                  <a:buClrTx/>
                  <a:buSzTx/>
                  <a:buFontTx/>
                  <a:buNone/>
                </a:pPr>
                <a:endParaRPr lang="en-US" altLang="en-US" sz="1800">
                  <a:latin typeface="Arial" pitchFamily="34" charset="0"/>
                </a:endParaRPr>
              </a:p>
              <a:p>
                <a:pPr eaLnBrk="1" hangingPunct="1">
                  <a:spcBef>
                    <a:spcPct val="0"/>
                  </a:spcBef>
                  <a:buClrTx/>
                  <a:buSzTx/>
                  <a:buFontTx/>
                  <a:buNone/>
                </a:pPr>
                <a:r>
                  <a:rPr lang="en-US" altLang="en-US" sz="1800">
                    <a:latin typeface="Arial" pitchFamily="34" charset="0"/>
                  </a:rPr>
                  <a:t>   O</a:t>
                </a:r>
              </a:p>
            </p:txBody>
          </p:sp>
          <p:sp>
            <p:nvSpPr>
              <p:cNvPr id="23606" name="Line 47"/>
              <p:cNvSpPr>
                <a:spLocks noChangeShapeType="1"/>
              </p:cNvSpPr>
              <p:nvPr/>
            </p:nvSpPr>
            <p:spPr bwMode="auto">
              <a:xfrm flipH="1">
                <a:off x="4704"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07" name="Line 48"/>
              <p:cNvSpPr>
                <a:spLocks noChangeShapeType="1"/>
              </p:cNvSpPr>
              <p:nvPr/>
            </p:nvSpPr>
            <p:spPr bwMode="auto">
              <a:xfrm>
                <a:off x="4800"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3581" name="Group 49"/>
            <p:cNvGrpSpPr>
              <a:grpSpLocks/>
            </p:cNvGrpSpPr>
            <p:nvPr/>
          </p:nvGrpSpPr>
          <p:grpSpPr bwMode="auto">
            <a:xfrm rot="10800000">
              <a:off x="3696" y="1728"/>
              <a:ext cx="444" cy="577"/>
              <a:chOff x="4560" y="2016"/>
              <a:chExt cx="444" cy="577"/>
            </a:xfrm>
          </p:grpSpPr>
          <p:sp>
            <p:nvSpPr>
              <p:cNvPr id="23602" name="Text Box 50"/>
              <p:cNvSpPr txBox="1">
                <a:spLocks noChangeArrowheads="1"/>
              </p:cNvSpPr>
              <p:nvPr/>
            </p:nvSpPr>
            <p:spPr bwMode="auto">
              <a:xfrm flipV="1">
                <a:off x="4560" y="2016"/>
                <a:ext cx="444"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H   H</a:t>
                </a:r>
              </a:p>
              <a:p>
                <a:pPr eaLnBrk="1" hangingPunct="1">
                  <a:spcBef>
                    <a:spcPct val="0"/>
                  </a:spcBef>
                  <a:buClrTx/>
                  <a:buSzTx/>
                  <a:buFontTx/>
                  <a:buNone/>
                </a:pPr>
                <a:endParaRPr lang="en-US" altLang="en-US" sz="1800">
                  <a:latin typeface="Arial" pitchFamily="34" charset="0"/>
                </a:endParaRPr>
              </a:p>
              <a:p>
                <a:pPr eaLnBrk="1" hangingPunct="1">
                  <a:spcBef>
                    <a:spcPct val="0"/>
                  </a:spcBef>
                  <a:buClrTx/>
                  <a:buSzTx/>
                  <a:buFontTx/>
                  <a:buNone/>
                </a:pPr>
                <a:r>
                  <a:rPr lang="en-US" altLang="en-US" sz="1800">
                    <a:latin typeface="Arial" pitchFamily="34" charset="0"/>
                  </a:rPr>
                  <a:t>   O</a:t>
                </a:r>
              </a:p>
            </p:txBody>
          </p:sp>
          <p:sp>
            <p:nvSpPr>
              <p:cNvPr id="23603" name="Line 51"/>
              <p:cNvSpPr>
                <a:spLocks noChangeShapeType="1"/>
              </p:cNvSpPr>
              <p:nvPr/>
            </p:nvSpPr>
            <p:spPr bwMode="auto">
              <a:xfrm flipH="1">
                <a:off x="4704"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04" name="Line 52"/>
              <p:cNvSpPr>
                <a:spLocks noChangeShapeType="1"/>
              </p:cNvSpPr>
              <p:nvPr/>
            </p:nvSpPr>
            <p:spPr bwMode="auto">
              <a:xfrm>
                <a:off x="4800"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3582" name="Group 53"/>
            <p:cNvGrpSpPr>
              <a:grpSpLocks/>
            </p:cNvGrpSpPr>
            <p:nvPr/>
          </p:nvGrpSpPr>
          <p:grpSpPr bwMode="auto">
            <a:xfrm>
              <a:off x="3696" y="1104"/>
              <a:ext cx="444" cy="577"/>
              <a:chOff x="4560" y="2016"/>
              <a:chExt cx="444" cy="577"/>
            </a:xfrm>
          </p:grpSpPr>
          <p:sp>
            <p:nvSpPr>
              <p:cNvPr id="23599" name="Text Box 54"/>
              <p:cNvSpPr txBox="1">
                <a:spLocks noChangeArrowheads="1"/>
              </p:cNvSpPr>
              <p:nvPr/>
            </p:nvSpPr>
            <p:spPr bwMode="auto">
              <a:xfrm flipV="1">
                <a:off x="4560" y="2016"/>
                <a:ext cx="444"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H   H</a:t>
                </a:r>
              </a:p>
              <a:p>
                <a:pPr eaLnBrk="1" hangingPunct="1">
                  <a:spcBef>
                    <a:spcPct val="0"/>
                  </a:spcBef>
                  <a:buClrTx/>
                  <a:buSzTx/>
                  <a:buFontTx/>
                  <a:buNone/>
                </a:pPr>
                <a:endParaRPr lang="en-US" altLang="en-US" sz="1800">
                  <a:latin typeface="Arial" pitchFamily="34" charset="0"/>
                </a:endParaRPr>
              </a:p>
              <a:p>
                <a:pPr eaLnBrk="1" hangingPunct="1">
                  <a:spcBef>
                    <a:spcPct val="0"/>
                  </a:spcBef>
                  <a:buClrTx/>
                  <a:buSzTx/>
                  <a:buFontTx/>
                  <a:buNone/>
                </a:pPr>
                <a:r>
                  <a:rPr lang="en-US" altLang="en-US" sz="1800">
                    <a:latin typeface="Arial" pitchFamily="34" charset="0"/>
                  </a:rPr>
                  <a:t>   O</a:t>
                </a:r>
              </a:p>
            </p:txBody>
          </p:sp>
          <p:sp>
            <p:nvSpPr>
              <p:cNvPr id="23600" name="Line 55"/>
              <p:cNvSpPr>
                <a:spLocks noChangeShapeType="1"/>
              </p:cNvSpPr>
              <p:nvPr/>
            </p:nvSpPr>
            <p:spPr bwMode="auto">
              <a:xfrm flipH="1">
                <a:off x="4704"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01" name="Line 56"/>
              <p:cNvSpPr>
                <a:spLocks noChangeShapeType="1"/>
              </p:cNvSpPr>
              <p:nvPr/>
            </p:nvSpPr>
            <p:spPr bwMode="auto">
              <a:xfrm>
                <a:off x="4800"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3583" name="Group 57"/>
            <p:cNvGrpSpPr>
              <a:grpSpLocks/>
            </p:cNvGrpSpPr>
            <p:nvPr/>
          </p:nvGrpSpPr>
          <p:grpSpPr bwMode="auto">
            <a:xfrm>
              <a:off x="3216" y="1152"/>
              <a:ext cx="444" cy="577"/>
              <a:chOff x="4560" y="2016"/>
              <a:chExt cx="444" cy="577"/>
            </a:xfrm>
          </p:grpSpPr>
          <p:sp>
            <p:nvSpPr>
              <p:cNvPr id="23596" name="Text Box 58"/>
              <p:cNvSpPr txBox="1">
                <a:spLocks noChangeArrowheads="1"/>
              </p:cNvSpPr>
              <p:nvPr/>
            </p:nvSpPr>
            <p:spPr bwMode="auto">
              <a:xfrm flipV="1">
                <a:off x="4560" y="2016"/>
                <a:ext cx="444"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H   H</a:t>
                </a:r>
              </a:p>
              <a:p>
                <a:pPr eaLnBrk="1" hangingPunct="1">
                  <a:spcBef>
                    <a:spcPct val="0"/>
                  </a:spcBef>
                  <a:buClrTx/>
                  <a:buSzTx/>
                  <a:buFontTx/>
                  <a:buNone/>
                </a:pPr>
                <a:endParaRPr lang="en-US" altLang="en-US" sz="1800">
                  <a:latin typeface="Arial" pitchFamily="34" charset="0"/>
                </a:endParaRPr>
              </a:p>
              <a:p>
                <a:pPr eaLnBrk="1" hangingPunct="1">
                  <a:spcBef>
                    <a:spcPct val="0"/>
                  </a:spcBef>
                  <a:buClrTx/>
                  <a:buSzTx/>
                  <a:buFontTx/>
                  <a:buNone/>
                </a:pPr>
                <a:r>
                  <a:rPr lang="en-US" altLang="en-US" sz="1800">
                    <a:latin typeface="Arial" pitchFamily="34" charset="0"/>
                  </a:rPr>
                  <a:t>   O</a:t>
                </a:r>
              </a:p>
            </p:txBody>
          </p:sp>
          <p:sp>
            <p:nvSpPr>
              <p:cNvPr id="23597" name="Line 59"/>
              <p:cNvSpPr>
                <a:spLocks noChangeShapeType="1"/>
              </p:cNvSpPr>
              <p:nvPr/>
            </p:nvSpPr>
            <p:spPr bwMode="auto">
              <a:xfrm flipH="1">
                <a:off x="4704"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98" name="Line 60"/>
              <p:cNvSpPr>
                <a:spLocks noChangeShapeType="1"/>
              </p:cNvSpPr>
              <p:nvPr/>
            </p:nvSpPr>
            <p:spPr bwMode="auto">
              <a:xfrm>
                <a:off x="4800"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3584" name="Group 61"/>
            <p:cNvGrpSpPr>
              <a:grpSpLocks/>
            </p:cNvGrpSpPr>
            <p:nvPr/>
          </p:nvGrpSpPr>
          <p:grpSpPr bwMode="auto">
            <a:xfrm>
              <a:off x="2640" y="1056"/>
              <a:ext cx="444" cy="577"/>
              <a:chOff x="4560" y="2016"/>
              <a:chExt cx="444" cy="577"/>
            </a:xfrm>
          </p:grpSpPr>
          <p:sp>
            <p:nvSpPr>
              <p:cNvPr id="23593" name="Text Box 62"/>
              <p:cNvSpPr txBox="1">
                <a:spLocks noChangeArrowheads="1"/>
              </p:cNvSpPr>
              <p:nvPr/>
            </p:nvSpPr>
            <p:spPr bwMode="auto">
              <a:xfrm flipV="1">
                <a:off x="4560" y="2016"/>
                <a:ext cx="444"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H   H</a:t>
                </a:r>
              </a:p>
              <a:p>
                <a:pPr eaLnBrk="1" hangingPunct="1">
                  <a:spcBef>
                    <a:spcPct val="0"/>
                  </a:spcBef>
                  <a:buClrTx/>
                  <a:buSzTx/>
                  <a:buFontTx/>
                  <a:buNone/>
                </a:pPr>
                <a:endParaRPr lang="en-US" altLang="en-US" sz="1800">
                  <a:latin typeface="Arial" pitchFamily="34" charset="0"/>
                </a:endParaRPr>
              </a:p>
              <a:p>
                <a:pPr eaLnBrk="1" hangingPunct="1">
                  <a:spcBef>
                    <a:spcPct val="0"/>
                  </a:spcBef>
                  <a:buClrTx/>
                  <a:buSzTx/>
                  <a:buFontTx/>
                  <a:buNone/>
                </a:pPr>
                <a:r>
                  <a:rPr lang="en-US" altLang="en-US" sz="1800">
                    <a:latin typeface="Arial" pitchFamily="34" charset="0"/>
                  </a:rPr>
                  <a:t>   O</a:t>
                </a:r>
              </a:p>
            </p:txBody>
          </p:sp>
          <p:sp>
            <p:nvSpPr>
              <p:cNvPr id="23594" name="Line 63"/>
              <p:cNvSpPr>
                <a:spLocks noChangeShapeType="1"/>
              </p:cNvSpPr>
              <p:nvPr/>
            </p:nvSpPr>
            <p:spPr bwMode="auto">
              <a:xfrm flipH="1">
                <a:off x="4704"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95" name="Line 64"/>
              <p:cNvSpPr>
                <a:spLocks noChangeShapeType="1"/>
              </p:cNvSpPr>
              <p:nvPr/>
            </p:nvSpPr>
            <p:spPr bwMode="auto">
              <a:xfrm>
                <a:off x="4800"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3585" name="Group 65"/>
            <p:cNvGrpSpPr>
              <a:grpSpLocks/>
            </p:cNvGrpSpPr>
            <p:nvPr/>
          </p:nvGrpSpPr>
          <p:grpSpPr bwMode="auto">
            <a:xfrm rot="10800000">
              <a:off x="3120" y="1776"/>
              <a:ext cx="444" cy="577"/>
              <a:chOff x="4560" y="2016"/>
              <a:chExt cx="444" cy="577"/>
            </a:xfrm>
          </p:grpSpPr>
          <p:sp>
            <p:nvSpPr>
              <p:cNvPr id="23590" name="Text Box 66"/>
              <p:cNvSpPr txBox="1">
                <a:spLocks noChangeArrowheads="1"/>
              </p:cNvSpPr>
              <p:nvPr/>
            </p:nvSpPr>
            <p:spPr bwMode="auto">
              <a:xfrm flipV="1">
                <a:off x="4560" y="2016"/>
                <a:ext cx="444"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H   H</a:t>
                </a:r>
              </a:p>
              <a:p>
                <a:pPr eaLnBrk="1" hangingPunct="1">
                  <a:spcBef>
                    <a:spcPct val="0"/>
                  </a:spcBef>
                  <a:buClrTx/>
                  <a:buSzTx/>
                  <a:buFontTx/>
                  <a:buNone/>
                </a:pPr>
                <a:endParaRPr lang="en-US" altLang="en-US" sz="1800">
                  <a:latin typeface="Arial" pitchFamily="34" charset="0"/>
                </a:endParaRPr>
              </a:p>
              <a:p>
                <a:pPr eaLnBrk="1" hangingPunct="1">
                  <a:spcBef>
                    <a:spcPct val="0"/>
                  </a:spcBef>
                  <a:buClrTx/>
                  <a:buSzTx/>
                  <a:buFontTx/>
                  <a:buNone/>
                </a:pPr>
                <a:r>
                  <a:rPr lang="en-US" altLang="en-US" sz="1800">
                    <a:latin typeface="Arial" pitchFamily="34" charset="0"/>
                  </a:rPr>
                  <a:t>   O</a:t>
                </a:r>
              </a:p>
            </p:txBody>
          </p:sp>
          <p:sp>
            <p:nvSpPr>
              <p:cNvPr id="23591" name="Line 67"/>
              <p:cNvSpPr>
                <a:spLocks noChangeShapeType="1"/>
              </p:cNvSpPr>
              <p:nvPr/>
            </p:nvSpPr>
            <p:spPr bwMode="auto">
              <a:xfrm flipH="1">
                <a:off x="4704"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92" name="Line 68"/>
              <p:cNvSpPr>
                <a:spLocks noChangeShapeType="1"/>
              </p:cNvSpPr>
              <p:nvPr/>
            </p:nvSpPr>
            <p:spPr bwMode="auto">
              <a:xfrm>
                <a:off x="4800"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3586" name="Group 69"/>
            <p:cNvGrpSpPr>
              <a:grpSpLocks/>
            </p:cNvGrpSpPr>
            <p:nvPr/>
          </p:nvGrpSpPr>
          <p:grpSpPr bwMode="auto">
            <a:xfrm rot="10800000">
              <a:off x="2640" y="1728"/>
              <a:ext cx="444" cy="577"/>
              <a:chOff x="4560" y="2016"/>
              <a:chExt cx="444" cy="577"/>
            </a:xfrm>
          </p:grpSpPr>
          <p:sp>
            <p:nvSpPr>
              <p:cNvPr id="23587" name="Text Box 70"/>
              <p:cNvSpPr txBox="1">
                <a:spLocks noChangeArrowheads="1"/>
              </p:cNvSpPr>
              <p:nvPr/>
            </p:nvSpPr>
            <p:spPr bwMode="auto">
              <a:xfrm flipV="1">
                <a:off x="4560" y="2016"/>
                <a:ext cx="444"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H   H</a:t>
                </a:r>
              </a:p>
              <a:p>
                <a:pPr eaLnBrk="1" hangingPunct="1">
                  <a:spcBef>
                    <a:spcPct val="0"/>
                  </a:spcBef>
                  <a:buClrTx/>
                  <a:buSzTx/>
                  <a:buFontTx/>
                  <a:buNone/>
                </a:pPr>
                <a:endParaRPr lang="en-US" altLang="en-US" sz="1800">
                  <a:latin typeface="Arial" pitchFamily="34" charset="0"/>
                </a:endParaRPr>
              </a:p>
              <a:p>
                <a:pPr eaLnBrk="1" hangingPunct="1">
                  <a:spcBef>
                    <a:spcPct val="0"/>
                  </a:spcBef>
                  <a:buClrTx/>
                  <a:buSzTx/>
                  <a:buFontTx/>
                  <a:buNone/>
                </a:pPr>
                <a:r>
                  <a:rPr lang="en-US" altLang="en-US" sz="1800">
                    <a:latin typeface="Arial" pitchFamily="34" charset="0"/>
                  </a:rPr>
                  <a:t>   O</a:t>
                </a:r>
              </a:p>
            </p:txBody>
          </p:sp>
          <p:sp>
            <p:nvSpPr>
              <p:cNvPr id="23588" name="Line 71"/>
              <p:cNvSpPr>
                <a:spLocks noChangeShapeType="1"/>
              </p:cNvSpPr>
              <p:nvPr/>
            </p:nvSpPr>
            <p:spPr bwMode="auto">
              <a:xfrm flipH="1">
                <a:off x="4704"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89" name="Line 72"/>
              <p:cNvSpPr>
                <a:spLocks noChangeShapeType="1"/>
              </p:cNvSpPr>
              <p:nvPr/>
            </p:nvSpPr>
            <p:spPr bwMode="auto">
              <a:xfrm>
                <a:off x="4800"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Dynamic Picture</a:t>
            </a:r>
          </a:p>
        </p:txBody>
      </p:sp>
      <p:sp>
        <p:nvSpPr>
          <p:cNvPr id="24579" name="Rectangle 3"/>
          <p:cNvSpPr>
            <a:spLocks noChangeArrowheads="1"/>
          </p:cNvSpPr>
          <p:nvPr/>
        </p:nvSpPr>
        <p:spPr bwMode="auto">
          <a:xfrm>
            <a:off x="838200" y="1524000"/>
            <a:ext cx="2514600" cy="396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endParaRPr lang="en-US" altLang="en-US" sz="1800"/>
          </a:p>
        </p:txBody>
      </p:sp>
      <p:sp>
        <p:nvSpPr>
          <p:cNvPr id="24580" name="Text Box 4"/>
          <p:cNvSpPr txBox="1">
            <a:spLocks noChangeArrowheads="1"/>
          </p:cNvSpPr>
          <p:nvPr/>
        </p:nvSpPr>
        <p:spPr bwMode="auto">
          <a:xfrm>
            <a:off x="1752600" y="419100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Na</a:t>
            </a:r>
            <a:r>
              <a:rPr lang="en-US" altLang="en-US" sz="1800" baseline="30000">
                <a:latin typeface="Arial" pitchFamily="34" charset="0"/>
              </a:rPr>
              <a:t>+</a:t>
            </a:r>
            <a:endParaRPr lang="en-US" altLang="en-US" sz="1800">
              <a:latin typeface="Arial" pitchFamily="34" charset="0"/>
            </a:endParaRPr>
          </a:p>
        </p:txBody>
      </p:sp>
      <p:sp>
        <p:nvSpPr>
          <p:cNvPr id="24581" name="Text Box 5"/>
          <p:cNvSpPr txBox="1">
            <a:spLocks noChangeArrowheads="1"/>
          </p:cNvSpPr>
          <p:nvPr/>
        </p:nvSpPr>
        <p:spPr bwMode="auto">
          <a:xfrm>
            <a:off x="2286000" y="4114800"/>
            <a:ext cx="450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Cl</a:t>
            </a:r>
            <a:r>
              <a:rPr lang="en-US" altLang="en-US" sz="1800" baseline="30000">
                <a:latin typeface="Arial" pitchFamily="34" charset="0"/>
              </a:rPr>
              <a:t>-</a:t>
            </a:r>
            <a:endParaRPr lang="en-US" altLang="en-US" sz="1800">
              <a:latin typeface="Arial" pitchFamily="34" charset="0"/>
            </a:endParaRPr>
          </a:p>
        </p:txBody>
      </p:sp>
      <p:sp>
        <p:nvSpPr>
          <p:cNvPr id="24582" name="Text Box 7"/>
          <p:cNvSpPr txBox="1">
            <a:spLocks noChangeArrowheads="1"/>
          </p:cNvSpPr>
          <p:nvPr/>
        </p:nvSpPr>
        <p:spPr bwMode="auto">
          <a:xfrm>
            <a:off x="1752600" y="495300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Na</a:t>
            </a:r>
            <a:r>
              <a:rPr lang="en-US" altLang="en-US" sz="1800" baseline="30000">
                <a:latin typeface="Arial" pitchFamily="34" charset="0"/>
              </a:rPr>
              <a:t>+</a:t>
            </a:r>
            <a:endParaRPr lang="en-US" altLang="en-US" sz="1800">
              <a:latin typeface="Arial" pitchFamily="34" charset="0"/>
            </a:endParaRPr>
          </a:p>
        </p:txBody>
      </p:sp>
      <p:sp>
        <p:nvSpPr>
          <p:cNvPr id="24583" name="Text Box 8"/>
          <p:cNvSpPr txBox="1">
            <a:spLocks noChangeArrowheads="1"/>
          </p:cNvSpPr>
          <p:nvPr/>
        </p:nvSpPr>
        <p:spPr bwMode="auto">
          <a:xfrm>
            <a:off x="1295400" y="4953000"/>
            <a:ext cx="450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Cl</a:t>
            </a:r>
            <a:r>
              <a:rPr lang="en-US" altLang="en-US" sz="1800" baseline="30000">
                <a:latin typeface="Arial" pitchFamily="34" charset="0"/>
              </a:rPr>
              <a:t>-</a:t>
            </a:r>
            <a:endParaRPr lang="en-US" altLang="en-US" sz="1800">
              <a:latin typeface="Arial" pitchFamily="34" charset="0"/>
            </a:endParaRPr>
          </a:p>
        </p:txBody>
      </p:sp>
      <p:sp>
        <p:nvSpPr>
          <p:cNvPr id="24584" name="Text Box 10"/>
          <p:cNvSpPr txBox="1">
            <a:spLocks noChangeArrowheads="1"/>
          </p:cNvSpPr>
          <p:nvPr/>
        </p:nvSpPr>
        <p:spPr bwMode="auto">
          <a:xfrm>
            <a:off x="2209800" y="449580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Na</a:t>
            </a:r>
            <a:r>
              <a:rPr lang="en-US" altLang="en-US" sz="1800" baseline="30000">
                <a:latin typeface="Arial" pitchFamily="34" charset="0"/>
              </a:rPr>
              <a:t>+</a:t>
            </a:r>
            <a:endParaRPr lang="en-US" altLang="en-US" sz="1800">
              <a:latin typeface="Arial" pitchFamily="34" charset="0"/>
            </a:endParaRPr>
          </a:p>
        </p:txBody>
      </p:sp>
      <p:sp>
        <p:nvSpPr>
          <p:cNvPr id="24585" name="Text Box 11"/>
          <p:cNvSpPr txBox="1">
            <a:spLocks noChangeArrowheads="1"/>
          </p:cNvSpPr>
          <p:nvPr/>
        </p:nvSpPr>
        <p:spPr bwMode="auto">
          <a:xfrm>
            <a:off x="2743200" y="4495800"/>
            <a:ext cx="450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Cl</a:t>
            </a:r>
            <a:r>
              <a:rPr lang="en-US" altLang="en-US" sz="1800" baseline="30000">
                <a:latin typeface="Arial" pitchFamily="34" charset="0"/>
              </a:rPr>
              <a:t>-</a:t>
            </a:r>
            <a:endParaRPr lang="en-US" altLang="en-US" sz="1800">
              <a:latin typeface="Arial" pitchFamily="34" charset="0"/>
            </a:endParaRPr>
          </a:p>
        </p:txBody>
      </p:sp>
      <p:sp>
        <p:nvSpPr>
          <p:cNvPr id="24586" name="Text Box 13"/>
          <p:cNvSpPr txBox="1">
            <a:spLocks noChangeArrowheads="1"/>
          </p:cNvSpPr>
          <p:nvPr/>
        </p:nvSpPr>
        <p:spPr bwMode="auto">
          <a:xfrm>
            <a:off x="1219200" y="449580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Na</a:t>
            </a:r>
            <a:r>
              <a:rPr lang="en-US" altLang="en-US" sz="1800" baseline="30000">
                <a:latin typeface="Arial" pitchFamily="34" charset="0"/>
              </a:rPr>
              <a:t>+</a:t>
            </a:r>
            <a:endParaRPr lang="en-US" altLang="en-US" sz="1800">
              <a:latin typeface="Arial" pitchFamily="34" charset="0"/>
            </a:endParaRPr>
          </a:p>
        </p:txBody>
      </p:sp>
      <p:sp>
        <p:nvSpPr>
          <p:cNvPr id="24587" name="Text Box 14"/>
          <p:cNvSpPr txBox="1">
            <a:spLocks noChangeArrowheads="1"/>
          </p:cNvSpPr>
          <p:nvPr/>
        </p:nvSpPr>
        <p:spPr bwMode="auto">
          <a:xfrm>
            <a:off x="1752600" y="4495800"/>
            <a:ext cx="450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Cl</a:t>
            </a:r>
            <a:r>
              <a:rPr lang="en-US" altLang="en-US" sz="1800" baseline="30000">
                <a:latin typeface="Arial" pitchFamily="34" charset="0"/>
              </a:rPr>
              <a:t>-</a:t>
            </a:r>
            <a:endParaRPr lang="en-US" altLang="en-US" sz="1800">
              <a:latin typeface="Arial" pitchFamily="34" charset="0"/>
            </a:endParaRPr>
          </a:p>
        </p:txBody>
      </p:sp>
      <p:sp>
        <p:nvSpPr>
          <p:cNvPr id="24588" name="Text Box 16"/>
          <p:cNvSpPr txBox="1">
            <a:spLocks noChangeArrowheads="1"/>
          </p:cNvSpPr>
          <p:nvPr/>
        </p:nvSpPr>
        <p:spPr bwMode="auto">
          <a:xfrm>
            <a:off x="2667000" y="487680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Na</a:t>
            </a:r>
            <a:r>
              <a:rPr lang="en-US" altLang="en-US" sz="1800" baseline="30000">
                <a:latin typeface="Arial" pitchFamily="34" charset="0"/>
              </a:rPr>
              <a:t>+</a:t>
            </a:r>
            <a:endParaRPr lang="en-US" altLang="en-US" sz="1800">
              <a:latin typeface="Arial" pitchFamily="34" charset="0"/>
            </a:endParaRPr>
          </a:p>
        </p:txBody>
      </p:sp>
      <p:sp>
        <p:nvSpPr>
          <p:cNvPr id="24589" name="Text Box 17"/>
          <p:cNvSpPr txBox="1">
            <a:spLocks noChangeArrowheads="1"/>
          </p:cNvSpPr>
          <p:nvPr/>
        </p:nvSpPr>
        <p:spPr bwMode="auto">
          <a:xfrm>
            <a:off x="2286000" y="4953000"/>
            <a:ext cx="450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Cl</a:t>
            </a:r>
            <a:r>
              <a:rPr lang="en-US" altLang="en-US" sz="1800" baseline="30000">
                <a:latin typeface="Arial" pitchFamily="34" charset="0"/>
              </a:rPr>
              <a:t>-</a:t>
            </a:r>
            <a:endParaRPr lang="en-US" altLang="en-US" sz="1800">
              <a:latin typeface="Arial" pitchFamily="34" charset="0"/>
            </a:endParaRPr>
          </a:p>
        </p:txBody>
      </p:sp>
      <p:sp>
        <p:nvSpPr>
          <p:cNvPr id="24590" name="Rectangle 34"/>
          <p:cNvSpPr>
            <a:spLocks noChangeArrowheads="1"/>
          </p:cNvSpPr>
          <p:nvPr/>
        </p:nvSpPr>
        <p:spPr bwMode="auto">
          <a:xfrm>
            <a:off x="3429000" y="1524000"/>
            <a:ext cx="2514600" cy="396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endParaRPr lang="en-US" altLang="en-US" sz="1800"/>
          </a:p>
        </p:txBody>
      </p:sp>
      <p:sp>
        <p:nvSpPr>
          <p:cNvPr id="24591" name="Text Box 35"/>
          <p:cNvSpPr txBox="1">
            <a:spLocks noChangeArrowheads="1"/>
          </p:cNvSpPr>
          <p:nvPr/>
        </p:nvSpPr>
        <p:spPr bwMode="auto">
          <a:xfrm>
            <a:off x="4191000" y="419100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Na</a:t>
            </a:r>
            <a:r>
              <a:rPr lang="en-US" altLang="en-US" sz="1800" baseline="30000">
                <a:latin typeface="Arial" pitchFamily="34" charset="0"/>
              </a:rPr>
              <a:t>+</a:t>
            </a:r>
            <a:endParaRPr lang="en-US" altLang="en-US" sz="1800">
              <a:latin typeface="Arial" pitchFamily="34" charset="0"/>
            </a:endParaRPr>
          </a:p>
        </p:txBody>
      </p:sp>
      <p:sp>
        <p:nvSpPr>
          <p:cNvPr id="24592" name="Text Box 36"/>
          <p:cNvSpPr txBox="1">
            <a:spLocks noChangeArrowheads="1"/>
          </p:cNvSpPr>
          <p:nvPr/>
        </p:nvSpPr>
        <p:spPr bwMode="auto">
          <a:xfrm>
            <a:off x="4800600" y="3429000"/>
            <a:ext cx="450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Cl</a:t>
            </a:r>
            <a:r>
              <a:rPr lang="en-US" altLang="en-US" sz="1800" baseline="30000">
                <a:latin typeface="Arial" pitchFamily="34" charset="0"/>
              </a:rPr>
              <a:t>-</a:t>
            </a:r>
            <a:endParaRPr lang="en-US" altLang="en-US" sz="1800">
              <a:latin typeface="Arial" pitchFamily="34" charset="0"/>
            </a:endParaRPr>
          </a:p>
        </p:txBody>
      </p:sp>
      <p:sp>
        <p:nvSpPr>
          <p:cNvPr id="24593" name="Text Box 37"/>
          <p:cNvSpPr txBox="1">
            <a:spLocks noChangeArrowheads="1"/>
          </p:cNvSpPr>
          <p:nvPr/>
        </p:nvSpPr>
        <p:spPr bwMode="auto">
          <a:xfrm>
            <a:off x="4191000" y="495300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Na</a:t>
            </a:r>
            <a:r>
              <a:rPr lang="en-US" altLang="en-US" sz="1800" baseline="30000">
                <a:latin typeface="Arial" pitchFamily="34" charset="0"/>
              </a:rPr>
              <a:t>+</a:t>
            </a:r>
            <a:endParaRPr lang="en-US" altLang="en-US" sz="1800">
              <a:latin typeface="Arial" pitchFamily="34" charset="0"/>
            </a:endParaRPr>
          </a:p>
        </p:txBody>
      </p:sp>
      <p:sp>
        <p:nvSpPr>
          <p:cNvPr id="24594" name="Text Box 38"/>
          <p:cNvSpPr txBox="1">
            <a:spLocks noChangeArrowheads="1"/>
          </p:cNvSpPr>
          <p:nvPr/>
        </p:nvSpPr>
        <p:spPr bwMode="auto">
          <a:xfrm>
            <a:off x="3733800" y="4953000"/>
            <a:ext cx="450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Cl</a:t>
            </a:r>
            <a:r>
              <a:rPr lang="en-US" altLang="en-US" sz="1800" baseline="30000">
                <a:latin typeface="Arial" pitchFamily="34" charset="0"/>
              </a:rPr>
              <a:t>-</a:t>
            </a:r>
            <a:endParaRPr lang="en-US" altLang="en-US" sz="1800">
              <a:latin typeface="Arial" pitchFamily="34" charset="0"/>
            </a:endParaRPr>
          </a:p>
        </p:txBody>
      </p:sp>
      <p:sp>
        <p:nvSpPr>
          <p:cNvPr id="24595" name="Text Box 39"/>
          <p:cNvSpPr txBox="1">
            <a:spLocks noChangeArrowheads="1"/>
          </p:cNvSpPr>
          <p:nvPr/>
        </p:nvSpPr>
        <p:spPr bwMode="auto">
          <a:xfrm>
            <a:off x="4648200" y="449580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Na</a:t>
            </a:r>
            <a:r>
              <a:rPr lang="en-US" altLang="en-US" sz="1800" baseline="30000">
                <a:latin typeface="Arial" pitchFamily="34" charset="0"/>
              </a:rPr>
              <a:t>+</a:t>
            </a:r>
            <a:endParaRPr lang="en-US" altLang="en-US" sz="1800">
              <a:latin typeface="Arial" pitchFamily="34" charset="0"/>
            </a:endParaRPr>
          </a:p>
        </p:txBody>
      </p:sp>
      <p:sp>
        <p:nvSpPr>
          <p:cNvPr id="24596" name="Text Box 40"/>
          <p:cNvSpPr txBox="1">
            <a:spLocks noChangeArrowheads="1"/>
          </p:cNvSpPr>
          <p:nvPr/>
        </p:nvSpPr>
        <p:spPr bwMode="auto">
          <a:xfrm>
            <a:off x="5181600" y="4495800"/>
            <a:ext cx="450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Cl</a:t>
            </a:r>
            <a:r>
              <a:rPr lang="en-US" altLang="en-US" sz="1800" baseline="30000">
                <a:latin typeface="Arial" pitchFamily="34" charset="0"/>
              </a:rPr>
              <a:t>-</a:t>
            </a:r>
            <a:endParaRPr lang="en-US" altLang="en-US" sz="1800">
              <a:latin typeface="Arial" pitchFamily="34" charset="0"/>
            </a:endParaRPr>
          </a:p>
        </p:txBody>
      </p:sp>
      <p:sp>
        <p:nvSpPr>
          <p:cNvPr id="24597" name="Text Box 41"/>
          <p:cNvSpPr txBox="1">
            <a:spLocks noChangeArrowheads="1"/>
          </p:cNvSpPr>
          <p:nvPr/>
        </p:nvSpPr>
        <p:spPr bwMode="auto">
          <a:xfrm>
            <a:off x="3657600" y="449580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Na</a:t>
            </a:r>
            <a:r>
              <a:rPr lang="en-US" altLang="en-US" sz="1800" baseline="30000">
                <a:latin typeface="Arial" pitchFamily="34" charset="0"/>
              </a:rPr>
              <a:t>+</a:t>
            </a:r>
            <a:endParaRPr lang="en-US" altLang="en-US" sz="1800">
              <a:latin typeface="Arial" pitchFamily="34" charset="0"/>
            </a:endParaRPr>
          </a:p>
        </p:txBody>
      </p:sp>
      <p:sp>
        <p:nvSpPr>
          <p:cNvPr id="24598" name="Text Box 42"/>
          <p:cNvSpPr txBox="1">
            <a:spLocks noChangeArrowheads="1"/>
          </p:cNvSpPr>
          <p:nvPr/>
        </p:nvSpPr>
        <p:spPr bwMode="auto">
          <a:xfrm>
            <a:off x="4191000" y="4495800"/>
            <a:ext cx="450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Cl</a:t>
            </a:r>
            <a:r>
              <a:rPr lang="en-US" altLang="en-US" sz="1800" baseline="30000">
                <a:latin typeface="Arial" pitchFamily="34" charset="0"/>
              </a:rPr>
              <a:t>-</a:t>
            </a:r>
            <a:endParaRPr lang="en-US" altLang="en-US" sz="1800">
              <a:latin typeface="Arial" pitchFamily="34" charset="0"/>
            </a:endParaRPr>
          </a:p>
        </p:txBody>
      </p:sp>
      <p:sp>
        <p:nvSpPr>
          <p:cNvPr id="24599" name="Text Box 43"/>
          <p:cNvSpPr txBox="1">
            <a:spLocks noChangeArrowheads="1"/>
          </p:cNvSpPr>
          <p:nvPr/>
        </p:nvSpPr>
        <p:spPr bwMode="auto">
          <a:xfrm>
            <a:off x="5105400" y="487680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Na</a:t>
            </a:r>
            <a:r>
              <a:rPr lang="en-US" altLang="en-US" sz="1800" baseline="30000">
                <a:latin typeface="Arial" pitchFamily="34" charset="0"/>
              </a:rPr>
              <a:t>+</a:t>
            </a:r>
            <a:endParaRPr lang="en-US" altLang="en-US" sz="1800">
              <a:latin typeface="Arial" pitchFamily="34" charset="0"/>
            </a:endParaRPr>
          </a:p>
        </p:txBody>
      </p:sp>
      <p:sp>
        <p:nvSpPr>
          <p:cNvPr id="24600" name="Text Box 44"/>
          <p:cNvSpPr txBox="1">
            <a:spLocks noChangeArrowheads="1"/>
          </p:cNvSpPr>
          <p:nvPr/>
        </p:nvSpPr>
        <p:spPr bwMode="auto">
          <a:xfrm>
            <a:off x="4724400" y="4953000"/>
            <a:ext cx="450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Cl</a:t>
            </a:r>
            <a:r>
              <a:rPr lang="en-US" altLang="en-US" sz="1800" baseline="30000">
                <a:latin typeface="Arial" pitchFamily="34" charset="0"/>
              </a:rPr>
              <a:t>-</a:t>
            </a:r>
            <a:endParaRPr lang="en-US" altLang="en-US" sz="1800">
              <a:latin typeface="Arial" pitchFamily="34" charset="0"/>
            </a:endParaRPr>
          </a:p>
        </p:txBody>
      </p:sp>
      <p:grpSp>
        <p:nvGrpSpPr>
          <p:cNvPr id="24601" name="Group 45"/>
          <p:cNvGrpSpPr>
            <a:grpSpLocks/>
          </p:cNvGrpSpPr>
          <p:nvPr/>
        </p:nvGrpSpPr>
        <p:grpSpPr bwMode="auto">
          <a:xfrm rot="10800000">
            <a:off x="4648200" y="3657600"/>
            <a:ext cx="704850" cy="915988"/>
            <a:chOff x="4560" y="2016"/>
            <a:chExt cx="444" cy="577"/>
          </a:xfrm>
        </p:grpSpPr>
        <p:sp>
          <p:nvSpPr>
            <p:cNvPr id="24650" name="Text Box 46"/>
            <p:cNvSpPr txBox="1">
              <a:spLocks noChangeArrowheads="1"/>
            </p:cNvSpPr>
            <p:nvPr/>
          </p:nvSpPr>
          <p:spPr bwMode="auto">
            <a:xfrm flipV="1">
              <a:off x="4560" y="2016"/>
              <a:ext cx="444"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H   H</a:t>
              </a:r>
            </a:p>
            <a:p>
              <a:pPr eaLnBrk="1" hangingPunct="1">
                <a:spcBef>
                  <a:spcPct val="0"/>
                </a:spcBef>
                <a:buClrTx/>
                <a:buSzTx/>
                <a:buFontTx/>
                <a:buNone/>
              </a:pPr>
              <a:endParaRPr lang="en-US" altLang="en-US" sz="1800">
                <a:latin typeface="Arial" pitchFamily="34" charset="0"/>
              </a:endParaRPr>
            </a:p>
            <a:p>
              <a:pPr eaLnBrk="1" hangingPunct="1">
                <a:spcBef>
                  <a:spcPct val="0"/>
                </a:spcBef>
                <a:buClrTx/>
                <a:buSzTx/>
                <a:buFontTx/>
                <a:buNone/>
              </a:pPr>
              <a:r>
                <a:rPr lang="en-US" altLang="en-US" sz="1800">
                  <a:latin typeface="Arial" pitchFamily="34" charset="0"/>
                </a:rPr>
                <a:t>   O</a:t>
              </a:r>
            </a:p>
          </p:txBody>
        </p:sp>
        <p:sp>
          <p:nvSpPr>
            <p:cNvPr id="24651" name="Line 47"/>
            <p:cNvSpPr>
              <a:spLocks noChangeShapeType="1"/>
            </p:cNvSpPr>
            <p:nvPr/>
          </p:nvSpPr>
          <p:spPr bwMode="auto">
            <a:xfrm flipH="1">
              <a:off x="4704"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52" name="Line 48"/>
            <p:cNvSpPr>
              <a:spLocks noChangeShapeType="1"/>
            </p:cNvSpPr>
            <p:nvPr/>
          </p:nvSpPr>
          <p:spPr bwMode="auto">
            <a:xfrm>
              <a:off x="4800"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602" name="Group 49"/>
          <p:cNvGrpSpPr>
            <a:grpSpLocks/>
          </p:cNvGrpSpPr>
          <p:nvPr/>
        </p:nvGrpSpPr>
        <p:grpSpPr bwMode="auto">
          <a:xfrm>
            <a:off x="6096000" y="1524000"/>
            <a:ext cx="2546350" cy="3962400"/>
            <a:chOff x="2592" y="960"/>
            <a:chExt cx="1604" cy="2496"/>
          </a:xfrm>
        </p:grpSpPr>
        <p:sp>
          <p:nvSpPr>
            <p:cNvPr id="24603" name="Rectangle 50"/>
            <p:cNvSpPr>
              <a:spLocks noChangeArrowheads="1"/>
            </p:cNvSpPr>
            <p:nvPr/>
          </p:nvSpPr>
          <p:spPr bwMode="auto">
            <a:xfrm>
              <a:off x="2592" y="960"/>
              <a:ext cx="1584" cy="249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endParaRPr lang="en-US" altLang="en-US" sz="1800"/>
            </a:p>
          </p:txBody>
        </p:sp>
        <p:sp>
          <p:nvSpPr>
            <p:cNvPr id="24604" name="Text Box 51"/>
            <p:cNvSpPr txBox="1">
              <a:spLocks noChangeArrowheads="1"/>
            </p:cNvSpPr>
            <p:nvPr/>
          </p:nvSpPr>
          <p:spPr bwMode="auto">
            <a:xfrm>
              <a:off x="2688" y="2208"/>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Na</a:t>
              </a:r>
              <a:r>
                <a:rPr lang="en-US" altLang="en-US" sz="1800" baseline="30000">
                  <a:latin typeface="Arial" pitchFamily="34" charset="0"/>
                </a:rPr>
                <a:t>+</a:t>
              </a:r>
              <a:endParaRPr lang="en-US" altLang="en-US" sz="1800">
                <a:latin typeface="Arial" pitchFamily="34" charset="0"/>
              </a:endParaRPr>
            </a:p>
          </p:txBody>
        </p:sp>
        <p:sp>
          <p:nvSpPr>
            <p:cNvPr id="24605" name="Text Box 52"/>
            <p:cNvSpPr txBox="1">
              <a:spLocks noChangeArrowheads="1"/>
            </p:cNvSpPr>
            <p:nvPr/>
          </p:nvSpPr>
          <p:spPr bwMode="auto">
            <a:xfrm>
              <a:off x="3648" y="1584"/>
              <a:ext cx="2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Cl</a:t>
              </a:r>
              <a:r>
                <a:rPr lang="en-US" altLang="en-US" sz="1800" baseline="30000">
                  <a:latin typeface="Arial" pitchFamily="34" charset="0"/>
                </a:rPr>
                <a:t>-</a:t>
              </a:r>
              <a:endParaRPr lang="en-US" altLang="en-US" sz="1800">
                <a:latin typeface="Arial" pitchFamily="34" charset="0"/>
              </a:endParaRPr>
            </a:p>
          </p:txBody>
        </p:sp>
        <p:sp>
          <p:nvSpPr>
            <p:cNvPr id="24606" name="Text Box 53"/>
            <p:cNvSpPr txBox="1">
              <a:spLocks noChangeArrowheads="1"/>
            </p:cNvSpPr>
            <p:nvPr/>
          </p:nvSpPr>
          <p:spPr bwMode="auto">
            <a:xfrm>
              <a:off x="2592" y="960"/>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Na</a:t>
              </a:r>
              <a:r>
                <a:rPr lang="en-US" altLang="en-US" sz="1800" baseline="30000">
                  <a:latin typeface="Arial" pitchFamily="34" charset="0"/>
                </a:rPr>
                <a:t>+</a:t>
              </a:r>
              <a:endParaRPr lang="en-US" altLang="en-US" sz="1800">
                <a:latin typeface="Arial" pitchFamily="34" charset="0"/>
              </a:endParaRPr>
            </a:p>
          </p:txBody>
        </p:sp>
        <p:sp>
          <p:nvSpPr>
            <p:cNvPr id="24607" name="Text Box 54"/>
            <p:cNvSpPr txBox="1">
              <a:spLocks noChangeArrowheads="1"/>
            </p:cNvSpPr>
            <p:nvPr/>
          </p:nvSpPr>
          <p:spPr bwMode="auto">
            <a:xfrm>
              <a:off x="2688" y="3072"/>
              <a:ext cx="2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Cl</a:t>
              </a:r>
              <a:r>
                <a:rPr lang="en-US" altLang="en-US" sz="1800" baseline="30000">
                  <a:latin typeface="Arial" pitchFamily="34" charset="0"/>
                </a:rPr>
                <a:t>-</a:t>
              </a:r>
              <a:endParaRPr lang="en-US" altLang="en-US" sz="1800">
                <a:latin typeface="Arial" pitchFamily="34" charset="0"/>
              </a:endParaRPr>
            </a:p>
          </p:txBody>
        </p:sp>
        <p:sp>
          <p:nvSpPr>
            <p:cNvPr id="24608" name="Text Box 55"/>
            <p:cNvSpPr txBox="1">
              <a:spLocks noChangeArrowheads="1"/>
            </p:cNvSpPr>
            <p:nvPr/>
          </p:nvSpPr>
          <p:spPr bwMode="auto">
            <a:xfrm>
              <a:off x="3312" y="2352"/>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Na</a:t>
              </a:r>
              <a:r>
                <a:rPr lang="en-US" altLang="en-US" sz="1800" baseline="30000">
                  <a:latin typeface="Arial" pitchFamily="34" charset="0"/>
                </a:rPr>
                <a:t>+</a:t>
              </a:r>
              <a:endParaRPr lang="en-US" altLang="en-US" sz="1800">
                <a:latin typeface="Arial" pitchFamily="34" charset="0"/>
              </a:endParaRPr>
            </a:p>
          </p:txBody>
        </p:sp>
        <p:sp>
          <p:nvSpPr>
            <p:cNvPr id="24609" name="Text Box 56"/>
            <p:cNvSpPr txBox="1">
              <a:spLocks noChangeArrowheads="1"/>
            </p:cNvSpPr>
            <p:nvPr/>
          </p:nvSpPr>
          <p:spPr bwMode="auto">
            <a:xfrm>
              <a:off x="3120" y="1632"/>
              <a:ext cx="2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Cl</a:t>
              </a:r>
              <a:r>
                <a:rPr lang="en-US" altLang="en-US" sz="1800" baseline="30000">
                  <a:latin typeface="Arial" pitchFamily="34" charset="0"/>
                </a:rPr>
                <a:t>-</a:t>
              </a:r>
              <a:endParaRPr lang="en-US" altLang="en-US" sz="1800">
                <a:latin typeface="Arial" pitchFamily="34" charset="0"/>
              </a:endParaRPr>
            </a:p>
          </p:txBody>
        </p:sp>
        <p:sp>
          <p:nvSpPr>
            <p:cNvPr id="24610" name="Text Box 57"/>
            <p:cNvSpPr txBox="1">
              <a:spLocks noChangeArrowheads="1"/>
            </p:cNvSpPr>
            <p:nvPr/>
          </p:nvSpPr>
          <p:spPr bwMode="auto">
            <a:xfrm>
              <a:off x="3456" y="1056"/>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Na</a:t>
              </a:r>
              <a:r>
                <a:rPr lang="en-US" altLang="en-US" sz="1800" baseline="30000">
                  <a:latin typeface="Arial" pitchFamily="34" charset="0"/>
                </a:rPr>
                <a:t>+</a:t>
              </a:r>
              <a:endParaRPr lang="en-US" altLang="en-US" sz="1800">
                <a:latin typeface="Arial" pitchFamily="34" charset="0"/>
              </a:endParaRPr>
            </a:p>
          </p:txBody>
        </p:sp>
        <p:sp>
          <p:nvSpPr>
            <p:cNvPr id="24611" name="Text Box 58"/>
            <p:cNvSpPr txBox="1">
              <a:spLocks noChangeArrowheads="1"/>
            </p:cNvSpPr>
            <p:nvPr/>
          </p:nvSpPr>
          <p:spPr bwMode="auto">
            <a:xfrm>
              <a:off x="3456" y="3168"/>
              <a:ext cx="2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Cl</a:t>
              </a:r>
              <a:r>
                <a:rPr lang="en-US" altLang="en-US" sz="1800" baseline="30000">
                  <a:latin typeface="Arial" pitchFamily="34" charset="0"/>
                </a:rPr>
                <a:t>-</a:t>
              </a:r>
              <a:endParaRPr lang="en-US" altLang="en-US" sz="1800">
                <a:latin typeface="Arial" pitchFamily="34" charset="0"/>
              </a:endParaRPr>
            </a:p>
          </p:txBody>
        </p:sp>
        <p:sp>
          <p:nvSpPr>
            <p:cNvPr id="24612" name="Text Box 59"/>
            <p:cNvSpPr txBox="1">
              <a:spLocks noChangeArrowheads="1"/>
            </p:cNvSpPr>
            <p:nvPr/>
          </p:nvSpPr>
          <p:spPr bwMode="auto">
            <a:xfrm>
              <a:off x="3840" y="1008"/>
              <a:ext cx="3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Na</a:t>
              </a:r>
              <a:r>
                <a:rPr lang="en-US" altLang="en-US" sz="1800" baseline="30000">
                  <a:latin typeface="Arial" pitchFamily="34" charset="0"/>
                </a:rPr>
                <a:t>+</a:t>
              </a:r>
              <a:endParaRPr lang="en-US" altLang="en-US" sz="1800">
                <a:latin typeface="Arial" pitchFamily="34" charset="0"/>
              </a:endParaRPr>
            </a:p>
          </p:txBody>
        </p:sp>
        <p:sp>
          <p:nvSpPr>
            <p:cNvPr id="24613" name="Text Box 60"/>
            <p:cNvSpPr txBox="1">
              <a:spLocks noChangeArrowheads="1"/>
            </p:cNvSpPr>
            <p:nvPr/>
          </p:nvSpPr>
          <p:spPr bwMode="auto">
            <a:xfrm>
              <a:off x="2640" y="1488"/>
              <a:ext cx="2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Cl</a:t>
              </a:r>
              <a:r>
                <a:rPr lang="en-US" altLang="en-US" sz="1800" baseline="30000">
                  <a:latin typeface="Arial" pitchFamily="34" charset="0"/>
                </a:rPr>
                <a:t>-</a:t>
              </a:r>
              <a:endParaRPr lang="en-US" altLang="en-US" sz="1800">
                <a:latin typeface="Arial" pitchFamily="34" charset="0"/>
              </a:endParaRPr>
            </a:p>
          </p:txBody>
        </p:sp>
        <p:grpSp>
          <p:nvGrpSpPr>
            <p:cNvPr id="24614" name="Group 61"/>
            <p:cNvGrpSpPr>
              <a:grpSpLocks/>
            </p:cNvGrpSpPr>
            <p:nvPr/>
          </p:nvGrpSpPr>
          <p:grpSpPr bwMode="auto">
            <a:xfrm>
              <a:off x="2640" y="2496"/>
              <a:ext cx="444" cy="577"/>
              <a:chOff x="4560" y="2016"/>
              <a:chExt cx="444" cy="577"/>
            </a:xfrm>
          </p:grpSpPr>
          <p:sp>
            <p:nvSpPr>
              <p:cNvPr id="24647" name="Text Box 62"/>
              <p:cNvSpPr txBox="1">
                <a:spLocks noChangeArrowheads="1"/>
              </p:cNvSpPr>
              <p:nvPr/>
            </p:nvSpPr>
            <p:spPr bwMode="auto">
              <a:xfrm flipV="1">
                <a:off x="4560" y="2016"/>
                <a:ext cx="444"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H   H</a:t>
                </a:r>
              </a:p>
              <a:p>
                <a:pPr eaLnBrk="1" hangingPunct="1">
                  <a:spcBef>
                    <a:spcPct val="0"/>
                  </a:spcBef>
                  <a:buClrTx/>
                  <a:buSzTx/>
                  <a:buFontTx/>
                  <a:buNone/>
                </a:pPr>
                <a:endParaRPr lang="en-US" altLang="en-US" sz="1800">
                  <a:latin typeface="Arial" pitchFamily="34" charset="0"/>
                </a:endParaRPr>
              </a:p>
              <a:p>
                <a:pPr eaLnBrk="1" hangingPunct="1">
                  <a:spcBef>
                    <a:spcPct val="0"/>
                  </a:spcBef>
                  <a:buClrTx/>
                  <a:buSzTx/>
                  <a:buFontTx/>
                  <a:buNone/>
                </a:pPr>
                <a:r>
                  <a:rPr lang="en-US" altLang="en-US" sz="1800">
                    <a:latin typeface="Arial" pitchFamily="34" charset="0"/>
                  </a:rPr>
                  <a:t>   O</a:t>
                </a:r>
              </a:p>
            </p:txBody>
          </p:sp>
          <p:sp>
            <p:nvSpPr>
              <p:cNvPr id="24648" name="Line 63"/>
              <p:cNvSpPr>
                <a:spLocks noChangeShapeType="1"/>
              </p:cNvSpPr>
              <p:nvPr/>
            </p:nvSpPr>
            <p:spPr bwMode="auto">
              <a:xfrm flipH="1">
                <a:off x="4704"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49" name="Line 64"/>
              <p:cNvSpPr>
                <a:spLocks noChangeShapeType="1"/>
              </p:cNvSpPr>
              <p:nvPr/>
            </p:nvSpPr>
            <p:spPr bwMode="auto">
              <a:xfrm>
                <a:off x="4800"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615" name="Group 65"/>
            <p:cNvGrpSpPr>
              <a:grpSpLocks/>
            </p:cNvGrpSpPr>
            <p:nvPr/>
          </p:nvGrpSpPr>
          <p:grpSpPr bwMode="auto">
            <a:xfrm>
              <a:off x="3264" y="2592"/>
              <a:ext cx="444" cy="577"/>
              <a:chOff x="4560" y="2016"/>
              <a:chExt cx="444" cy="577"/>
            </a:xfrm>
          </p:grpSpPr>
          <p:sp>
            <p:nvSpPr>
              <p:cNvPr id="24644" name="Text Box 66"/>
              <p:cNvSpPr txBox="1">
                <a:spLocks noChangeArrowheads="1"/>
              </p:cNvSpPr>
              <p:nvPr/>
            </p:nvSpPr>
            <p:spPr bwMode="auto">
              <a:xfrm flipV="1">
                <a:off x="4560" y="2016"/>
                <a:ext cx="444"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H   H</a:t>
                </a:r>
              </a:p>
              <a:p>
                <a:pPr eaLnBrk="1" hangingPunct="1">
                  <a:spcBef>
                    <a:spcPct val="0"/>
                  </a:spcBef>
                  <a:buClrTx/>
                  <a:buSzTx/>
                  <a:buFontTx/>
                  <a:buNone/>
                </a:pPr>
                <a:endParaRPr lang="en-US" altLang="en-US" sz="1800">
                  <a:latin typeface="Arial" pitchFamily="34" charset="0"/>
                </a:endParaRPr>
              </a:p>
              <a:p>
                <a:pPr eaLnBrk="1" hangingPunct="1">
                  <a:spcBef>
                    <a:spcPct val="0"/>
                  </a:spcBef>
                  <a:buClrTx/>
                  <a:buSzTx/>
                  <a:buFontTx/>
                  <a:buNone/>
                </a:pPr>
                <a:r>
                  <a:rPr lang="en-US" altLang="en-US" sz="1800">
                    <a:latin typeface="Arial" pitchFamily="34" charset="0"/>
                  </a:rPr>
                  <a:t>   O</a:t>
                </a:r>
              </a:p>
            </p:txBody>
          </p:sp>
          <p:sp>
            <p:nvSpPr>
              <p:cNvPr id="24645" name="Line 67"/>
              <p:cNvSpPr>
                <a:spLocks noChangeShapeType="1"/>
              </p:cNvSpPr>
              <p:nvPr/>
            </p:nvSpPr>
            <p:spPr bwMode="auto">
              <a:xfrm flipH="1">
                <a:off x="4704"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46" name="Line 68"/>
              <p:cNvSpPr>
                <a:spLocks noChangeShapeType="1"/>
              </p:cNvSpPr>
              <p:nvPr/>
            </p:nvSpPr>
            <p:spPr bwMode="auto">
              <a:xfrm>
                <a:off x="4800"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616" name="Group 69"/>
            <p:cNvGrpSpPr>
              <a:grpSpLocks/>
            </p:cNvGrpSpPr>
            <p:nvPr/>
          </p:nvGrpSpPr>
          <p:grpSpPr bwMode="auto">
            <a:xfrm rot="-5400000">
              <a:off x="3571" y="2141"/>
              <a:ext cx="444" cy="577"/>
              <a:chOff x="4560" y="2016"/>
              <a:chExt cx="444" cy="577"/>
            </a:xfrm>
          </p:grpSpPr>
          <p:sp>
            <p:nvSpPr>
              <p:cNvPr id="24641" name="Text Box 70"/>
              <p:cNvSpPr txBox="1">
                <a:spLocks noChangeArrowheads="1"/>
              </p:cNvSpPr>
              <p:nvPr/>
            </p:nvSpPr>
            <p:spPr bwMode="auto">
              <a:xfrm flipV="1">
                <a:off x="4560" y="2016"/>
                <a:ext cx="444"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H   H</a:t>
                </a:r>
              </a:p>
              <a:p>
                <a:pPr eaLnBrk="1" hangingPunct="1">
                  <a:spcBef>
                    <a:spcPct val="0"/>
                  </a:spcBef>
                  <a:buClrTx/>
                  <a:buSzTx/>
                  <a:buFontTx/>
                  <a:buNone/>
                </a:pPr>
                <a:endParaRPr lang="en-US" altLang="en-US" sz="1800">
                  <a:latin typeface="Arial" pitchFamily="34" charset="0"/>
                </a:endParaRPr>
              </a:p>
              <a:p>
                <a:pPr eaLnBrk="1" hangingPunct="1">
                  <a:spcBef>
                    <a:spcPct val="0"/>
                  </a:spcBef>
                  <a:buClrTx/>
                  <a:buSzTx/>
                  <a:buFontTx/>
                  <a:buNone/>
                </a:pPr>
                <a:r>
                  <a:rPr lang="en-US" altLang="en-US" sz="1800">
                    <a:latin typeface="Arial" pitchFamily="34" charset="0"/>
                  </a:rPr>
                  <a:t>   O</a:t>
                </a:r>
              </a:p>
            </p:txBody>
          </p:sp>
          <p:sp>
            <p:nvSpPr>
              <p:cNvPr id="24642" name="Line 71"/>
              <p:cNvSpPr>
                <a:spLocks noChangeShapeType="1"/>
              </p:cNvSpPr>
              <p:nvPr/>
            </p:nvSpPr>
            <p:spPr bwMode="auto">
              <a:xfrm flipH="1">
                <a:off x="4704"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43" name="Line 72"/>
              <p:cNvSpPr>
                <a:spLocks noChangeShapeType="1"/>
              </p:cNvSpPr>
              <p:nvPr/>
            </p:nvSpPr>
            <p:spPr bwMode="auto">
              <a:xfrm>
                <a:off x="4800"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617" name="Group 73"/>
            <p:cNvGrpSpPr>
              <a:grpSpLocks/>
            </p:cNvGrpSpPr>
            <p:nvPr/>
          </p:nvGrpSpPr>
          <p:grpSpPr bwMode="auto">
            <a:xfrm rot="10800000">
              <a:off x="3696" y="1728"/>
              <a:ext cx="444" cy="577"/>
              <a:chOff x="4560" y="2016"/>
              <a:chExt cx="444" cy="577"/>
            </a:xfrm>
          </p:grpSpPr>
          <p:sp>
            <p:nvSpPr>
              <p:cNvPr id="24638" name="Text Box 74"/>
              <p:cNvSpPr txBox="1">
                <a:spLocks noChangeArrowheads="1"/>
              </p:cNvSpPr>
              <p:nvPr/>
            </p:nvSpPr>
            <p:spPr bwMode="auto">
              <a:xfrm flipV="1">
                <a:off x="4560" y="2016"/>
                <a:ext cx="444"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H   H</a:t>
                </a:r>
              </a:p>
              <a:p>
                <a:pPr eaLnBrk="1" hangingPunct="1">
                  <a:spcBef>
                    <a:spcPct val="0"/>
                  </a:spcBef>
                  <a:buClrTx/>
                  <a:buSzTx/>
                  <a:buFontTx/>
                  <a:buNone/>
                </a:pPr>
                <a:endParaRPr lang="en-US" altLang="en-US" sz="1800">
                  <a:latin typeface="Arial" pitchFamily="34" charset="0"/>
                </a:endParaRPr>
              </a:p>
              <a:p>
                <a:pPr eaLnBrk="1" hangingPunct="1">
                  <a:spcBef>
                    <a:spcPct val="0"/>
                  </a:spcBef>
                  <a:buClrTx/>
                  <a:buSzTx/>
                  <a:buFontTx/>
                  <a:buNone/>
                </a:pPr>
                <a:r>
                  <a:rPr lang="en-US" altLang="en-US" sz="1800">
                    <a:latin typeface="Arial" pitchFamily="34" charset="0"/>
                  </a:rPr>
                  <a:t>   O</a:t>
                </a:r>
              </a:p>
            </p:txBody>
          </p:sp>
          <p:sp>
            <p:nvSpPr>
              <p:cNvPr id="24639" name="Line 75"/>
              <p:cNvSpPr>
                <a:spLocks noChangeShapeType="1"/>
              </p:cNvSpPr>
              <p:nvPr/>
            </p:nvSpPr>
            <p:spPr bwMode="auto">
              <a:xfrm flipH="1">
                <a:off x="4704"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40" name="Line 76"/>
              <p:cNvSpPr>
                <a:spLocks noChangeShapeType="1"/>
              </p:cNvSpPr>
              <p:nvPr/>
            </p:nvSpPr>
            <p:spPr bwMode="auto">
              <a:xfrm>
                <a:off x="4800"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618" name="Group 77"/>
            <p:cNvGrpSpPr>
              <a:grpSpLocks/>
            </p:cNvGrpSpPr>
            <p:nvPr/>
          </p:nvGrpSpPr>
          <p:grpSpPr bwMode="auto">
            <a:xfrm>
              <a:off x="3696" y="1104"/>
              <a:ext cx="444" cy="577"/>
              <a:chOff x="4560" y="2016"/>
              <a:chExt cx="444" cy="577"/>
            </a:xfrm>
          </p:grpSpPr>
          <p:sp>
            <p:nvSpPr>
              <p:cNvPr id="24635" name="Text Box 78"/>
              <p:cNvSpPr txBox="1">
                <a:spLocks noChangeArrowheads="1"/>
              </p:cNvSpPr>
              <p:nvPr/>
            </p:nvSpPr>
            <p:spPr bwMode="auto">
              <a:xfrm flipV="1">
                <a:off x="4560" y="2016"/>
                <a:ext cx="444"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H   H</a:t>
                </a:r>
              </a:p>
              <a:p>
                <a:pPr eaLnBrk="1" hangingPunct="1">
                  <a:spcBef>
                    <a:spcPct val="0"/>
                  </a:spcBef>
                  <a:buClrTx/>
                  <a:buSzTx/>
                  <a:buFontTx/>
                  <a:buNone/>
                </a:pPr>
                <a:endParaRPr lang="en-US" altLang="en-US" sz="1800">
                  <a:latin typeface="Arial" pitchFamily="34" charset="0"/>
                </a:endParaRPr>
              </a:p>
              <a:p>
                <a:pPr eaLnBrk="1" hangingPunct="1">
                  <a:spcBef>
                    <a:spcPct val="0"/>
                  </a:spcBef>
                  <a:buClrTx/>
                  <a:buSzTx/>
                  <a:buFontTx/>
                  <a:buNone/>
                </a:pPr>
                <a:r>
                  <a:rPr lang="en-US" altLang="en-US" sz="1800">
                    <a:latin typeface="Arial" pitchFamily="34" charset="0"/>
                  </a:rPr>
                  <a:t>   O</a:t>
                </a:r>
              </a:p>
            </p:txBody>
          </p:sp>
          <p:sp>
            <p:nvSpPr>
              <p:cNvPr id="24636" name="Line 79"/>
              <p:cNvSpPr>
                <a:spLocks noChangeShapeType="1"/>
              </p:cNvSpPr>
              <p:nvPr/>
            </p:nvSpPr>
            <p:spPr bwMode="auto">
              <a:xfrm flipH="1">
                <a:off x="4704"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37" name="Line 80"/>
              <p:cNvSpPr>
                <a:spLocks noChangeShapeType="1"/>
              </p:cNvSpPr>
              <p:nvPr/>
            </p:nvSpPr>
            <p:spPr bwMode="auto">
              <a:xfrm>
                <a:off x="4800"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619" name="Group 81"/>
            <p:cNvGrpSpPr>
              <a:grpSpLocks/>
            </p:cNvGrpSpPr>
            <p:nvPr/>
          </p:nvGrpSpPr>
          <p:grpSpPr bwMode="auto">
            <a:xfrm>
              <a:off x="3216" y="1152"/>
              <a:ext cx="444" cy="577"/>
              <a:chOff x="4560" y="2016"/>
              <a:chExt cx="444" cy="577"/>
            </a:xfrm>
          </p:grpSpPr>
          <p:sp>
            <p:nvSpPr>
              <p:cNvPr id="24632" name="Text Box 82"/>
              <p:cNvSpPr txBox="1">
                <a:spLocks noChangeArrowheads="1"/>
              </p:cNvSpPr>
              <p:nvPr/>
            </p:nvSpPr>
            <p:spPr bwMode="auto">
              <a:xfrm flipV="1">
                <a:off x="4560" y="2016"/>
                <a:ext cx="444"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H   H</a:t>
                </a:r>
              </a:p>
              <a:p>
                <a:pPr eaLnBrk="1" hangingPunct="1">
                  <a:spcBef>
                    <a:spcPct val="0"/>
                  </a:spcBef>
                  <a:buClrTx/>
                  <a:buSzTx/>
                  <a:buFontTx/>
                  <a:buNone/>
                </a:pPr>
                <a:endParaRPr lang="en-US" altLang="en-US" sz="1800">
                  <a:latin typeface="Arial" pitchFamily="34" charset="0"/>
                </a:endParaRPr>
              </a:p>
              <a:p>
                <a:pPr eaLnBrk="1" hangingPunct="1">
                  <a:spcBef>
                    <a:spcPct val="0"/>
                  </a:spcBef>
                  <a:buClrTx/>
                  <a:buSzTx/>
                  <a:buFontTx/>
                  <a:buNone/>
                </a:pPr>
                <a:r>
                  <a:rPr lang="en-US" altLang="en-US" sz="1800">
                    <a:latin typeface="Arial" pitchFamily="34" charset="0"/>
                  </a:rPr>
                  <a:t>   O</a:t>
                </a:r>
              </a:p>
            </p:txBody>
          </p:sp>
          <p:sp>
            <p:nvSpPr>
              <p:cNvPr id="24633" name="Line 83"/>
              <p:cNvSpPr>
                <a:spLocks noChangeShapeType="1"/>
              </p:cNvSpPr>
              <p:nvPr/>
            </p:nvSpPr>
            <p:spPr bwMode="auto">
              <a:xfrm flipH="1">
                <a:off x="4704"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34" name="Line 84"/>
              <p:cNvSpPr>
                <a:spLocks noChangeShapeType="1"/>
              </p:cNvSpPr>
              <p:nvPr/>
            </p:nvSpPr>
            <p:spPr bwMode="auto">
              <a:xfrm>
                <a:off x="4800"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620" name="Group 85"/>
            <p:cNvGrpSpPr>
              <a:grpSpLocks/>
            </p:cNvGrpSpPr>
            <p:nvPr/>
          </p:nvGrpSpPr>
          <p:grpSpPr bwMode="auto">
            <a:xfrm>
              <a:off x="2640" y="1056"/>
              <a:ext cx="444" cy="577"/>
              <a:chOff x="4560" y="2016"/>
              <a:chExt cx="444" cy="577"/>
            </a:xfrm>
          </p:grpSpPr>
          <p:sp>
            <p:nvSpPr>
              <p:cNvPr id="24629" name="Text Box 86"/>
              <p:cNvSpPr txBox="1">
                <a:spLocks noChangeArrowheads="1"/>
              </p:cNvSpPr>
              <p:nvPr/>
            </p:nvSpPr>
            <p:spPr bwMode="auto">
              <a:xfrm flipV="1">
                <a:off x="4560" y="2016"/>
                <a:ext cx="444"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H   H</a:t>
                </a:r>
              </a:p>
              <a:p>
                <a:pPr eaLnBrk="1" hangingPunct="1">
                  <a:spcBef>
                    <a:spcPct val="0"/>
                  </a:spcBef>
                  <a:buClrTx/>
                  <a:buSzTx/>
                  <a:buFontTx/>
                  <a:buNone/>
                </a:pPr>
                <a:endParaRPr lang="en-US" altLang="en-US" sz="1800">
                  <a:latin typeface="Arial" pitchFamily="34" charset="0"/>
                </a:endParaRPr>
              </a:p>
              <a:p>
                <a:pPr eaLnBrk="1" hangingPunct="1">
                  <a:spcBef>
                    <a:spcPct val="0"/>
                  </a:spcBef>
                  <a:buClrTx/>
                  <a:buSzTx/>
                  <a:buFontTx/>
                  <a:buNone/>
                </a:pPr>
                <a:r>
                  <a:rPr lang="en-US" altLang="en-US" sz="1800">
                    <a:latin typeface="Arial" pitchFamily="34" charset="0"/>
                  </a:rPr>
                  <a:t>   O</a:t>
                </a:r>
              </a:p>
            </p:txBody>
          </p:sp>
          <p:sp>
            <p:nvSpPr>
              <p:cNvPr id="24630" name="Line 87"/>
              <p:cNvSpPr>
                <a:spLocks noChangeShapeType="1"/>
              </p:cNvSpPr>
              <p:nvPr/>
            </p:nvSpPr>
            <p:spPr bwMode="auto">
              <a:xfrm flipH="1">
                <a:off x="4704"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31" name="Line 88"/>
              <p:cNvSpPr>
                <a:spLocks noChangeShapeType="1"/>
              </p:cNvSpPr>
              <p:nvPr/>
            </p:nvSpPr>
            <p:spPr bwMode="auto">
              <a:xfrm>
                <a:off x="4800"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621" name="Group 89"/>
            <p:cNvGrpSpPr>
              <a:grpSpLocks/>
            </p:cNvGrpSpPr>
            <p:nvPr/>
          </p:nvGrpSpPr>
          <p:grpSpPr bwMode="auto">
            <a:xfrm rot="10800000">
              <a:off x="3120" y="1776"/>
              <a:ext cx="444" cy="577"/>
              <a:chOff x="4560" y="2016"/>
              <a:chExt cx="444" cy="577"/>
            </a:xfrm>
          </p:grpSpPr>
          <p:sp>
            <p:nvSpPr>
              <p:cNvPr id="24626" name="Text Box 90"/>
              <p:cNvSpPr txBox="1">
                <a:spLocks noChangeArrowheads="1"/>
              </p:cNvSpPr>
              <p:nvPr/>
            </p:nvSpPr>
            <p:spPr bwMode="auto">
              <a:xfrm flipV="1">
                <a:off x="4560" y="2016"/>
                <a:ext cx="444"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H   H</a:t>
                </a:r>
              </a:p>
              <a:p>
                <a:pPr eaLnBrk="1" hangingPunct="1">
                  <a:spcBef>
                    <a:spcPct val="0"/>
                  </a:spcBef>
                  <a:buClrTx/>
                  <a:buSzTx/>
                  <a:buFontTx/>
                  <a:buNone/>
                </a:pPr>
                <a:endParaRPr lang="en-US" altLang="en-US" sz="1800">
                  <a:latin typeface="Arial" pitchFamily="34" charset="0"/>
                </a:endParaRPr>
              </a:p>
              <a:p>
                <a:pPr eaLnBrk="1" hangingPunct="1">
                  <a:spcBef>
                    <a:spcPct val="0"/>
                  </a:spcBef>
                  <a:buClrTx/>
                  <a:buSzTx/>
                  <a:buFontTx/>
                  <a:buNone/>
                </a:pPr>
                <a:r>
                  <a:rPr lang="en-US" altLang="en-US" sz="1800">
                    <a:latin typeface="Arial" pitchFamily="34" charset="0"/>
                  </a:rPr>
                  <a:t>   O</a:t>
                </a:r>
              </a:p>
            </p:txBody>
          </p:sp>
          <p:sp>
            <p:nvSpPr>
              <p:cNvPr id="24627" name="Line 91"/>
              <p:cNvSpPr>
                <a:spLocks noChangeShapeType="1"/>
              </p:cNvSpPr>
              <p:nvPr/>
            </p:nvSpPr>
            <p:spPr bwMode="auto">
              <a:xfrm flipH="1">
                <a:off x="4704"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28" name="Line 92"/>
              <p:cNvSpPr>
                <a:spLocks noChangeShapeType="1"/>
              </p:cNvSpPr>
              <p:nvPr/>
            </p:nvSpPr>
            <p:spPr bwMode="auto">
              <a:xfrm>
                <a:off x="4800"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622" name="Group 93"/>
            <p:cNvGrpSpPr>
              <a:grpSpLocks/>
            </p:cNvGrpSpPr>
            <p:nvPr/>
          </p:nvGrpSpPr>
          <p:grpSpPr bwMode="auto">
            <a:xfrm rot="10800000">
              <a:off x="2640" y="1728"/>
              <a:ext cx="444" cy="577"/>
              <a:chOff x="4560" y="2016"/>
              <a:chExt cx="444" cy="577"/>
            </a:xfrm>
          </p:grpSpPr>
          <p:sp>
            <p:nvSpPr>
              <p:cNvPr id="24623" name="Text Box 94"/>
              <p:cNvSpPr txBox="1">
                <a:spLocks noChangeArrowheads="1"/>
              </p:cNvSpPr>
              <p:nvPr/>
            </p:nvSpPr>
            <p:spPr bwMode="auto">
              <a:xfrm flipV="1">
                <a:off x="4560" y="2016"/>
                <a:ext cx="444"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H   H</a:t>
                </a:r>
              </a:p>
              <a:p>
                <a:pPr eaLnBrk="1" hangingPunct="1">
                  <a:spcBef>
                    <a:spcPct val="0"/>
                  </a:spcBef>
                  <a:buClrTx/>
                  <a:buSzTx/>
                  <a:buFontTx/>
                  <a:buNone/>
                </a:pPr>
                <a:endParaRPr lang="en-US" altLang="en-US" sz="1800">
                  <a:latin typeface="Arial" pitchFamily="34" charset="0"/>
                </a:endParaRPr>
              </a:p>
              <a:p>
                <a:pPr eaLnBrk="1" hangingPunct="1">
                  <a:spcBef>
                    <a:spcPct val="0"/>
                  </a:spcBef>
                  <a:buClrTx/>
                  <a:buSzTx/>
                  <a:buFontTx/>
                  <a:buNone/>
                </a:pPr>
                <a:r>
                  <a:rPr lang="en-US" altLang="en-US" sz="1800">
                    <a:latin typeface="Arial" pitchFamily="34" charset="0"/>
                  </a:rPr>
                  <a:t>   O</a:t>
                </a:r>
              </a:p>
            </p:txBody>
          </p:sp>
          <p:sp>
            <p:nvSpPr>
              <p:cNvPr id="24624" name="Line 95"/>
              <p:cNvSpPr>
                <a:spLocks noChangeShapeType="1"/>
              </p:cNvSpPr>
              <p:nvPr/>
            </p:nvSpPr>
            <p:spPr bwMode="auto">
              <a:xfrm flipH="1">
                <a:off x="4704"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25" name="Line 96"/>
              <p:cNvSpPr>
                <a:spLocks noChangeShapeType="1"/>
              </p:cNvSpPr>
              <p:nvPr/>
            </p:nvSpPr>
            <p:spPr bwMode="auto">
              <a:xfrm>
                <a:off x="4800" y="2208"/>
                <a:ext cx="48"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When I stick the waters in there…</a:t>
            </a:r>
          </a:p>
        </p:txBody>
      </p:sp>
      <p:sp>
        <p:nvSpPr>
          <p:cNvPr id="25603" name="Content Placeholder 2"/>
          <p:cNvSpPr>
            <a:spLocks noGrp="1"/>
          </p:cNvSpPr>
          <p:nvPr>
            <p:ph idx="1"/>
          </p:nvPr>
        </p:nvSpPr>
        <p:spPr/>
        <p:txBody>
          <a:bodyPr/>
          <a:lstStyle/>
          <a:p>
            <a:pPr marL="514350" indent="-514350">
              <a:buFont typeface="Wingdings" pitchFamily="2" charset="2"/>
              <a:buAutoNum type="alphaUcPeriod"/>
            </a:pPr>
            <a:r>
              <a:rPr lang="en-US" altLang="en-US" smtClean="0"/>
              <a:t>Do I have to put more energy in</a:t>
            </a:r>
          </a:p>
          <a:p>
            <a:pPr marL="514350" indent="-514350">
              <a:buFont typeface="Wingdings" pitchFamily="2" charset="2"/>
              <a:buAutoNum type="alphaUcPeriod"/>
            </a:pPr>
            <a:r>
              <a:rPr lang="en-US" altLang="en-US" smtClean="0"/>
              <a:t>Do I get energy out</a:t>
            </a:r>
          </a:p>
          <a:p>
            <a:pPr marL="514350" indent="-514350">
              <a:buFont typeface="Wingdings" pitchFamily="2" charset="2"/>
              <a:buAutoNum type="alphaUcPeriod"/>
            </a:pPr>
            <a:r>
              <a:rPr lang="en-US" altLang="en-US" smtClean="0"/>
              <a:t>Is there no energy implications whatsoever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Why do I get energy out?</a:t>
            </a:r>
          </a:p>
        </p:txBody>
      </p:sp>
      <p:sp>
        <p:nvSpPr>
          <p:cNvPr id="26627" name="Content Placeholder 2"/>
          <p:cNvSpPr>
            <a:spLocks noGrp="1"/>
          </p:cNvSpPr>
          <p:nvPr>
            <p:ph idx="1"/>
          </p:nvPr>
        </p:nvSpPr>
        <p:spPr/>
        <p:txBody>
          <a:bodyPr/>
          <a:lstStyle/>
          <a:p>
            <a:pPr marL="514350" indent="-514350">
              <a:buFont typeface="Wingdings" pitchFamily="2" charset="2"/>
              <a:buAutoNum type="alphaUcPeriod"/>
            </a:pPr>
            <a:r>
              <a:rPr lang="en-US" altLang="en-US" smtClean="0"/>
              <a:t>I don’t know, you just do…</a:t>
            </a:r>
          </a:p>
          <a:p>
            <a:pPr marL="514350" indent="-514350">
              <a:buFont typeface="Wingdings" pitchFamily="2" charset="2"/>
              <a:buAutoNum type="alphaUcPeriod"/>
            </a:pPr>
            <a:r>
              <a:rPr lang="en-US" altLang="en-US" smtClean="0"/>
              <a:t>My high school chem teacher told me so…</a:t>
            </a:r>
          </a:p>
          <a:p>
            <a:pPr marL="514350" indent="-514350">
              <a:buFont typeface="Wingdings" pitchFamily="2" charset="2"/>
              <a:buAutoNum type="alphaUcPeriod"/>
            </a:pPr>
            <a:r>
              <a:rPr lang="en-US" altLang="en-US" smtClean="0"/>
              <a:t>The electrostatic attraction is pleasing</a:t>
            </a:r>
          </a:p>
          <a:p>
            <a:pPr marL="514350" indent="-514350">
              <a:buFont typeface="Wingdings" pitchFamily="2" charset="2"/>
              <a:buAutoNum type="alphaUcPeriod"/>
            </a:pPr>
            <a:r>
              <a:rPr lang="en-US" altLang="en-US" smtClean="0"/>
              <a:t>There is a natural H to Na repulsion</a:t>
            </a:r>
          </a:p>
          <a:p>
            <a:pPr marL="514350" indent="-514350">
              <a:buFont typeface="Wingdings" pitchFamily="2" charset="2"/>
              <a:buAutoNum type="alphaUcPeriod"/>
            </a:pPr>
            <a:r>
              <a:rPr lang="en-US" altLang="en-US" smtClean="0"/>
              <a:t>There is a natural H to Na attraction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What is step 2?</a:t>
            </a:r>
          </a:p>
        </p:txBody>
      </p:sp>
      <p:sp>
        <p:nvSpPr>
          <p:cNvPr id="27651" name="Content Placeholder 2"/>
          <p:cNvSpPr>
            <a:spLocks noGrp="1"/>
          </p:cNvSpPr>
          <p:nvPr>
            <p:ph idx="1"/>
          </p:nvPr>
        </p:nvSpPr>
        <p:spPr/>
        <p:txBody>
          <a:bodyPr/>
          <a:lstStyle/>
          <a:p>
            <a:pPr marL="514350" indent="-514350">
              <a:buFont typeface="Wingdings" pitchFamily="2" charset="2"/>
              <a:buAutoNum type="alphaUcPeriod"/>
            </a:pPr>
            <a:r>
              <a:rPr lang="en-US" altLang="en-US" smtClean="0"/>
              <a:t>The Na and Cl get moved far enough apart to allow a water in</a:t>
            </a:r>
          </a:p>
          <a:p>
            <a:pPr marL="514350" indent="-514350">
              <a:buFont typeface="Wingdings" pitchFamily="2" charset="2"/>
              <a:buAutoNum type="alphaUcPeriod"/>
            </a:pPr>
            <a:r>
              <a:rPr lang="en-US" altLang="en-US" smtClean="0"/>
              <a:t>The water was ice and is melted</a:t>
            </a:r>
          </a:p>
          <a:p>
            <a:pPr marL="514350" indent="-514350">
              <a:buFont typeface="Wingdings" pitchFamily="2" charset="2"/>
              <a:buAutoNum type="alphaUcPeriod"/>
            </a:pPr>
            <a:r>
              <a:rPr lang="en-US" altLang="en-US" smtClean="0"/>
              <a:t>The water was liquid and was made a gas</a:t>
            </a:r>
          </a:p>
          <a:p>
            <a:pPr marL="514350" indent="-514350">
              <a:buFont typeface="Wingdings" pitchFamily="2" charset="2"/>
              <a:buAutoNum type="alphaUcPeriod"/>
            </a:pPr>
            <a:r>
              <a:rPr lang="en-US" altLang="en-US" smtClean="0"/>
              <a:t>I have no clue, stop wasting time with effing clicker questions</a:t>
            </a:r>
          </a:p>
          <a:p>
            <a:pPr marL="514350" indent="-514350">
              <a:buFont typeface="Wingdings" pitchFamily="2" charset="2"/>
              <a:buAutoNum type="alphaUcPeriod"/>
            </a:pPr>
            <a:r>
              <a:rPr lang="en-US" altLang="en-US" smtClean="0"/>
              <a:t>I really need to go the bathroom but I’m afraid to leave my clicker behind.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 want to rip out a chloride ion…</a:t>
            </a:r>
          </a:p>
        </p:txBody>
      </p:sp>
      <p:sp>
        <p:nvSpPr>
          <p:cNvPr id="28675" name="Content Placeholder 2"/>
          <p:cNvSpPr>
            <a:spLocks noGrp="1"/>
          </p:cNvSpPr>
          <p:nvPr>
            <p:ph idx="1"/>
          </p:nvPr>
        </p:nvSpPr>
        <p:spPr/>
        <p:txBody>
          <a:bodyPr/>
          <a:lstStyle/>
          <a:p>
            <a:pPr marL="514350" indent="-514350">
              <a:buFont typeface="Wingdings" pitchFamily="2" charset="2"/>
              <a:buAutoNum type="alphaUcPeriod"/>
            </a:pPr>
            <a:r>
              <a:rPr lang="en-US" altLang="en-US" smtClean="0"/>
              <a:t>I need to put energy in</a:t>
            </a:r>
          </a:p>
          <a:p>
            <a:pPr marL="514350" indent="-514350">
              <a:buFont typeface="Wingdings" pitchFamily="2" charset="2"/>
              <a:buAutoNum type="alphaUcPeriod"/>
            </a:pPr>
            <a:r>
              <a:rPr lang="en-US" altLang="en-US" smtClean="0"/>
              <a:t>I get energy out</a:t>
            </a:r>
          </a:p>
          <a:p>
            <a:pPr marL="514350" indent="-514350">
              <a:buFont typeface="Wingdings" pitchFamily="2" charset="2"/>
              <a:buAutoNum type="alphaUcPeriod"/>
            </a:pPr>
            <a:r>
              <a:rPr lang="en-US" altLang="en-US" smtClean="0"/>
              <a:t>I don’t need to do anything with energy</a:t>
            </a:r>
          </a:p>
          <a:p>
            <a:pPr marL="514350" indent="-514350">
              <a:buFont typeface="Wingdings" pitchFamily="2" charset="2"/>
              <a:buAutoNum type="alphaUcPeriod"/>
            </a:pPr>
            <a:r>
              <a:rPr lang="en-US" altLang="en-US" smtClean="0"/>
              <a:t>Still asleep</a:t>
            </a:r>
          </a:p>
          <a:p>
            <a:pPr marL="514350" indent="-514350">
              <a:buFont typeface="Wingdings" pitchFamily="2" charset="2"/>
              <a:buAutoNum type="alphaUcPeriod"/>
            </a:pPr>
            <a:r>
              <a:rPr lang="en-US" altLang="en-US" smtClean="0"/>
              <a:t>Your mother.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Dynamic Picture</a:t>
            </a:r>
          </a:p>
        </p:txBody>
      </p:sp>
      <p:sp>
        <p:nvSpPr>
          <p:cNvPr id="29699" name="Rectangle 3"/>
          <p:cNvSpPr>
            <a:spLocks noGrp="1" noChangeArrowheads="1"/>
          </p:cNvSpPr>
          <p:nvPr>
            <p:ph type="body" idx="1"/>
          </p:nvPr>
        </p:nvSpPr>
        <p:spPr/>
        <p:txBody>
          <a:bodyPr/>
          <a:lstStyle/>
          <a:p>
            <a:pPr eaLnBrk="1" hangingPunct="1">
              <a:buFont typeface="Wingdings" pitchFamily="2" charset="2"/>
              <a:buNone/>
            </a:pPr>
            <a:r>
              <a:rPr lang="en-US" altLang="en-US" sz="2400" smtClean="0"/>
              <a:t>NaCl </a:t>
            </a:r>
            <a:r>
              <a:rPr lang="en-US" altLang="en-US" sz="2400" baseline="-25000" smtClean="0"/>
              <a:t>(s)</a:t>
            </a:r>
            <a:r>
              <a:rPr lang="en-US" altLang="en-US" sz="2400" smtClean="0"/>
              <a:t> </a:t>
            </a:r>
            <a:r>
              <a:rPr lang="en-US" altLang="en-US" sz="2400" smtClean="0">
                <a:sym typeface="Wingdings 3" pitchFamily="18" charset="2"/>
              </a:rPr>
              <a:t></a:t>
            </a:r>
            <a:r>
              <a:rPr lang="en-US" altLang="en-US" sz="2400" smtClean="0"/>
              <a:t> NaCl</a:t>
            </a:r>
            <a:r>
              <a:rPr lang="en-US" altLang="en-US" sz="2400" baseline="-25000" smtClean="0"/>
              <a:t> (aq) </a:t>
            </a:r>
            <a:r>
              <a:rPr lang="en-US" altLang="en-US" sz="2400" smtClean="0"/>
              <a:t> </a:t>
            </a:r>
          </a:p>
          <a:p>
            <a:pPr eaLnBrk="1" hangingPunct="1">
              <a:buFont typeface="Wingdings" pitchFamily="2" charset="2"/>
              <a:buNone/>
            </a:pPr>
            <a:endParaRPr lang="en-US" altLang="en-US" sz="2400" smtClean="0"/>
          </a:p>
          <a:p>
            <a:pPr eaLnBrk="1" hangingPunct="1">
              <a:buFont typeface="Wingdings" pitchFamily="2" charset="2"/>
              <a:buNone/>
            </a:pPr>
            <a:r>
              <a:rPr lang="en-US" altLang="en-US" sz="2400" smtClean="0"/>
              <a:t>To actually go from solid to aqueous requires individually separating each ion and then connecting each ion to the solvent network.  It is the sum of billions and billions of little separations (a MOLE of separations).</a:t>
            </a:r>
          </a:p>
          <a:p>
            <a:pPr eaLnBrk="1" hangingPunct="1">
              <a:buFont typeface="Wingdings" pitchFamily="2" charset="2"/>
              <a:buNone/>
            </a:pPr>
            <a:endParaRPr lang="en-US" altLang="en-US" sz="2400" smtClean="0"/>
          </a:p>
          <a:p>
            <a:pPr eaLnBrk="1" hangingPunct="1">
              <a:buFont typeface="Wingdings" pitchFamily="2" charset="2"/>
              <a:buNone/>
            </a:pPr>
            <a:r>
              <a:rPr lang="en-US" altLang="en-US" sz="2400" smtClean="0"/>
              <a:t>There is actually a change in energy involved: the energy required to separate those billions and billions of molecules.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mtClean="0"/>
              <a:t>H</a:t>
            </a:r>
            <a:r>
              <a:rPr lang="en-US" altLang="en-US" baseline="-25000" smtClean="0"/>
              <a:t>2 (g)</a:t>
            </a:r>
            <a:r>
              <a:rPr lang="en-US" altLang="en-US" smtClean="0"/>
              <a:t> + O</a:t>
            </a:r>
            <a:r>
              <a:rPr lang="en-US" altLang="en-US" baseline="-25000" smtClean="0"/>
              <a:t>2 (g)</a:t>
            </a:r>
            <a:r>
              <a:rPr lang="en-US" altLang="en-US" smtClean="0"/>
              <a:t> </a:t>
            </a:r>
            <a:r>
              <a:rPr lang="en-US" altLang="en-US" smtClean="0">
                <a:sym typeface="Wingdings 3" pitchFamily="18" charset="2"/>
              </a:rPr>
              <a:t></a:t>
            </a:r>
            <a:r>
              <a:rPr lang="en-US" altLang="en-US" smtClean="0"/>
              <a:t> H</a:t>
            </a:r>
            <a:r>
              <a:rPr lang="en-US" altLang="en-US" baseline="-25000" smtClean="0"/>
              <a:t>2</a:t>
            </a:r>
            <a:r>
              <a:rPr lang="en-US" altLang="en-US" smtClean="0"/>
              <a:t>O</a:t>
            </a:r>
            <a:r>
              <a:rPr lang="en-US" altLang="en-US" baseline="-25000" smtClean="0"/>
              <a:t> (g)</a:t>
            </a:r>
          </a:p>
        </p:txBody>
      </p:sp>
      <p:sp>
        <p:nvSpPr>
          <p:cNvPr id="38915" name="Rectangle 3"/>
          <p:cNvSpPr>
            <a:spLocks noGrp="1" noChangeArrowheads="1"/>
          </p:cNvSpPr>
          <p:nvPr>
            <p:ph type="body" idx="1"/>
          </p:nvPr>
        </p:nvSpPr>
        <p:spPr/>
        <p:txBody>
          <a:bodyPr/>
          <a:lstStyle/>
          <a:p>
            <a:pPr eaLnBrk="1" hangingPunct="1">
              <a:buFont typeface="Wingdings" pitchFamily="2" charset="2"/>
              <a:buNone/>
            </a:pPr>
            <a:r>
              <a:rPr lang="en-US" altLang="en-US" smtClean="0"/>
              <a:t>How does this reaction occur?  What do you need to do on the molecular level to make this reaction occur.</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You need to break the H-H bond and the O=O bond, and make two O-H bonds!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8915">
                                            <p:txEl>
                                              <p:pRg st="2" end="2"/>
                                            </p:txEl>
                                          </p:spTgt>
                                        </p:tgtEl>
                                        <p:attrNameLst>
                                          <p:attrName>style.visibility</p:attrName>
                                        </p:attrNameLst>
                                      </p:cBhvr>
                                      <p:to>
                                        <p:strVal val="visible"/>
                                      </p:to>
                                    </p:set>
                                    <p:anim calcmode="lin" valueType="num">
                                      <p:cBhvr additive="base">
                                        <p:cTn id="7" dur="5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mtClean="0"/>
              <a:t>H</a:t>
            </a:r>
            <a:r>
              <a:rPr lang="en-US" altLang="en-US" baseline="-25000" smtClean="0"/>
              <a:t>2 (g)</a:t>
            </a:r>
            <a:r>
              <a:rPr lang="en-US" altLang="en-US" smtClean="0"/>
              <a:t> + O</a:t>
            </a:r>
            <a:r>
              <a:rPr lang="en-US" altLang="en-US" baseline="-25000" smtClean="0"/>
              <a:t>2 (g)</a:t>
            </a:r>
            <a:r>
              <a:rPr lang="en-US" altLang="en-US" smtClean="0"/>
              <a:t> </a:t>
            </a:r>
            <a:r>
              <a:rPr lang="en-US" altLang="en-US" smtClean="0">
                <a:sym typeface="Wingdings 3" pitchFamily="18" charset="2"/>
              </a:rPr>
              <a:t></a:t>
            </a:r>
            <a:r>
              <a:rPr lang="en-US" altLang="en-US" smtClean="0"/>
              <a:t> H</a:t>
            </a:r>
            <a:r>
              <a:rPr lang="en-US" altLang="en-US" baseline="-25000" smtClean="0"/>
              <a:t>2</a:t>
            </a:r>
            <a:r>
              <a:rPr lang="en-US" altLang="en-US" smtClean="0"/>
              <a:t>O</a:t>
            </a:r>
            <a:r>
              <a:rPr lang="en-US" altLang="en-US" baseline="-25000" smtClean="0"/>
              <a:t> (g)</a:t>
            </a:r>
            <a:endParaRPr lang="en-US" altLang="en-US" smtClean="0"/>
          </a:p>
        </p:txBody>
      </p:sp>
      <p:sp>
        <p:nvSpPr>
          <p:cNvPr id="31747" name="Rectangle 3"/>
          <p:cNvSpPr>
            <a:spLocks noGrp="1" noChangeArrowheads="1"/>
          </p:cNvSpPr>
          <p:nvPr>
            <p:ph type="body" idx="1"/>
          </p:nvPr>
        </p:nvSpPr>
        <p:spPr/>
        <p:txBody>
          <a:bodyPr/>
          <a:lstStyle/>
          <a:p>
            <a:pPr eaLnBrk="1" hangingPunct="1">
              <a:buFont typeface="Wingdings" pitchFamily="2" charset="2"/>
              <a:buNone/>
            </a:pPr>
            <a:r>
              <a:rPr lang="en-US" altLang="en-US" smtClean="0"/>
              <a:t>H-H                             H      H</a:t>
            </a:r>
          </a:p>
          <a:p>
            <a:pPr eaLnBrk="1" hangingPunct="1">
              <a:buFont typeface="Wingdings" pitchFamily="2" charset="2"/>
              <a:buNone/>
            </a:pPr>
            <a:r>
              <a:rPr lang="en-US" altLang="en-US" smtClean="0"/>
              <a:t>                  </a:t>
            </a:r>
            <a:r>
              <a:rPr lang="en-US" altLang="en-US" smtClean="0">
                <a:sym typeface="Wingdings 3" pitchFamily="18" charset="2"/>
              </a:rPr>
              <a:t></a:t>
            </a:r>
            <a:r>
              <a:rPr lang="en-US" altLang="en-US" smtClean="0"/>
              <a:t> </a:t>
            </a:r>
          </a:p>
          <a:p>
            <a:pPr eaLnBrk="1" hangingPunct="1">
              <a:buFont typeface="Wingdings" pitchFamily="2" charset="2"/>
              <a:buNone/>
            </a:pPr>
            <a:r>
              <a:rPr lang="en-US" altLang="en-US" smtClean="0"/>
              <a:t>O=O                                O</a:t>
            </a:r>
          </a:p>
          <a:p>
            <a:pPr eaLnBrk="1" hangingPunct="1">
              <a:buFont typeface="Wingdings" pitchFamily="2" charset="2"/>
              <a:buNone/>
            </a:pPr>
            <a:endParaRPr lang="en-US" altLang="en-US" smtClean="0"/>
          </a:p>
          <a:p>
            <a:pPr eaLnBrk="1" hangingPunct="1">
              <a:buFont typeface="Wingdings" pitchFamily="2" charset="2"/>
              <a:buNone/>
            </a:pPr>
            <a:endParaRPr lang="en-US" altLang="en-US" smtClean="0"/>
          </a:p>
          <a:p>
            <a:pPr eaLnBrk="1" hangingPunct="1">
              <a:buFont typeface="Wingdings" pitchFamily="2" charset="2"/>
              <a:buNone/>
            </a:pPr>
            <a:r>
              <a:rPr lang="en-US" altLang="en-US" smtClean="0"/>
              <a:t>There is also an energy change involved in the reaction. </a:t>
            </a:r>
          </a:p>
        </p:txBody>
      </p:sp>
      <p:sp>
        <p:nvSpPr>
          <p:cNvPr id="31748" name="Line 4"/>
          <p:cNvSpPr>
            <a:spLocks noChangeShapeType="1"/>
          </p:cNvSpPr>
          <p:nvPr/>
        </p:nvSpPr>
        <p:spPr bwMode="auto">
          <a:xfrm>
            <a:off x="5029200" y="2057400"/>
            <a:ext cx="4572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49" name="Line 5"/>
          <p:cNvSpPr>
            <a:spLocks noChangeShapeType="1"/>
          </p:cNvSpPr>
          <p:nvPr/>
        </p:nvSpPr>
        <p:spPr bwMode="auto">
          <a:xfrm flipH="1">
            <a:off x="5562600" y="2057400"/>
            <a:ext cx="4572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Some Types of Energy</a:t>
            </a:r>
          </a:p>
        </p:txBody>
      </p:sp>
      <p:sp>
        <p:nvSpPr>
          <p:cNvPr id="5123" name="Rectangle 3"/>
          <p:cNvSpPr>
            <a:spLocks noGrp="1" noChangeArrowheads="1"/>
          </p:cNvSpPr>
          <p:nvPr>
            <p:ph type="body" idx="1"/>
          </p:nvPr>
        </p:nvSpPr>
        <p:spPr/>
        <p:txBody>
          <a:bodyPr/>
          <a:lstStyle/>
          <a:p>
            <a:pPr marL="533400" indent="-533400" eaLnBrk="1" hangingPunct="1">
              <a:buFont typeface="Wingdings" pitchFamily="2" charset="2"/>
              <a:buAutoNum type="arabicPeriod"/>
            </a:pPr>
            <a:r>
              <a:rPr lang="en-US" altLang="en-US" smtClean="0"/>
              <a:t>Light</a:t>
            </a:r>
          </a:p>
          <a:p>
            <a:pPr marL="533400" indent="-533400" eaLnBrk="1" hangingPunct="1">
              <a:buFont typeface="Wingdings" pitchFamily="2" charset="2"/>
              <a:buAutoNum type="arabicPeriod"/>
            </a:pPr>
            <a:r>
              <a:rPr lang="en-US" altLang="en-US" smtClean="0"/>
              <a:t>Gravitational</a:t>
            </a:r>
          </a:p>
          <a:p>
            <a:pPr marL="533400" indent="-533400" eaLnBrk="1" hangingPunct="1">
              <a:buFont typeface="Wingdings" pitchFamily="2" charset="2"/>
              <a:buAutoNum type="arabicPeriod"/>
            </a:pPr>
            <a:r>
              <a:rPr lang="en-US" altLang="en-US" smtClean="0"/>
              <a:t>Potential</a:t>
            </a:r>
          </a:p>
          <a:p>
            <a:pPr marL="533400" indent="-533400" eaLnBrk="1" hangingPunct="1">
              <a:buFont typeface="Wingdings" pitchFamily="2" charset="2"/>
              <a:buAutoNum type="arabicPeriod"/>
            </a:pPr>
            <a:r>
              <a:rPr lang="en-US" altLang="en-US" smtClean="0"/>
              <a:t>Kinetic/mechanical</a:t>
            </a:r>
          </a:p>
          <a:p>
            <a:pPr marL="533400" indent="-533400" eaLnBrk="1" hangingPunct="1">
              <a:buFont typeface="Wingdings" pitchFamily="2" charset="2"/>
              <a:buAutoNum type="arabicPeriod"/>
            </a:pPr>
            <a:r>
              <a:rPr lang="en-US" altLang="en-US" smtClean="0"/>
              <a:t>Chemical</a:t>
            </a:r>
          </a:p>
          <a:p>
            <a:pPr marL="533400" indent="-533400" eaLnBrk="1" hangingPunct="1">
              <a:buFont typeface="Wingdings" pitchFamily="2" charset="2"/>
              <a:buAutoNum type="arabicPeriod"/>
            </a:pPr>
            <a:r>
              <a:rPr lang="en-US" altLang="en-US" smtClean="0"/>
              <a:t>Electrical</a:t>
            </a:r>
          </a:p>
          <a:p>
            <a:pPr marL="533400" indent="-533400" eaLnBrk="1" hangingPunct="1">
              <a:buFont typeface="Wingdings" pitchFamily="2" charset="2"/>
              <a:buAutoNum type="arabicPeriod"/>
            </a:pPr>
            <a:r>
              <a:rPr lang="en-US" altLang="en-US" smtClean="0"/>
              <a:t>Magnetic</a:t>
            </a:r>
          </a:p>
          <a:p>
            <a:pPr marL="533400" indent="-533400" eaLnBrk="1" hangingPunct="1">
              <a:buFont typeface="Wingdings" pitchFamily="2" charset="2"/>
              <a:buAutoNum type="arabicPeriod"/>
            </a:pPr>
            <a:r>
              <a:rPr lang="en-US" altLang="en-US" smtClean="0"/>
              <a:t>Heat – waste energy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mtClean="0"/>
              <a:t>Making and Breaking Bonds</a:t>
            </a:r>
          </a:p>
        </p:txBody>
      </p:sp>
      <p:sp>
        <p:nvSpPr>
          <p:cNvPr id="32771" name="Rectangle 3"/>
          <p:cNvSpPr>
            <a:spLocks noGrp="1" noChangeArrowheads="1"/>
          </p:cNvSpPr>
          <p:nvPr>
            <p:ph type="body" idx="1"/>
          </p:nvPr>
        </p:nvSpPr>
        <p:spPr/>
        <p:txBody>
          <a:bodyPr/>
          <a:lstStyle/>
          <a:p>
            <a:pPr eaLnBrk="1" hangingPunct="1">
              <a:buFont typeface="Wingdings" pitchFamily="2" charset="2"/>
              <a:buNone/>
            </a:pPr>
            <a:r>
              <a:rPr lang="en-US" altLang="en-US" sz="2400" smtClean="0"/>
              <a:t>Making a bond always releases energy.</a:t>
            </a:r>
          </a:p>
          <a:p>
            <a:pPr eaLnBrk="1" hangingPunct="1">
              <a:buFont typeface="Wingdings" pitchFamily="2" charset="2"/>
              <a:buNone/>
            </a:pPr>
            <a:endParaRPr lang="en-US" altLang="en-US" sz="2400" smtClean="0"/>
          </a:p>
          <a:p>
            <a:pPr eaLnBrk="1" hangingPunct="1">
              <a:buFont typeface="Wingdings" pitchFamily="2" charset="2"/>
              <a:buNone/>
            </a:pPr>
            <a:r>
              <a:rPr lang="en-US" altLang="en-US" sz="2400" smtClean="0"/>
              <a:t>Breaking a bond always requires energy.</a:t>
            </a:r>
          </a:p>
          <a:p>
            <a:pPr eaLnBrk="1" hangingPunct="1">
              <a:buFont typeface="Wingdings" pitchFamily="2" charset="2"/>
              <a:buNone/>
            </a:pPr>
            <a:endParaRPr lang="en-US" altLang="en-US" sz="2400" smtClean="0"/>
          </a:p>
          <a:p>
            <a:pPr eaLnBrk="1" hangingPunct="1">
              <a:buFont typeface="Wingdings" pitchFamily="2" charset="2"/>
              <a:buNone/>
            </a:pPr>
            <a:r>
              <a:rPr lang="en-US" altLang="en-US" sz="2400" smtClean="0"/>
              <a:t>Whether the entire reaction requires energy or releases energy depends on whether you get more/less energy out of the bonds you make than you put into the bonds you break.</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z="4000" smtClean="0"/>
              <a:t>The System vs. The Surroundings</a:t>
            </a:r>
          </a:p>
        </p:txBody>
      </p:sp>
      <p:sp>
        <p:nvSpPr>
          <p:cNvPr id="33795" name="Rectangle 3"/>
          <p:cNvSpPr>
            <a:spLocks noGrp="1" noChangeArrowheads="1"/>
          </p:cNvSpPr>
          <p:nvPr>
            <p:ph type="body" idx="1"/>
          </p:nvPr>
        </p:nvSpPr>
        <p:spPr/>
        <p:txBody>
          <a:bodyPr/>
          <a:lstStyle/>
          <a:p>
            <a:pPr eaLnBrk="1" hangingPunct="1">
              <a:buFont typeface="Wingdings" pitchFamily="2" charset="2"/>
              <a:buNone/>
            </a:pPr>
            <a:r>
              <a:rPr lang="en-US" altLang="en-US" smtClean="0"/>
              <a:t>Energy accounting requires certain rules to maintain consistency and get appropriate units.</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The System – what you are studying.</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The Surroundings – the rest of the universe.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mtClean="0"/>
              <a:t>Kinds of systems</a:t>
            </a:r>
          </a:p>
        </p:txBody>
      </p:sp>
      <p:sp>
        <p:nvSpPr>
          <p:cNvPr id="34819"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altLang="en-US" sz="2400" smtClean="0"/>
              <a:t>There are different kinds of systems, defined by how they are related to the universe:</a:t>
            </a:r>
          </a:p>
          <a:p>
            <a:pPr eaLnBrk="1" hangingPunct="1">
              <a:lnSpc>
                <a:spcPct val="90000"/>
              </a:lnSpc>
              <a:buFont typeface="Wingdings" pitchFamily="2" charset="2"/>
              <a:buNone/>
            </a:pPr>
            <a:endParaRPr lang="en-US" altLang="en-US" sz="2400" smtClean="0"/>
          </a:p>
          <a:p>
            <a:pPr eaLnBrk="1" hangingPunct="1">
              <a:lnSpc>
                <a:spcPct val="90000"/>
              </a:lnSpc>
              <a:buFont typeface="Wingdings" pitchFamily="2" charset="2"/>
              <a:buNone/>
            </a:pPr>
            <a:r>
              <a:rPr lang="en-US" altLang="en-US" sz="2400" smtClean="0"/>
              <a:t>Open system – directly connected to the universe, mass and heat can go back and forth between system/universe.</a:t>
            </a:r>
          </a:p>
          <a:p>
            <a:pPr eaLnBrk="1" hangingPunct="1">
              <a:lnSpc>
                <a:spcPct val="90000"/>
              </a:lnSpc>
              <a:buFont typeface="Wingdings" pitchFamily="2" charset="2"/>
              <a:buNone/>
            </a:pPr>
            <a:r>
              <a:rPr lang="en-US" altLang="en-US" sz="2400" smtClean="0"/>
              <a:t>Closed system – no mass can be transferred, but heat can be.</a:t>
            </a:r>
          </a:p>
          <a:p>
            <a:pPr eaLnBrk="1" hangingPunct="1">
              <a:lnSpc>
                <a:spcPct val="90000"/>
              </a:lnSpc>
              <a:buFont typeface="Wingdings" pitchFamily="2" charset="2"/>
              <a:buNone/>
            </a:pPr>
            <a:r>
              <a:rPr lang="en-US" altLang="en-US" sz="2400" smtClean="0"/>
              <a:t>Isolated system – no mass or heat can be transferred.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t>Types of System</a:t>
            </a:r>
          </a:p>
        </p:txBody>
      </p:sp>
      <p:sp>
        <p:nvSpPr>
          <p:cNvPr id="35843" name="Rectangle 3"/>
          <p:cNvSpPr>
            <a:spLocks noGrp="1" noChangeArrowheads="1"/>
          </p:cNvSpPr>
          <p:nvPr>
            <p:ph type="body" idx="1"/>
          </p:nvPr>
        </p:nvSpPr>
        <p:spPr/>
        <p:txBody>
          <a:bodyPr/>
          <a:lstStyle/>
          <a:p>
            <a:pPr eaLnBrk="1" hangingPunct="1">
              <a:buFont typeface="Wingdings" pitchFamily="2" charset="2"/>
              <a:buNone/>
            </a:pPr>
            <a:r>
              <a:rPr lang="en-US" altLang="en-US" smtClean="0"/>
              <a:t>An “open system” would be this room.</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A “closed system” would be an unopened bottle of wine.</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An “isolated system” would be a sealed perfect thermos – your soup stays hot for an eternity!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smtClean="0"/>
              <a:t>Approximations to the Ideal</a:t>
            </a:r>
          </a:p>
        </p:txBody>
      </p:sp>
      <p:sp>
        <p:nvSpPr>
          <p:cNvPr id="36867"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altLang="en-US" sz="2000" smtClean="0"/>
              <a:t>Ideally, we would always have an isolated system to study.  It is much simpler if everything we are studying is trapped.</a:t>
            </a:r>
          </a:p>
          <a:p>
            <a:pPr eaLnBrk="1" hangingPunct="1">
              <a:lnSpc>
                <a:spcPct val="90000"/>
              </a:lnSpc>
              <a:buFont typeface="Wingdings" pitchFamily="2" charset="2"/>
              <a:buNone/>
            </a:pPr>
            <a:endParaRPr lang="en-US" altLang="en-US" sz="2000" smtClean="0"/>
          </a:p>
          <a:p>
            <a:pPr eaLnBrk="1" hangingPunct="1">
              <a:lnSpc>
                <a:spcPct val="90000"/>
              </a:lnSpc>
              <a:buFont typeface="Wingdings" pitchFamily="2" charset="2"/>
              <a:buNone/>
            </a:pPr>
            <a:r>
              <a:rPr lang="en-US" altLang="en-US" sz="2000" smtClean="0"/>
              <a:t>In practice, we only have nearly isolated systems.</a:t>
            </a:r>
          </a:p>
          <a:p>
            <a:pPr eaLnBrk="1" hangingPunct="1">
              <a:lnSpc>
                <a:spcPct val="90000"/>
              </a:lnSpc>
              <a:buFont typeface="Wingdings" pitchFamily="2" charset="2"/>
              <a:buNone/>
            </a:pPr>
            <a:endParaRPr lang="en-US" altLang="en-US" sz="2000" smtClean="0"/>
          </a:p>
          <a:p>
            <a:pPr eaLnBrk="1" hangingPunct="1">
              <a:lnSpc>
                <a:spcPct val="90000"/>
              </a:lnSpc>
              <a:buFont typeface="Wingdings" pitchFamily="2" charset="2"/>
              <a:buNone/>
            </a:pPr>
            <a:r>
              <a:rPr lang="en-US" altLang="en-US" sz="2000" smtClean="0"/>
              <a:t>For example, a thermos.  (Sorry, but it won’t keep your soup warm for an eternity.)</a:t>
            </a:r>
          </a:p>
          <a:p>
            <a:pPr eaLnBrk="1" hangingPunct="1">
              <a:lnSpc>
                <a:spcPct val="90000"/>
              </a:lnSpc>
              <a:buFont typeface="Wingdings" pitchFamily="2" charset="2"/>
              <a:buNone/>
            </a:pPr>
            <a:endParaRPr lang="en-US" altLang="en-US" sz="2000" smtClean="0"/>
          </a:p>
          <a:p>
            <a:pPr eaLnBrk="1" hangingPunct="1">
              <a:lnSpc>
                <a:spcPct val="90000"/>
              </a:lnSpc>
              <a:buFont typeface="Wingdings" pitchFamily="2" charset="2"/>
              <a:buNone/>
            </a:pPr>
            <a:r>
              <a:rPr lang="en-US" altLang="en-US" sz="2000" smtClean="0"/>
              <a:t>As long as it limits heat loss or the duration of the experiment, it is practically isolated.</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mtClean="0"/>
              <a:t>Calorimetry</a:t>
            </a:r>
          </a:p>
        </p:txBody>
      </p:sp>
      <p:sp>
        <p:nvSpPr>
          <p:cNvPr id="37891" name="Rectangle 3"/>
          <p:cNvSpPr>
            <a:spLocks noGrp="1" noChangeArrowheads="1"/>
          </p:cNvSpPr>
          <p:nvPr>
            <p:ph type="body" idx="1"/>
          </p:nvPr>
        </p:nvSpPr>
        <p:spPr/>
        <p:txBody>
          <a:bodyPr/>
          <a:lstStyle/>
          <a:p>
            <a:pPr eaLnBrk="1" hangingPunct="1">
              <a:buFont typeface="Wingdings" pitchFamily="2" charset="2"/>
              <a:buNone/>
            </a:pPr>
            <a:r>
              <a:rPr lang="en-US" altLang="en-US" smtClean="0"/>
              <a:t>Determining “heat” by measuring temperature.</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Adding heat to something raises its temperature.  That temperature rise is quantitatively related to the amount of heat added.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smtClean="0"/>
              <a:t>Boiling water</a:t>
            </a:r>
          </a:p>
        </p:txBody>
      </p:sp>
      <p:sp>
        <p:nvSpPr>
          <p:cNvPr id="54275" name="Rectangle 3"/>
          <p:cNvSpPr>
            <a:spLocks noGrp="1" noChangeArrowheads="1"/>
          </p:cNvSpPr>
          <p:nvPr>
            <p:ph type="body" idx="1"/>
          </p:nvPr>
        </p:nvSpPr>
        <p:spPr/>
        <p:txBody>
          <a:bodyPr/>
          <a:lstStyle/>
          <a:p>
            <a:pPr eaLnBrk="1" hangingPunct="1">
              <a:buFont typeface="Wingdings" pitchFamily="2" charset="2"/>
              <a:buNone/>
            </a:pPr>
            <a:r>
              <a:rPr lang="en-US" altLang="en-US" smtClean="0"/>
              <a:t>Is it easier to boil a cup of water or boil a swimming pool?</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The bigger amount (mass) of water requires more energy to get the same temperature change!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nodeType="clickEffect">
                                  <p:stCondLst>
                                    <p:cond delay="0"/>
                                  </p:stCondLst>
                                  <p:childTnLst>
                                    <p:set>
                                      <p:cBhvr>
                                        <p:cTn id="6" dur="1" fill="hold">
                                          <p:stCondLst>
                                            <p:cond delay="0"/>
                                          </p:stCondLst>
                                        </p:cTn>
                                        <p:tgtEl>
                                          <p:spTgt spid="54275">
                                            <p:txEl>
                                              <p:pRg st="2" end="2"/>
                                            </p:txEl>
                                          </p:spTgt>
                                        </p:tgtEl>
                                        <p:attrNameLst>
                                          <p:attrName>style.visibility</p:attrName>
                                        </p:attrNameLst>
                                      </p:cBhvr>
                                      <p:to>
                                        <p:strVal val="visible"/>
                                      </p:to>
                                    </p:set>
                                    <p:anim calcmode="lin" valueType="num">
                                      <p:cBhvr additive="base">
                                        <p:cTn id="7" dur="500" fill="hold"/>
                                        <p:tgtEl>
                                          <p:spTgt spid="54275">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4275">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Is it easier to boil a cup of water or boil a swimming pool</a:t>
            </a:r>
          </a:p>
        </p:txBody>
      </p:sp>
      <p:sp>
        <p:nvSpPr>
          <p:cNvPr id="39939" name="Content Placeholder 2"/>
          <p:cNvSpPr>
            <a:spLocks noGrp="1"/>
          </p:cNvSpPr>
          <p:nvPr>
            <p:ph idx="1"/>
          </p:nvPr>
        </p:nvSpPr>
        <p:spPr/>
        <p:txBody>
          <a:bodyPr/>
          <a:lstStyle/>
          <a:p>
            <a:pPr marL="514350" indent="-514350">
              <a:buFont typeface="Wingdings" pitchFamily="2" charset="2"/>
              <a:buAutoNum type="alphaUcPeriod"/>
            </a:pPr>
            <a:r>
              <a:rPr lang="en-US" altLang="en-US" smtClean="0"/>
              <a:t>Cup of water</a:t>
            </a:r>
          </a:p>
          <a:p>
            <a:pPr marL="514350" indent="-514350">
              <a:buFont typeface="Wingdings" pitchFamily="2" charset="2"/>
              <a:buAutoNum type="alphaUcPeriod"/>
            </a:pPr>
            <a:r>
              <a:rPr lang="en-US" altLang="en-US" smtClean="0"/>
              <a:t>Swimming Pool</a:t>
            </a:r>
          </a:p>
          <a:p>
            <a:pPr marL="514350" indent="-514350">
              <a:buFont typeface="Wingdings" pitchFamily="2" charset="2"/>
              <a:buAutoNum type="alphaUcPeriod"/>
            </a:pPr>
            <a:r>
              <a:rPr lang="en-US" altLang="en-US" smtClean="0"/>
              <a:t>They’re the same</a:t>
            </a:r>
          </a:p>
          <a:p>
            <a:pPr marL="514350" indent="-514350">
              <a:buFont typeface="Wingdings" pitchFamily="2" charset="2"/>
              <a:buAutoNum type="alphaUcPeriod"/>
            </a:pPr>
            <a:r>
              <a:rPr lang="en-US" altLang="en-US" smtClean="0"/>
              <a:t>I wouldn’t do either one.</a:t>
            </a:r>
          </a:p>
          <a:p>
            <a:pPr marL="514350" indent="-514350">
              <a:buFont typeface="Wingdings" pitchFamily="2" charset="2"/>
              <a:buAutoNum type="alphaUcPeriod"/>
            </a:pPr>
            <a:r>
              <a:rPr lang="en-US" altLang="en-US" smtClean="0"/>
              <a:t>Why are we clicking on this?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mtClean="0"/>
              <a:t>Specific Heat</a:t>
            </a:r>
          </a:p>
        </p:txBody>
      </p:sp>
      <p:sp>
        <p:nvSpPr>
          <p:cNvPr id="55299"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altLang="en-US" sz="2400" smtClean="0"/>
              <a:t>Have you ever put a ceramic pan on the stove and a metal pan on the same stove?  Is there a difference?</a:t>
            </a:r>
          </a:p>
          <a:p>
            <a:pPr eaLnBrk="1" hangingPunct="1">
              <a:lnSpc>
                <a:spcPct val="80000"/>
              </a:lnSpc>
              <a:buFont typeface="Wingdings" pitchFamily="2" charset="2"/>
              <a:buNone/>
            </a:pPr>
            <a:endParaRPr lang="en-US" altLang="en-US" sz="2400" smtClean="0"/>
          </a:p>
          <a:p>
            <a:pPr eaLnBrk="1" hangingPunct="1">
              <a:lnSpc>
                <a:spcPct val="80000"/>
              </a:lnSpc>
              <a:buFont typeface="Wingdings" pitchFamily="2" charset="2"/>
              <a:buNone/>
            </a:pPr>
            <a:r>
              <a:rPr lang="en-US" altLang="en-US" sz="2400" smtClean="0"/>
              <a:t>The ceramic pan usually heats up more slowly (and cools down more slowly) than the metal pan.</a:t>
            </a:r>
          </a:p>
          <a:p>
            <a:pPr eaLnBrk="1" hangingPunct="1">
              <a:lnSpc>
                <a:spcPct val="80000"/>
              </a:lnSpc>
              <a:buFont typeface="Wingdings" pitchFamily="2" charset="2"/>
              <a:buNone/>
            </a:pPr>
            <a:endParaRPr lang="en-US" altLang="en-US" sz="2400" smtClean="0"/>
          </a:p>
          <a:p>
            <a:pPr eaLnBrk="1" hangingPunct="1">
              <a:lnSpc>
                <a:spcPct val="80000"/>
              </a:lnSpc>
              <a:buFont typeface="Wingdings" pitchFamily="2" charset="2"/>
              <a:buNone/>
            </a:pPr>
            <a:r>
              <a:rPr lang="en-US" altLang="en-US" sz="2400" smtClean="0"/>
              <a:t>Adding the same amount of heat to different materials causes a different temperature change!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5299">
                                            <p:txEl>
                                              <p:pRg st="2" end="2"/>
                                            </p:txEl>
                                          </p:spTgt>
                                        </p:tgtEl>
                                        <p:attrNameLst>
                                          <p:attrName>style.visibility</p:attrName>
                                        </p:attrNameLst>
                                      </p:cBhvr>
                                      <p:to>
                                        <p:strVal val="visible"/>
                                      </p:to>
                                    </p:set>
                                    <p:animEffect transition="in" filter="checkerboard(across)">
                                      <p:cBhvr>
                                        <p:cTn id="7" dur="500"/>
                                        <p:tgtEl>
                                          <p:spTgt spid="55299">
                                            <p:txEl>
                                              <p:pRg st="2" end="2"/>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55299">
                                            <p:txEl>
                                              <p:pRg st="4" end="4"/>
                                            </p:txEl>
                                          </p:spTgt>
                                        </p:tgtEl>
                                        <p:attrNameLst>
                                          <p:attrName>style.visibility</p:attrName>
                                        </p:attrNameLst>
                                      </p:cBhvr>
                                      <p:to>
                                        <p:strVal val="visible"/>
                                      </p:to>
                                    </p:set>
                                    <p:animEffect transition="in" filter="checkerboard(across)">
                                      <p:cBhvr>
                                        <p:cTn id="10" dur="500"/>
                                        <p:tgtEl>
                                          <p:spTgt spid="552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smtClean="0"/>
              <a:t>Specific Heat</a:t>
            </a:r>
          </a:p>
        </p:txBody>
      </p:sp>
      <p:sp>
        <p:nvSpPr>
          <p:cNvPr id="41987" name="Rectangle 3"/>
          <p:cNvSpPr>
            <a:spLocks noGrp="1" noChangeArrowheads="1"/>
          </p:cNvSpPr>
          <p:nvPr>
            <p:ph type="body" idx="1"/>
          </p:nvPr>
        </p:nvSpPr>
        <p:spPr/>
        <p:txBody>
          <a:bodyPr/>
          <a:lstStyle/>
          <a:p>
            <a:pPr eaLnBrk="1" hangingPunct="1">
              <a:buFont typeface="Wingdings" pitchFamily="2" charset="2"/>
              <a:buNone/>
            </a:pPr>
            <a:r>
              <a:rPr lang="en-US" altLang="en-US" smtClean="0"/>
              <a:t>The amount of heat added to a fixed amount (mass) of a substance to change the temperature 1</a:t>
            </a:r>
            <a:r>
              <a:rPr lang="en-US" altLang="en-US" smtClean="0">
                <a:latin typeface="Arial" pitchFamily="34" charset="0"/>
              </a:rPr>
              <a:t>º</a:t>
            </a:r>
            <a:r>
              <a:rPr lang="en-US" altLang="en-US" smtClean="0"/>
              <a:t> is called the </a:t>
            </a:r>
            <a:r>
              <a:rPr lang="en-US" altLang="en-US" smtClean="0">
                <a:latin typeface="Arial" pitchFamily="34" charset="0"/>
              </a:rPr>
              <a:t>“</a:t>
            </a:r>
            <a:r>
              <a:rPr lang="en-US" altLang="en-US" smtClean="0"/>
              <a:t>specific heat of the substance</a:t>
            </a:r>
            <a:r>
              <a:rPr lang="en-US" altLang="en-US" smtClean="0">
                <a:latin typeface="Arial" pitchFamily="34" charset="0"/>
              </a:rPr>
              <a:t>”</a:t>
            </a:r>
            <a:endParaRPr lang="en-US"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z="4000" smtClean="0"/>
              <a:t>It’s not what you say, it’s what you do…</a:t>
            </a:r>
          </a:p>
        </p:txBody>
      </p:sp>
      <p:sp>
        <p:nvSpPr>
          <p:cNvPr id="6147" name="Rectangle 3"/>
          <p:cNvSpPr>
            <a:spLocks noGrp="1" noChangeArrowheads="1"/>
          </p:cNvSpPr>
          <p:nvPr>
            <p:ph type="body" idx="1"/>
          </p:nvPr>
        </p:nvSpPr>
        <p:spPr/>
        <p:txBody>
          <a:bodyPr/>
          <a:lstStyle/>
          <a:p>
            <a:pPr eaLnBrk="1" hangingPunct="1">
              <a:buFont typeface="Wingdings" pitchFamily="2" charset="2"/>
              <a:buNone/>
            </a:pPr>
            <a:r>
              <a:rPr lang="en-US" altLang="en-US" smtClean="0"/>
              <a:t>Often easier to see the effects of energy than the energy itself…</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One of the easiest things to understand (especially during a Rochester winter) is “heat”.</a:t>
            </a:r>
          </a:p>
          <a:p>
            <a:pPr eaLnBrk="1" hangingPunct="1">
              <a:buFont typeface="Wingdings" pitchFamily="2" charset="2"/>
              <a:buNone/>
            </a:pPr>
            <a:endParaRPr lang="en-US" alt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sz="4000" smtClean="0"/>
              <a:t>The relation of Heat to Temperature</a:t>
            </a:r>
          </a:p>
        </p:txBody>
      </p:sp>
      <p:sp>
        <p:nvSpPr>
          <p:cNvPr id="43011"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altLang="en-US" smtClean="0"/>
              <a:t>Putting it all together:</a:t>
            </a:r>
          </a:p>
          <a:p>
            <a:pPr eaLnBrk="1" hangingPunct="1">
              <a:lnSpc>
                <a:spcPct val="90000"/>
              </a:lnSpc>
              <a:buFont typeface="Wingdings" pitchFamily="2" charset="2"/>
              <a:buNone/>
            </a:pPr>
            <a:endParaRPr lang="en-US" altLang="en-US" smtClean="0"/>
          </a:p>
          <a:p>
            <a:pPr eaLnBrk="1" hangingPunct="1">
              <a:lnSpc>
                <a:spcPct val="90000"/>
              </a:lnSpc>
              <a:buFont typeface="Wingdings" pitchFamily="2" charset="2"/>
              <a:buNone/>
            </a:pPr>
            <a:r>
              <a:rPr lang="en-US" altLang="en-US" smtClean="0"/>
              <a:t>				q = m c </a:t>
            </a:r>
            <a:r>
              <a:rPr lang="en-US" altLang="en-US" smtClean="0">
                <a:sym typeface="Symbol" pitchFamily="18" charset="2"/>
              </a:rPr>
              <a:t></a:t>
            </a:r>
            <a:r>
              <a:rPr lang="en-US" altLang="en-US" smtClean="0"/>
              <a:t>T</a:t>
            </a:r>
          </a:p>
          <a:p>
            <a:pPr eaLnBrk="1" hangingPunct="1">
              <a:lnSpc>
                <a:spcPct val="90000"/>
              </a:lnSpc>
              <a:buFont typeface="Wingdings" pitchFamily="2" charset="2"/>
              <a:buNone/>
            </a:pPr>
            <a:endParaRPr lang="en-US" altLang="en-US" smtClean="0"/>
          </a:p>
          <a:p>
            <a:pPr eaLnBrk="1" hangingPunct="1">
              <a:lnSpc>
                <a:spcPct val="90000"/>
              </a:lnSpc>
              <a:buFont typeface="Wingdings" pitchFamily="2" charset="2"/>
              <a:buNone/>
            </a:pPr>
            <a:r>
              <a:rPr lang="en-US" altLang="en-US" smtClean="0"/>
              <a:t>q = heat</a:t>
            </a:r>
          </a:p>
          <a:p>
            <a:pPr eaLnBrk="1" hangingPunct="1">
              <a:lnSpc>
                <a:spcPct val="90000"/>
              </a:lnSpc>
              <a:buFont typeface="Wingdings" pitchFamily="2" charset="2"/>
              <a:buNone/>
            </a:pPr>
            <a:r>
              <a:rPr lang="en-US" altLang="en-US" smtClean="0"/>
              <a:t>m = mass of the object</a:t>
            </a:r>
          </a:p>
          <a:p>
            <a:pPr eaLnBrk="1" hangingPunct="1">
              <a:lnSpc>
                <a:spcPct val="90000"/>
              </a:lnSpc>
              <a:buFont typeface="Wingdings" pitchFamily="2" charset="2"/>
              <a:buNone/>
            </a:pPr>
            <a:r>
              <a:rPr lang="en-US" altLang="en-US" smtClean="0"/>
              <a:t>c = specific heat of the object</a:t>
            </a:r>
          </a:p>
          <a:p>
            <a:pPr eaLnBrk="1" hangingPunct="1">
              <a:lnSpc>
                <a:spcPct val="90000"/>
              </a:lnSpc>
              <a:buFont typeface="Wingdings" pitchFamily="2" charset="2"/>
              <a:buNone/>
            </a:pPr>
            <a:r>
              <a:rPr lang="en-US" altLang="en-US" smtClean="0">
                <a:sym typeface="Symbol" pitchFamily="18" charset="2"/>
              </a:rPr>
              <a:t></a:t>
            </a:r>
            <a:r>
              <a:rPr lang="en-US" altLang="en-US" smtClean="0">
                <a:sym typeface="WP Greek Courier" pitchFamily="49" charset="2"/>
              </a:rPr>
              <a:t> </a:t>
            </a:r>
            <a:r>
              <a:rPr lang="en-US" altLang="en-US" smtClean="0"/>
              <a:t>T = change in temperature</a:t>
            </a:r>
          </a:p>
          <a:p>
            <a:pPr eaLnBrk="1" hangingPunct="1">
              <a:lnSpc>
                <a:spcPct val="90000"/>
              </a:lnSpc>
              <a:buFont typeface="Wingdings" pitchFamily="2" charset="2"/>
              <a:buNone/>
            </a:pPr>
            <a:endParaRPr lang="en-US" altLang="en-US"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smtClean="0"/>
              <a:t>Calorimetry problem</a:t>
            </a:r>
          </a:p>
        </p:txBody>
      </p:sp>
      <p:sp>
        <p:nvSpPr>
          <p:cNvPr id="58371" name="Rectangle 3"/>
          <p:cNvSpPr>
            <a:spLocks noGrp="1" noChangeArrowheads="1"/>
          </p:cNvSpPr>
          <p:nvPr>
            <p:ph type="body" idx="1"/>
          </p:nvPr>
        </p:nvSpPr>
        <p:spPr>
          <a:xfrm>
            <a:off x="609600" y="1600200"/>
            <a:ext cx="7924800" cy="4572000"/>
          </a:xfrm>
        </p:spPr>
        <p:txBody>
          <a:bodyPr/>
          <a:lstStyle/>
          <a:p>
            <a:pPr eaLnBrk="1" hangingPunct="1">
              <a:lnSpc>
                <a:spcPct val="80000"/>
              </a:lnSpc>
              <a:buFont typeface="Wingdings" pitchFamily="2" charset="2"/>
              <a:buNone/>
            </a:pPr>
            <a:r>
              <a:rPr lang="en-US" altLang="en-US" sz="2000" smtClean="0"/>
              <a:t>I want to heat 1 gallon of water from 20 </a:t>
            </a:r>
            <a:r>
              <a:rPr lang="en-US" altLang="en-US" sz="2000" smtClean="0">
                <a:latin typeface="Arial" pitchFamily="34" charset="0"/>
              </a:rPr>
              <a:t>º</a:t>
            </a:r>
            <a:r>
              <a:rPr lang="en-US" altLang="en-US" sz="2000" smtClean="0"/>
              <a:t>C to 30</a:t>
            </a:r>
            <a:r>
              <a:rPr lang="en-US" altLang="en-US" sz="2000" smtClean="0">
                <a:latin typeface="Arial" pitchFamily="34" charset="0"/>
              </a:rPr>
              <a:t>º</a:t>
            </a:r>
            <a:r>
              <a:rPr lang="en-US" altLang="en-US" sz="2000" smtClean="0"/>
              <a:t>C.  How much heat must I add?</a:t>
            </a:r>
          </a:p>
          <a:p>
            <a:pPr eaLnBrk="1" hangingPunct="1">
              <a:lnSpc>
                <a:spcPct val="80000"/>
              </a:lnSpc>
              <a:buFont typeface="Wingdings" pitchFamily="2" charset="2"/>
              <a:buNone/>
            </a:pPr>
            <a:endParaRPr lang="en-US" altLang="en-US" sz="1600" smtClean="0"/>
          </a:p>
          <a:p>
            <a:pPr eaLnBrk="1" hangingPunct="1">
              <a:lnSpc>
                <a:spcPct val="80000"/>
              </a:lnSpc>
              <a:buFont typeface="Wingdings" pitchFamily="2" charset="2"/>
              <a:buNone/>
            </a:pPr>
            <a:r>
              <a:rPr lang="en-US" altLang="en-US" sz="1600" smtClean="0"/>
              <a:t>                      q = m c </a:t>
            </a:r>
            <a:r>
              <a:rPr lang="en-US" altLang="en-US" sz="1600" smtClean="0">
                <a:sym typeface="Symbol" pitchFamily="18" charset="2"/>
              </a:rPr>
              <a:t></a:t>
            </a:r>
            <a:r>
              <a:rPr lang="en-US" altLang="en-US" sz="1600" smtClean="0"/>
              <a:t>T</a:t>
            </a:r>
          </a:p>
          <a:p>
            <a:pPr eaLnBrk="1" hangingPunct="1">
              <a:lnSpc>
                <a:spcPct val="80000"/>
              </a:lnSpc>
              <a:buFont typeface="Wingdings" pitchFamily="2" charset="2"/>
              <a:buNone/>
            </a:pPr>
            <a:endParaRPr lang="en-US" altLang="en-US" sz="1600" smtClean="0"/>
          </a:p>
          <a:p>
            <a:pPr eaLnBrk="1" hangingPunct="1">
              <a:lnSpc>
                <a:spcPct val="80000"/>
              </a:lnSpc>
              <a:buFont typeface="Wingdings" pitchFamily="2" charset="2"/>
              <a:buNone/>
            </a:pPr>
            <a:r>
              <a:rPr lang="en-US" altLang="en-US" sz="2000" smtClean="0"/>
              <a:t>1 gal * </a:t>
            </a:r>
            <a:r>
              <a:rPr lang="en-US" altLang="en-US" sz="2000" u="sng" smtClean="0"/>
              <a:t>3.7854 L</a:t>
            </a:r>
            <a:r>
              <a:rPr lang="en-US" altLang="en-US" sz="2000" smtClean="0"/>
              <a:t> * </a:t>
            </a:r>
            <a:r>
              <a:rPr lang="en-US" altLang="en-US" sz="2000" u="sng" smtClean="0"/>
              <a:t>1000 mL</a:t>
            </a:r>
            <a:r>
              <a:rPr lang="en-US" altLang="en-US" sz="2000" smtClean="0"/>
              <a:t>  * </a:t>
            </a:r>
            <a:r>
              <a:rPr lang="en-US" altLang="en-US" sz="2000" u="sng" smtClean="0"/>
              <a:t>1 g</a:t>
            </a:r>
            <a:r>
              <a:rPr lang="en-US" altLang="en-US" sz="2000" smtClean="0"/>
              <a:t> = 3785.4 g</a:t>
            </a:r>
          </a:p>
          <a:p>
            <a:pPr eaLnBrk="1" hangingPunct="1">
              <a:lnSpc>
                <a:spcPct val="80000"/>
              </a:lnSpc>
              <a:buFont typeface="Wingdings" pitchFamily="2" charset="2"/>
              <a:buNone/>
            </a:pPr>
            <a:r>
              <a:rPr lang="en-US" altLang="en-US" sz="2000" smtClean="0"/>
              <a:t>           1 gal             1 L           1mL</a:t>
            </a:r>
          </a:p>
          <a:p>
            <a:pPr eaLnBrk="1" hangingPunct="1">
              <a:lnSpc>
                <a:spcPct val="80000"/>
              </a:lnSpc>
              <a:buFont typeface="Wingdings" pitchFamily="2" charset="2"/>
              <a:buNone/>
            </a:pPr>
            <a:endParaRPr lang="en-US" altLang="en-US" sz="2000" smtClean="0"/>
          </a:p>
          <a:p>
            <a:pPr eaLnBrk="1" hangingPunct="1">
              <a:lnSpc>
                <a:spcPct val="80000"/>
              </a:lnSpc>
              <a:buFont typeface="Wingdings" pitchFamily="2" charset="2"/>
              <a:buNone/>
            </a:pPr>
            <a:r>
              <a:rPr lang="en-US" altLang="en-US" sz="2000" smtClean="0"/>
              <a:t>c = 4.18 J/g </a:t>
            </a:r>
            <a:r>
              <a:rPr lang="en-US" altLang="en-US" sz="2000" smtClean="0">
                <a:latin typeface="Arial" pitchFamily="34" charset="0"/>
              </a:rPr>
              <a:t>º</a:t>
            </a:r>
            <a:r>
              <a:rPr lang="en-US" altLang="en-US" sz="2000" smtClean="0"/>
              <a:t>C    FOR WATER</a:t>
            </a:r>
          </a:p>
          <a:p>
            <a:pPr eaLnBrk="1" hangingPunct="1">
              <a:lnSpc>
                <a:spcPct val="80000"/>
              </a:lnSpc>
              <a:buFont typeface="Wingdings" pitchFamily="2" charset="2"/>
              <a:buNone/>
            </a:pPr>
            <a:r>
              <a:rPr lang="en-US" altLang="en-US" sz="1600" smtClean="0">
                <a:sym typeface="Symbol" pitchFamily="18" charset="2"/>
              </a:rPr>
              <a:t></a:t>
            </a:r>
            <a:r>
              <a:rPr lang="en-US" altLang="en-US" sz="2000" smtClean="0">
                <a:sym typeface="WP Greek Courier" pitchFamily="49" charset="2"/>
              </a:rPr>
              <a:t> </a:t>
            </a:r>
            <a:r>
              <a:rPr lang="en-US" altLang="en-US" sz="2000" smtClean="0"/>
              <a:t>T = T</a:t>
            </a:r>
            <a:r>
              <a:rPr lang="en-US" altLang="en-US" sz="2000" baseline="-25000" smtClean="0"/>
              <a:t>f</a:t>
            </a:r>
            <a:r>
              <a:rPr lang="en-US" altLang="en-US" sz="2000" smtClean="0"/>
              <a:t> </a:t>
            </a:r>
            <a:r>
              <a:rPr lang="en-US" altLang="en-US" sz="2000" smtClean="0">
                <a:latin typeface="Arial" pitchFamily="34" charset="0"/>
              </a:rPr>
              <a:t>–</a:t>
            </a:r>
            <a:r>
              <a:rPr lang="en-US" altLang="en-US" sz="2000" smtClean="0"/>
              <a:t> T</a:t>
            </a:r>
            <a:r>
              <a:rPr lang="en-US" altLang="en-US" sz="2000" baseline="-25000" smtClean="0"/>
              <a:t>i</a:t>
            </a:r>
            <a:r>
              <a:rPr lang="en-US" altLang="en-US" sz="2000" smtClean="0"/>
              <a:t> = 30 </a:t>
            </a:r>
            <a:r>
              <a:rPr lang="en-US" altLang="en-US" sz="2000" smtClean="0">
                <a:latin typeface="Arial" pitchFamily="34" charset="0"/>
              </a:rPr>
              <a:t>º</a:t>
            </a:r>
            <a:r>
              <a:rPr lang="en-US" altLang="en-US" sz="2000" smtClean="0"/>
              <a:t>C </a:t>
            </a:r>
            <a:r>
              <a:rPr lang="en-US" altLang="en-US" sz="2000" smtClean="0">
                <a:latin typeface="Arial" pitchFamily="34" charset="0"/>
              </a:rPr>
              <a:t>–</a:t>
            </a:r>
            <a:r>
              <a:rPr lang="en-US" altLang="en-US" sz="2000" smtClean="0"/>
              <a:t> 20 </a:t>
            </a:r>
            <a:r>
              <a:rPr lang="en-US" altLang="en-US" sz="2000" smtClean="0">
                <a:latin typeface="Arial" pitchFamily="34" charset="0"/>
              </a:rPr>
              <a:t>º</a:t>
            </a:r>
            <a:r>
              <a:rPr lang="en-US" altLang="en-US" sz="2000" smtClean="0"/>
              <a:t>C = 10 </a:t>
            </a:r>
            <a:r>
              <a:rPr lang="en-US" altLang="en-US" sz="2000" smtClean="0">
                <a:latin typeface="Arial" pitchFamily="34" charset="0"/>
              </a:rPr>
              <a:t>º</a:t>
            </a:r>
            <a:r>
              <a:rPr lang="en-US" altLang="en-US" sz="2000" smtClean="0"/>
              <a:t>C</a:t>
            </a:r>
          </a:p>
          <a:p>
            <a:pPr eaLnBrk="1" hangingPunct="1">
              <a:lnSpc>
                <a:spcPct val="80000"/>
              </a:lnSpc>
              <a:buFont typeface="Wingdings" pitchFamily="2" charset="2"/>
              <a:buNone/>
            </a:pPr>
            <a:endParaRPr lang="en-US" altLang="en-US" sz="2000" smtClean="0"/>
          </a:p>
          <a:p>
            <a:pPr eaLnBrk="1" hangingPunct="1">
              <a:lnSpc>
                <a:spcPct val="80000"/>
              </a:lnSpc>
              <a:buFont typeface="Wingdings" pitchFamily="2" charset="2"/>
              <a:buNone/>
            </a:pPr>
            <a:r>
              <a:rPr lang="en-US" altLang="en-US" sz="2000" smtClean="0"/>
              <a:t>		q = (3785.4 g) (4.18 J/g </a:t>
            </a:r>
            <a:r>
              <a:rPr lang="en-US" altLang="en-US" sz="2000" smtClean="0">
                <a:latin typeface="Arial" pitchFamily="34" charset="0"/>
              </a:rPr>
              <a:t>º</a:t>
            </a:r>
            <a:r>
              <a:rPr lang="en-US" altLang="en-US" sz="2000" smtClean="0"/>
              <a:t>C) (10 </a:t>
            </a:r>
            <a:r>
              <a:rPr lang="en-US" altLang="en-US" sz="2000" smtClean="0">
                <a:latin typeface="Arial" pitchFamily="34" charset="0"/>
              </a:rPr>
              <a:t>º</a:t>
            </a:r>
            <a:r>
              <a:rPr lang="en-US" altLang="en-US" sz="2000" smtClean="0"/>
              <a:t>C) = +158, 230 J</a:t>
            </a:r>
          </a:p>
          <a:p>
            <a:pPr eaLnBrk="1" hangingPunct="1">
              <a:lnSpc>
                <a:spcPct val="80000"/>
              </a:lnSpc>
              <a:buFont typeface="Wingdings" pitchFamily="2" charset="2"/>
              <a:buNone/>
            </a:pPr>
            <a:r>
              <a:rPr lang="en-US" altLang="en-US" sz="2000" smtClean="0"/>
              <a:t>                                                              = 158.230 kJ</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58371">
                                            <p:txEl>
                                              <p:pRg st="2" end="2"/>
                                            </p:txEl>
                                          </p:spTgt>
                                        </p:tgtEl>
                                        <p:attrNameLst>
                                          <p:attrName>style.visibility</p:attrName>
                                        </p:attrNameLst>
                                      </p:cBhvr>
                                      <p:to>
                                        <p:strVal val="visible"/>
                                      </p:to>
                                    </p:set>
                                    <p:animEffect transition="in" filter="diamond(in)">
                                      <p:cBhvr>
                                        <p:cTn id="7" dur="2000"/>
                                        <p:tgtEl>
                                          <p:spTgt spid="58371">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58371">
                                            <p:txEl>
                                              <p:pRg st="4" end="4"/>
                                            </p:txEl>
                                          </p:spTgt>
                                        </p:tgtEl>
                                        <p:attrNameLst>
                                          <p:attrName>style.visibility</p:attrName>
                                        </p:attrNameLst>
                                      </p:cBhvr>
                                      <p:to>
                                        <p:strVal val="visible"/>
                                      </p:to>
                                    </p:set>
                                    <p:animEffect transition="in" filter="diamond(in)">
                                      <p:cBhvr>
                                        <p:cTn id="12" dur="2000"/>
                                        <p:tgtEl>
                                          <p:spTgt spid="58371">
                                            <p:txEl>
                                              <p:pRg st="4" end="4"/>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58371">
                                            <p:txEl>
                                              <p:pRg st="5" end="5"/>
                                            </p:txEl>
                                          </p:spTgt>
                                        </p:tgtEl>
                                        <p:attrNameLst>
                                          <p:attrName>style.visibility</p:attrName>
                                        </p:attrNameLst>
                                      </p:cBhvr>
                                      <p:to>
                                        <p:strVal val="visible"/>
                                      </p:to>
                                    </p:set>
                                    <p:animEffect transition="in" filter="diamond(in)">
                                      <p:cBhvr>
                                        <p:cTn id="15" dur="2000"/>
                                        <p:tgtEl>
                                          <p:spTgt spid="58371">
                                            <p:txEl>
                                              <p:pRg st="5" end="5"/>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8" presetClass="entr" presetSubtype="16" fill="hold" nodeType="clickEffect">
                                  <p:stCondLst>
                                    <p:cond delay="0"/>
                                  </p:stCondLst>
                                  <p:childTnLst>
                                    <p:set>
                                      <p:cBhvr>
                                        <p:cTn id="19" dur="1" fill="hold">
                                          <p:stCondLst>
                                            <p:cond delay="0"/>
                                          </p:stCondLst>
                                        </p:cTn>
                                        <p:tgtEl>
                                          <p:spTgt spid="58371">
                                            <p:txEl>
                                              <p:pRg st="7" end="7"/>
                                            </p:txEl>
                                          </p:spTgt>
                                        </p:tgtEl>
                                        <p:attrNameLst>
                                          <p:attrName>style.visibility</p:attrName>
                                        </p:attrNameLst>
                                      </p:cBhvr>
                                      <p:to>
                                        <p:strVal val="visible"/>
                                      </p:to>
                                    </p:set>
                                    <p:animEffect transition="in" filter="diamond(in)">
                                      <p:cBhvr>
                                        <p:cTn id="20" dur="2000"/>
                                        <p:tgtEl>
                                          <p:spTgt spid="58371">
                                            <p:txEl>
                                              <p:pRg st="7" end="7"/>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8" presetClass="entr" presetSubtype="16" fill="hold" nodeType="clickEffect">
                                  <p:stCondLst>
                                    <p:cond delay="0"/>
                                  </p:stCondLst>
                                  <p:childTnLst>
                                    <p:set>
                                      <p:cBhvr>
                                        <p:cTn id="24" dur="1" fill="hold">
                                          <p:stCondLst>
                                            <p:cond delay="0"/>
                                          </p:stCondLst>
                                        </p:cTn>
                                        <p:tgtEl>
                                          <p:spTgt spid="58371">
                                            <p:txEl>
                                              <p:pRg st="8" end="8"/>
                                            </p:txEl>
                                          </p:spTgt>
                                        </p:tgtEl>
                                        <p:attrNameLst>
                                          <p:attrName>style.visibility</p:attrName>
                                        </p:attrNameLst>
                                      </p:cBhvr>
                                      <p:to>
                                        <p:strVal val="visible"/>
                                      </p:to>
                                    </p:set>
                                    <p:animEffect transition="in" filter="diamond(in)">
                                      <p:cBhvr>
                                        <p:cTn id="25" dur="2000"/>
                                        <p:tgtEl>
                                          <p:spTgt spid="58371">
                                            <p:txEl>
                                              <p:pRg st="8" end="8"/>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8" presetClass="entr" presetSubtype="16" fill="hold" nodeType="clickEffect">
                                  <p:stCondLst>
                                    <p:cond delay="0"/>
                                  </p:stCondLst>
                                  <p:childTnLst>
                                    <p:set>
                                      <p:cBhvr>
                                        <p:cTn id="29" dur="1" fill="hold">
                                          <p:stCondLst>
                                            <p:cond delay="0"/>
                                          </p:stCondLst>
                                        </p:cTn>
                                        <p:tgtEl>
                                          <p:spTgt spid="58371">
                                            <p:txEl>
                                              <p:pRg st="10" end="10"/>
                                            </p:txEl>
                                          </p:spTgt>
                                        </p:tgtEl>
                                        <p:attrNameLst>
                                          <p:attrName>style.visibility</p:attrName>
                                        </p:attrNameLst>
                                      </p:cBhvr>
                                      <p:to>
                                        <p:strVal val="visible"/>
                                      </p:to>
                                    </p:set>
                                    <p:animEffect transition="in" filter="diamond(in)">
                                      <p:cBhvr>
                                        <p:cTn id="30" dur="2000"/>
                                        <p:tgtEl>
                                          <p:spTgt spid="58371">
                                            <p:txEl>
                                              <p:pRg st="10" end="10"/>
                                            </p:txEl>
                                          </p:spTgt>
                                        </p:tgtEl>
                                      </p:cBhvr>
                                    </p:animEffect>
                                  </p:childTnLst>
                                </p:cTn>
                              </p:par>
                              <p:par>
                                <p:cTn id="31" presetID="8" presetClass="entr" presetSubtype="16" fill="hold" nodeType="withEffect">
                                  <p:stCondLst>
                                    <p:cond delay="0"/>
                                  </p:stCondLst>
                                  <p:childTnLst>
                                    <p:set>
                                      <p:cBhvr>
                                        <p:cTn id="32" dur="1" fill="hold">
                                          <p:stCondLst>
                                            <p:cond delay="0"/>
                                          </p:stCondLst>
                                        </p:cTn>
                                        <p:tgtEl>
                                          <p:spTgt spid="58371">
                                            <p:txEl>
                                              <p:pRg st="11" end="11"/>
                                            </p:txEl>
                                          </p:spTgt>
                                        </p:tgtEl>
                                        <p:attrNameLst>
                                          <p:attrName>style.visibility</p:attrName>
                                        </p:attrNameLst>
                                      </p:cBhvr>
                                      <p:to>
                                        <p:strVal val="visible"/>
                                      </p:to>
                                    </p:set>
                                    <p:animEffect transition="in" filter="diamond(in)">
                                      <p:cBhvr>
                                        <p:cTn id="33" dur="2000"/>
                                        <p:tgtEl>
                                          <p:spTgt spid="5837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smtClean="0"/>
              <a:t>Calorimetry Problem #2</a:t>
            </a:r>
          </a:p>
        </p:txBody>
      </p:sp>
      <p:sp>
        <p:nvSpPr>
          <p:cNvPr id="45059"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altLang="en-US" sz="2400" smtClean="0"/>
              <a:t>I have 50.0 mL of pure water in a perfectly insulated thermos that is at room temperature (25 </a:t>
            </a:r>
            <a:r>
              <a:rPr lang="en-US" altLang="en-US" sz="2400" smtClean="0">
                <a:latin typeface="Arial" pitchFamily="34" charset="0"/>
              </a:rPr>
              <a:t>º</a:t>
            </a:r>
            <a:r>
              <a:rPr lang="en-US" altLang="en-US" sz="2400" smtClean="0"/>
              <a:t> C).  I put a 5.0 g aluminum slug into a dry test tube and then put it in boiling water at sea level for several minutes until the aluminum slug, test tube and water have all reached equilibrium.  I then instantaneously dump the hot slug into the perfectly insulated thermos without splashing.  What is the temperature of the water and slug when they reach equilibrium with each other BUT NOT THE ROOM?</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smtClean="0"/>
              <a:t>Solution to Question #2</a:t>
            </a:r>
          </a:p>
        </p:txBody>
      </p:sp>
      <p:sp>
        <p:nvSpPr>
          <p:cNvPr id="46083" name="Rectangle 3"/>
          <p:cNvSpPr>
            <a:spLocks noGrp="1" noChangeArrowheads="1"/>
          </p:cNvSpPr>
          <p:nvPr>
            <p:ph type="body" idx="1"/>
          </p:nvPr>
        </p:nvSpPr>
        <p:spPr/>
        <p:txBody>
          <a:bodyPr/>
          <a:lstStyle/>
          <a:p>
            <a:pPr eaLnBrk="1" hangingPunct="1">
              <a:buFont typeface="Wingdings" pitchFamily="2" charset="2"/>
              <a:buNone/>
            </a:pPr>
            <a:r>
              <a:rPr lang="en-US" altLang="en-US" sz="2000" smtClean="0"/>
              <a:t>q</a:t>
            </a:r>
            <a:r>
              <a:rPr lang="en-US" altLang="en-US" sz="2000" baseline="-25000" smtClean="0"/>
              <a:t>water</a:t>
            </a:r>
            <a:r>
              <a:rPr lang="en-US" altLang="en-US" sz="2000" smtClean="0"/>
              <a:t> = - q</a:t>
            </a:r>
            <a:r>
              <a:rPr lang="en-US" altLang="en-US" sz="2000" baseline="-25000" smtClean="0"/>
              <a:t>Al</a:t>
            </a:r>
            <a:endParaRPr lang="en-US" altLang="en-US" sz="2000" smtClean="0"/>
          </a:p>
          <a:p>
            <a:pPr eaLnBrk="1" hangingPunct="1">
              <a:buFont typeface="Wingdings" pitchFamily="2" charset="2"/>
              <a:buNone/>
            </a:pPr>
            <a:r>
              <a:rPr lang="en-US" altLang="en-US" sz="2000" smtClean="0"/>
              <a:t>q</a:t>
            </a:r>
            <a:r>
              <a:rPr lang="en-US" altLang="en-US" sz="2000" baseline="-25000" smtClean="0"/>
              <a:t>water</a:t>
            </a:r>
            <a:r>
              <a:rPr lang="en-US" altLang="en-US" sz="2000" smtClean="0"/>
              <a:t> + q</a:t>
            </a:r>
            <a:r>
              <a:rPr lang="en-US" altLang="en-US" sz="2000" baseline="-25000" smtClean="0"/>
              <a:t>Al</a:t>
            </a:r>
            <a:r>
              <a:rPr lang="en-US" altLang="en-US" sz="2000" smtClean="0"/>
              <a:t> =0</a:t>
            </a:r>
          </a:p>
          <a:p>
            <a:pPr eaLnBrk="1" hangingPunct="1">
              <a:buFont typeface="Wingdings" pitchFamily="2" charset="2"/>
              <a:buNone/>
            </a:pPr>
            <a:endParaRPr lang="en-US" altLang="en-US" sz="2000" smtClean="0"/>
          </a:p>
          <a:p>
            <a:pPr eaLnBrk="1" hangingPunct="1">
              <a:buFont typeface="Wingdings" pitchFamily="2" charset="2"/>
              <a:buNone/>
            </a:pPr>
            <a:r>
              <a:rPr lang="en-US" altLang="en-US" sz="2000" smtClean="0"/>
              <a:t>q</a:t>
            </a:r>
            <a:r>
              <a:rPr lang="en-US" altLang="en-US" sz="2000" baseline="-25000" smtClean="0"/>
              <a:t>water</a:t>
            </a:r>
            <a:r>
              <a:rPr lang="en-US" altLang="en-US" sz="2000" smtClean="0"/>
              <a:t> = m</a:t>
            </a:r>
            <a:r>
              <a:rPr lang="en-US" altLang="en-US" sz="2000" baseline="-25000" smtClean="0"/>
              <a:t>water</a:t>
            </a:r>
            <a:r>
              <a:rPr lang="en-US" altLang="en-US" sz="2000" smtClean="0"/>
              <a:t> c</a:t>
            </a:r>
            <a:r>
              <a:rPr lang="en-US" altLang="en-US" sz="2000" baseline="-25000" smtClean="0"/>
              <a:t>water</a:t>
            </a:r>
            <a:r>
              <a:rPr lang="en-US" altLang="en-US" sz="2000" smtClean="0"/>
              <a:t> </a:t>
            </a:r>
            <a:r>
              <a:rPr lang="en-US" altLang="en-US" sz="2000" smtClean="0">
                <a:sym typeface="Symbol" pitchFamily="18" charset="2"/>
              </a:rPr>
              <a:t></a:t>
            </a:r>
            <a:r>
              <a:rPr lang="en-US" altLang="en-US" sz="2000" smtClean="0">
                <a:sym typeface="WP Greek Courier" pitchFamily="49" charset="2"/>
              </a:rPr>
              <a:t> </a:t>
            </a:r>
            <a:r>
              <a:rPr lang="en-US" altLang="en-US" sz="2000" smtClean="0"/>
              <a:t>T</a:t>
            </a:r>
            <a:r>
              <a:rPr lang="en-US" altLang="en-US" sz="2000" baseline="-25000" smtClean="0"/>
              <a:t>water</a:t>
            </a:r>
            <a:endParaRPr lang="en-US" altLang="en-US" sz="2000" smtClean="0"/>
          </a:p>
          <a:p>
            <a:pPr eaLnBrk="1" hangingPunct="1">
              <a:buFont typeface="Wingdings" pitchFamily="2" charset="2"/>
              <a:buNone/>
            </a:pPr>
            <a:r>
              <a:rPr lang="en-US" altLang="en-US" sz="2000" smtClean="0"/>
              <a:t>q</a:t>
            </a:r>
            <a:r>
              <a:rPr lang="en-US" altLang="en-US" sz="2000" baseline="-25000" smtClean="0"/>
              <a:t>Al</a:t>
            </a:r>
            <a:r>
              <a:rPr lang="en-US" altLang="en-US" sz="2000" smtClean="0"/>
              <a:t> = m</a:t>
            </a:r>
            <a:r>
              <a:rPr lang="en-US" altLang="en-US" sz="2000" baseline="-25000" smtClean="0"/>
              <a:t>Al</a:t>
            </a:r>
            <a:r>
              <a:rPr lang="en-US" altLang="en-US" sz="2000" smtClean="0"/>
              <a:t> c</a:t>
            </a:r>
            <a:r>
              <a:rPr lang="en-US" altLang="en-US" sz="2000" baseline="-25000" smtClean="0"/>
              <a:t>Al</a:t>
            </a:r>
            <a:r>
              <a:rPr lang="en-US" altLang="en-US" sz="2000" smtClean="0"/>
              <a:t> </a:t>
            </a:r>
            <a:r>
              <a:rPr lang="en-US" altLang="en-US" sz="2000" smtClean="0">
                <a:sym typeface="Symbol" pitchFamily="18" charset="2"/>
              </a:rPr>
              <a:t></a:t>
            </a:r>
            <a:r>
              <a:rPr lang="en-US" altLang="en-US" sz="2000" smtClean="0">
                <a:sym typeface="WP Greek Courier" pitchFamily="49" charset="2"/>
              </a:rPr>
              <a:t> </a:t>
            </a:r>
            <a:r>
              <a:rPr lang="en-US" altLang="en-US" sz="2000" smtClean="0"/>
              <a:t>T</a:t>
            </a:r>
            <a:r>
              <a:rPr lang="en-US" altLang="en-US" sz="2000" baseline="-25000" smtClean="0"/>
              <a:t>Al</a:t>
            </a:r>
            <a:endParaRPr lang="en-US" altLang="en-US" sz="2000" smtClean="0"/>
          </a:p>
          <a:p>
            <a:pPr eaLnBrk="1" hangingPunct="1">
              <a:buFont typeface="Wingdings" pitchFamily="2" charset="2"/>
              <a:buNone/>
            </a:pPr>
            <a:endParaRPr lang="en-US" altLang="en-US" smtClean="0"/>
          </a:p>
          <a:p>
            <a:pPr eaLnBrk="1" hangingPunct="1">
              <a:buFont typeface="Wingdings" pitchFamily="2" charset="2"/>
              <a:buNone/>
            </a:pPr>
            <a:r>
              <a:rPr lang="en-US" altLang="en-US" sz="2000" smtClean="0"/>
              <a:t>m</a:t>
            </a:r>
            <a:r>
              <a:rPr lang="en-US" altLang="en-US" sz="2000" baseline="-25000" smtClean="0"/>
              <a:t>water</a:t>
            </a:r>
            <a:r>
              <a:rPr lang="en-US" altLang="en-US" sz="2000" smtClean="0"/>
              <a:t> c</a:t>
            </a:r>
            <a:r>
              <a:rPr lang="en-US" altLang="en-US" sz="2000" baseline="-25000" smtClean="0"/>
              <a:t>water</a:t>
            </a:r>
            <a:r>
              <a:rPr lang="en-US" altLang="en-US" sz="2000" smtClean="0"/>
              <a:t> </a:t>
            </a:r>
            <a:r>
              <a:rPr lang="en-US" altLang="en-US" sz="2000" smtClean="0">
                <a:sym typeface="Symbol" pitchFamily="18" charset="2"/>
              </a:rPr>
              <a:t></a:t>
            </a:r>
            <a:r>
              <a:rPr lang="en-US" altLang="en-US" sz="2000" smtClean="0">
                <a:sym typeface="WP Greek Courier" pitchFamily="49" charset="2"/>
              </a:rPr>
              <a:t> </a:t>
            </a:r>
            <a:r>
              <a:rPr lang="en-US" altLang="en-US" sz="2000" smtClean="0"/>
              <a:t>T</a:t>
            </a:r>
            <a:r>
              <a:rPr lang="en-US" altLang="en-US" sz="2000" baseline="-25000" smtClean="0"/>
              <a:t>water </a:t>
            </a:r>
            <a:r>
              <a:rPr lang="en-US" altLang="en-US" sz="2000" smtClean="0"/>
              <a:t>= - m</a:t>
            </a:r>
            <a:r>
              <a:rPr lang="en-US" altLang="en-US" sz="2000" baseline="-25000" smtClean="0"/>
              <a:t>Al</a:t>
            </a:r>
            <a:r>
              <a:rPr lang="en-US" altLang="en-US" sz="2000" smtClean="0"/>
              <a:t> c</a:t>
            </a:r>
            <a:r>
              <a:rPr lang="en-US" altLang="en-US" sz="2000" baseline="-25000" smtClean="0"/>
              <a:t>Al</a:t>
            </a:r>
            <a:r>
              <a:rPr lang="en-US" altLang="en-US" sz="2000" smtClean="0"/>
              <a:t> </a:t>
            </a:r>
            <a:r>
              <a:rPr lang="en-US" altLang="en-US" sz="2000" smtClean="0">
                <a:sym typeface="Symbol" pitchFamily="18" charset="2"/>
              </a:rPr>
              <a:t></a:t>
            </a:r>
            <a:r>
              <a:rPr lang="en-US" altLang="en-US" sz="2000" smtClean="0">
                <a:sym typeface="WP Greek Courier" pitchFamily="49" charset="2"/>
              </a:rPr>
              <a:t> </a:t>
            </a:r>
            <a:r>
              <a:rPr lang="en-US" altLang="en-US" sz="2000" smtClean="0"/>
              <a:t>T</a:t>
            </a:r>
            <a:r>
              <a:rPr lang="en-US" altLang="en-US" sz="2000" baseline="-25000" smtClean="0"/>
              <a:t>Al</a:t>
            </a:r>
            <a:endParaRPr lang="en-US" altLang="en-US" sz="2000" smtClean="0"/>
          </a:p>
          <a:p>
            <a:pPr eaLnBrk="1" hangingPunct="1">
              <a:buFont typeface="Wingdings" pitchFamily="2" charset="2"/>
              <a:buNone/>
            </a:pPr>
            <a:endParaRPr lang="en-US" altLang="en-US" sz="2000" smtClean="0"/>
          </a:p>
          <a:p>
            <a:pPr eaLnBrk="1" hangingPunct="1">
              <a:buFont typeface="Wingdings" pitchFamily="2" charset="2"/>
              <a:buNone/>
            </a:pPr>
            <a:endParaRPr lang="en-US" altLang="en-US"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smtClean="0"/>
              <a:t>Solution to Question #2</a:t>
            </a:r>
          </a:p>
        </p:txBody>
      </p:sp>
      <p:sp>
        <p:nvSpPr>
          <p:cNvPr id="47107"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altLang="en-US" smtClean="0"/>
              <a:t>50.0 mL water * </a:t>
            </a:r>
            <a:r>
              <a:rPr lang="en-US" altLang="en-US" u="sng" smtClean="0"/>
              <a:t>1.0 g water</a:t>
            </a:r>
            <a:r>
              <a:rPr lang="en-US" altLang="en-US" smtClean="0"/>
              <a:t> = 50.0 g water</a:t>
            </a:r>
          </a:p>
          <a:p>
            <a:pPr eaLnBrk="1" hangingPunct="1">
              <a:lnSpc>
                <a:spcPct val="90000"/>
              </a:lnSpc>
              <a:buFont typeface="Wingdings" pitchFamily="2" charset="2"/>
              <a:buNone/>
            </a:pPr>
            <a:r>
              <a:rPr lang="en-US" altLang="en-US" smtClean="0"/>
              <a:t>                           1.0 mL water</a:t>
            </a:r>
          </a:p>
          <a:p>
            <a:pPr eaLnBrk="1" hangingPunct="1">
              <a:lnSpc>
                <a:spcPct val="90000"/>
              </a:lnSpc>
              <a:buFont typeface="Wingdings" pitchFamily="2" charset="2"/>
              <a:buNone/>
            </a:pPr>
            <a:r>
              <a:rPr lang="en-US" altLang="en-US" smtClean="0"/>
              <a:t>From the table in the book:</a:t>
            </a:r>
          </a:p>
          <a:p>
            <a:pPr eaLnBrk="1" hangingPunct="1">
              <a:lnSpc>
                <a:spcPct val="90000"/>
              </a:lnSpc>
              <a:buFont typeface="Wingdings" pitchFamily="2" charset="2"/>
              <a:buNone/>
            </a:pPr>
            <a:r>
              <a:rPr lang="en-US" altLang="en-US" smtClean="0"/>
              <a:t>		c</a:t>
            </a:r>
            <a:r>
              <a:rPr lang="en-US" altLang="en-US" baseline="-25000" smtClean="0"/>
              <a:t>water</a:t>
            </a:r>
            <a:r>
              <a:rPr lang="en-US" altLang="en-US" smtClean="0"/>
              <a:t> = 4.18 J/g </a:t>
            </a:r>
            <a:r>
              <a:rPr lang="en-US" altLang="en-US" smtClean="0">
                <a:latin typeface="Arial" pitchFamily="34" charset="0"/>
              </a:rPr>
              <a:t>º</a:t>
            </a:r>
            <a:r>
              <a:rPr lang="en-US" altLang="en-US" smtClean="0"/>
              <a:t>C</a:t>
            </a:r>
          </a:p>
          <a:p>
            <a:pPr eaLnBrk="1" hangingPunct="1">
              <a:lnSpc>
                <a:spcPct val="90000"/>
              </a:lnSpc>
              <a:buFont typeface="Wingdings" pitchFamily="2" charset="2"/>
              <a:buNone/>
            </a:pPr>
            <a:r>
              <a:rPr lang="en-US" altLang="en-US" smtClean="0"/>
              <a:t>		c</a:t>
            </a:r>
            <a:r>
              <a:rPr lang="en-US" altLang="en-US" baseline="-25000" smtClean="0"/>
              <a:t>Al </a:t>
            </a:r>
            <a:r>
              <a:rPr lang="en-US" altLang="en-US" smtClean="0"/>
              <a:t>= 0.90 J/g </a:t>
            </a:r>
            <a:r>
              <a:rPr lang="en-US" altLang="en-US" smtClean="0">
                <a:latin typeface="Arial" pitchFamily="34" charset="0"/>
              </a:rPr>
              <a:t>º</a:t>
            </a:r>
            <a:r>
              <a:rPr lang="en-US" altLang="en-US" smtClean="0"/>
              <a:t>C </a:t>
            </a:r>
          </a:p>
          <a:p>
            <a:pPr eaLnBrk="1" hangingPunct="1">
              <a:lnSpc>
                <a:spcPct val="90000"/>
              </a:lnSpc>
              <a:buFont typeface="Wingdings" pitchFamily="2" charset="2"/>
              <a:buNone/>
            </a:pPr>
            <a:r>
              <a:rPr lang="en-US" altLang="en-US" smtClean="0"/>
              <a:t>m</a:t>
            </a:r>
            <a:r>
              <a:rPr lang="en-US" altLang="en-US" baseline="-25000" smtClean="0"/>
              <a:t>water</a:t>
            </a:r>
            <a:r>
              <a:rPr lang="en-US" altLang="en-US" smtClean="0"/>
              <a:t> c</a:t>
            </a:r>
            <a:r>
              <a:rPr lang="en-US" altLang="en-US" baseline="-25000" smtClean="0"/>
              <a:t>water</a:t>
            </a:r>
            <a:r>
              <a:rPr lang="en-US" altLang="en-US" smtClean="0"/>
              <a:t> </a:t>
            </a:r>
            <a:r>
              <a:rPr lang="en-US" altLang="en-US" smtClean="0">
                <a:sym typeface="Symbol" pitchFamily="18" charset="2"/>
              </a:rPr>
              <a:t></a:t>
            </a:r>
            <a:r>
              <a:rPr lang="en-US" altLang="en-US" smtClean="0"/>
              <a:t>T</a:t>
            </a:r>
            <a:r>
              <a:rPr lang="en-US" altLang="en-US" baseline="-25000" smtClean="0"/>
              <a:t>water </a:t>
            </a:r>
            <a:r>
              <a:rPr lang="en-US" altLang="en-US" smtClean="0"/>
              <a:t>= - m</a:t>
            </a:r>
            <a:r>
              <a:rPr lang="en-US" altLang="en-US" baseline="-25000" smtClean="0"/>
              <a:t>Al</a:t>
            </a:r>
            <a:r>
              <a:rPr lang="en-US" altLang="en-US" smtClean="0"/>
              <a:t> c</a:t>
            </a:r>
            <a:r>
              <a:rPr lang="en-US" altLang="en-US" baseline="-25000" smtClean="0"/>
              <a:t>Al</a:t>
            </a:r>
            <a:r>
              <a:rPr lang="en-US" altLang="en-US" smtClean="0"/>
              <a:t> </a:t>
            </a:r>
            <a:r>
              <a:rPr lang="en-US" altLang="en-US" smtClean="0">
                <a:sym typeface="Symbol" pitchFamily="18" charset="2"/>
              </a:rPr>
              <a:t></a:t>
            </a:r>
            <a:r>
              <a:rPr lang="en-US" altLang="en-US" smtClean="0"/>
              <a:t>T</a:t>
            </a:r>
            <a:r>
              <a:rPr lang="en-US" altLang="en-US" baseline="-25000" smtClean="0"/>
              <a:t>Al</a:t>
            </a:r>
            <a:endParaRPr lang="en-US" altLang="en-US" smtClean="0"/>
          </a:p>
          <a:p>
            <a:pPr eaLnBrk="1" hangingPunct="1">
              <a:lnSpc>
                <a:spcPct val="90000"/>
              </a:lnSpc>
              <a:buFont typeface="Wingdings" pitchFamily="2" charset="2"/>
              <a:buNone/>
            </a:pPr>
            <a:r>
              <a:rPr lang="en-US" altLang="en-US" smtClean="0"/>
              <a:t>50.0 g * 4.18 J/g </a:t>
            </a:r>
            <a:r>
              <a:rPr lang="en-US" altLang="en-US" smtClean="0">
                <a:latin typeface="Arial" pitchFamily="34" charset="0"/>
              </a:rPr>
              <a:t>º</a:t>
            </a:r>
            <a:r>
              <a:rPr lang="en-US" altLang="en-US" smtClean="0"/>
              <a:t>C (T</a:t>
            </a:r>
            <a:r>
              <a:rPr lang="en-US" altLang="en-US" baseline="-25000" smtClean="0"/>
              <a:t>f,water-</a:t>
            </a:r>
            <a:r>
              <a:rPr lang="en-US" altLang="en-US" smtClean="0"/>
              <a:t>25) =</a:t>
            </a:r>
          </a:p>
          <a:p>
            <a:pPr eaLnBrk="1" hangingPunct="1">
              <a:lnSpc>
                <a:spcPct val="90000"/>
              </a:lnSpc>
              <a:buFont typeface="Wingdings" pitchFamily="2" charset="2"/>
              <a:buNone/>
            </a:pPr>
            <a:r>
              <a:rPr lang="en-US" altLang="en-US" smtClean="0"/>
              <a:t>             - 5.0 g * 0.90 J/g </a:t>
            </a:r>
            <a:r>
              <a:rPr lang="en-US" altLang="en-US" smtClean="0">
                <a:latin typeface="Arial" pitchFamily="34" charset="0"/>
              </a:rPr>
              <a:t>º</a:t>
            </a:r>
            <a:r>
              <a:rPr lang="en-US" altLang="en-US" smtClean="0"/>
              <a:t>C * (T</a:t>
            </a:r>
            <a:r>
              <a:rPr lang="en-US" altLang="en-US" baseline="-25000" smtClean="0"/>
              <a:t>f</a:t>
            </a:r>
            <a:r>
              <a:rPr lang="en-US" altLang="en-US" smtClean="0"/>
              <a:t>,</a:t>
            </a:r>
            <a:r>
              <a:rPr lang="en-US" altLang="en-US" baseline="-25000" smtClean="0"/>
              <a:t>Al</a:t>
            </a:r>
            <a:r>
              <a:rPr lang="en-US" altLang="en-US" smtClean="0"/>
              <a:t> </a:t>
            </a:r>
            <a:r>
              <a:rPr lang="en-US" altLang="en-US" smtClean="0">
                <a:latin typeface="Arial" pitchFamily="34" charset="0"/>
              </a:rPr>
              <a:t>–</a:t>
            </a:r>
            <a:r>
              <a:rPr lang="en-US" altLang="en-US" smtClean="0"/>
              <a:t> 100)</a:t>
            </a:r>
          </a:p>
          <a:p>
            <a:pPr eaLnBrk="1" hangingPunct="1">
              <a:lnSpc>
                <a:spcPct val="90000"/>
              </a:lnSpc>
              <a:buFont typeface="Wingdings" pitchFamily="2" charset="2"/>
              <a:buNone/>
            </a:pPr>
            <a:endParaRPr lang="en-US" altLang="en-US" smtClean="0"/>
          </a:p>
          <a:p>
            <a:pPr eaLnBrk="1" hangingPunct="1">
              <a:lnSpc>
                <a:spcPct val="90000"/>
              </a:lnSpc>
              <a:buFont typeface="Wingdings" pitchFamily="2" charset="2"/>
              <a:buNone/>
            </a:pPr>
            <a:r>
              <a:rPr lang="en-US" altLang="en-US" smtClean="0"/>
              <a:t>T</a:t>
            </a:r>
            <a:r>
              <a:rPr lang="en-US" altLang="en-US" baseline="-25000" smtClean="0"/>
              <a:t>f,water</a:t>
            </a:r>
            <a:r>
              <a:rPr lang="en-US" altLang="en-US" smtClean="0"/>
              <a:t> = T</a:t>
            </a:r>
            <a:r>
              <a:rPr lang="en-US" altLang="en-US" baseline="-25000" smtClean="0"/>
              <a:t>f,Al</a:t>
            </a:r>
            <a:endParaRPr lang="en-US" altLang="en-US" smtClean="0"/>
          </a:p>
          <a:p>
            <a:pPr eaLnBrk="1" hangingPunct="1">
              <a:lnSpc>
                <a:spcPct val="90000"/>
              </a:lnSpc>
              <a:buFont typeface="Wingdings" pitchFamily="2" charset="2"/>
              <a:buNone/>
            </a:pPr>
            <a:endParaRPr lang="en-US" altLang="en-US" sz="360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smtClean="0"/>
              <a:t>Solution to Question #2</a:t>
            </a:r>
          </a:p>
        </p:txBody>
      </p:sp>
      <p:sp>
        <p:nvSpPr>
          <p:cNvPr id="48131"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altLang="en-US" sz="2400" smtClean="0"/>
              <a:t>50.0 g * 4.18 J/g </a:t>
            </a:r>
            <a:r>
              <a:rPr lang="en-US" altLang="en-US" sz="2400" smtClean="0">
                <a:latin typeface="Arial" pitchFamily="34" charset="0"/>
              </a:rPr>
              <a:t>º</a:t>
            </a:r>
            <a:r>
              <a:rPr lang="en-US" altLang="en-US" sz="2400" smtClean="0"/>
              <a:t>C (T</a:t>
            </a:r>
            <a:r>
              <a:rPr lang="en-US" altLang="en-US" sz="2400" baseline="-25000" smtClean="0"/>
              <a:t>f</a:t>
            </a:r>
            <a:r>
              <a:rPr lang="en-US" altLang="en-US" sz="2400" smtClean="0"/>
              <a:t>-25) =</a:t>
            </a:r>
          </a:p>
          <a:p>
            <a:pPr eaLnBrk="1" hangingPunct="1">
              <a:lnSpc>
                <a:spcPct val="90000"/>
              </a:lnSpc>
              <a:buFont typeface="Wingdings" pitchFamily="2" charset="2"/>
              <a:buNone/>
            </a:pPr>
            <a:r>
              <a:rPr lang="en-US" altLang="en-US" sz="2400" smtClean="0"/>
              <a:t>				- 5.0 g * 0.90 J/g </a:t>
            </a:r>
            <a:r>
              <a:rPr lang="en-US" altLang="en-US" sz="2400" smtClean="0">
                <a:latin typeface="Arial" pitchFamily="34" charset="0"/>
              </a:rPr>
              <a:t>º</a:t>
            </a:r>
            <a:r>
              <a:rPr lang="en-US" altLang="en-US" sz="2400" smtClean="0"/>
              <a:t>C * (T</a:t>
            </a:r>
            <a:r>
              <a:rPr lang="en-US" altLang="en-US" sz="2400" baseline="-25000" smtClean="0"/>
              <a:t>f</a:t>
            </a:r>
            <a:r>
              <a:rPr lang="en-US" altLang="en-US" sz="2400" smtClean="0"/>
              <a:t> </a:t>
            </a:r>
            <a:r>
              <a:rPr lang="en-US" altLang="en-US" sz="2400" smtClean="0">
                <a:latin typeface="Arial" pitchFamily="34" charset="0"/>
              </a:rPr>
              <a:t>–</a:t>
            </a:r>
            <a:r>
              <a:rPr lang="en-US" altLang="en-US" sz="2400" smtClean="0"/>
              <a:t> 100)</a:t>
            </a:r>
          </a:p>
          <a:p>
            <a:pPr eaLnBrk="1" hangingPunct="1">
              <a:lnSpc>
                <a:spcPct val="90000"/>
              </a:lnSpc>
              <a:buFont typeface="Wingdings" pitchFamily="2" charset="2"/>
              <a:buNone/>
            </a:pPr>
            <a:endParaRPr lang="en-US" altLang="en-US" sz="2400" smtClean="0"/>
          </a:p>
          <a:p>
            <a:pPr eaLnBrk="1" hangingPunct="1">
              <a:lnSpc>
                <a:spcPct val="90000"/>
              </a:lnSpc>
              <a:buFont typeface="Wingdings" pitchFamily="2" charset="2"/>
              <a:buNone/>
            </a:pPr>
            <a:r>
              <a:rPr lang="en-US" altLang="en-US" smtClean="0"/>
              <a:t>209 (T</a:t>
            </a:r>
            <a:r>
              <a:rPr lang="en-US" altLang="en-US" baseline="-25000" smtClean="0"/>
              <a:t>f</a:t>
            </a:r>
            <a:r>
              <a:rPr lang="en-US" altLang="en-US" smtClean="0"/>
              <a:t>-25) = -4.5(T</a:t>
            </a:r>
            <a:r>
              <a:rPr lang="en-US" altLang="en-US" baseline="-25000" smtClean="0"/>
              <a:t>f</a:t>
            </a:r>
            <a:r>
              <a:rPr lang="en-US" altLang="en-US" smtClean="0"/>
              <a:t> </a:t>
            </a:r>
            <a:r>
              <a:rPr lang="en-US" altLang="en-US" smtClean="0">
                <a:latin typeface="Arial" pitchFamily="34" charset="0"/>
              </a:rPr>
              <a:t>–</a:t>
            </a:r>
            <a:r>
              <a:rPr lang="en-US" altLang="en-US" smtClean="0"/>
              <a:t> 100)</a:t>
            </a:r>
          </a:p>
          <a:p>
            <a:pPr eaLnBrk="1" hangingPunct="1">
              <a:lnSpc>
                <a:spcPct val="90000"/>
              </a:lnSpc>
              <a:buFont typeface="Wingdings" pitchFamily="2" charset="2"/>
              <a:buNone/>
            </a:pPr>
            <a:r>
              <a:rPr lang="en-US" altLang="en-US" smtClean="0"/>
              <a:t>209 T</a:t>
            </a:r>
            <a:r>
              <a:rPr lang="en-US" altLang="en-US" baseline="-25000" smtClean="0"/>
              <a:t>f</a:t>
            </a:r>
            <a:r>
              <a:rPr lang="en-US" altLang="en-US" smtClean="0"/>
              <a:t> </a:t>
            </a:r>
            <a:r>
              <a:rPr lang="en-US" altLang="en-US" smtClean="0">
                <a:latin typeface="Arial" pitchFamily="34" charset="0"/>
              </a:rPr>
              <a:t>–</a:t>
            </a:r>
            <a:r>
              <a:rPr lang="en-US" altLang="en-US" smtClean="0"/>
              <a:t> 5225 = -4.5T</a:t>
            </a:r>
            <a:r>
              <a:rPr lang="en-US" altLang="en-US" baseline="-25000" smtClean="0"/>
              <a:t>f</a:t>
            </a:r>
            <a:r>
              <a:rPr lang="en-US" altLang="en-US" smtClean="0"/>
              <a:t> + 450</a:t>
            </a:r>
          </a:p>
          <a:p>
            <a:pPr eaLnBrk="1" hangingPunct="1">
              <a:lnSpc>
                <a:spcPct val="90000"/>
              </a:lnSpc>
              <a:buFont typeface="Wingdings" pitchFamily="2" charset="2"/>
              <a:buNone/>
            </a:pPr>
            <a:r>
              <a:rPr lang="en-US" altLang="en-US" smtClean="0"/>
              <a:t>209 T</a:t>
            </a:r>
            <a:r>
              <a:rPr lang="en-US" altLang="en-US" baseline="-25000" smtClean="0"/>
              <a:t>f</a:t>
            </a:r>
            <a:r>
              <a:rPr lang="en-US" altLang="en-US" smtClean="0"/>
              <a:t> + 4.5 T</a:t>
            </a:r>
            <a:r>
              <a:rPr lang="en-US" altLang="en-US" baseline="-25000" smtClean="0"/>
              <a:t>f</a:t>
            </a:r>
            <a:r>
              <a:rPr lang="en-US" altLang="en-US" smtClean="0"/>
              <a:t> = 450 + 5225</a:t>
            </a:r>
          </a:p>
          <a:p>
            <a:pPr eaLnBrk="1" hangingPunct="1">
              <a:lnSpc>
                <a:spcPct val="90000"/>
              </a:lnSpc>
              <a:buFont typeface="Wingdings" pitchFamily="2" charset="2"/>
              <a:buNone/>
            </a:pPr>
            <a:r>
              <a:rPr lang="en-US" altLang="en-US" smtClean="0"/>
              <a:t>213 T</a:t>
            </a:r>
            <a:r>
              <a:rPr lang="en-US" altLang="en-US" baseline="-25000" smtClean="0"/>
              <a:t>f</a:t>
            </a:r>
            <a:r>
              <a:rPr lang="en-US" altLang="en-US" smtClean="0"/>
              <a:t> = 5675</a:t>
            </a:r>
          </a:p>
          <a:p>
            <a:pPr eaLnBrk="1" hangingPunct="1">
              <a:lnSpc>
                <a:spcPct val="90000"/>
              </a:lnSpc>
              <a:buFont typeface="Wingdings" pitchFamily="2" charset="2"/>
              <a:buNone/>
            </a:pPr>
            <a:r>
              <a:rPr lang="en-US" altLang="en-US" smtClean="0"/>
              <a:t>T</a:t>
            </a:r>
            <a:r>
              <a:rPr lang="en-US" altLang="en-US" baseline="-25000" smtClean="0"/>
              <a:t>f</a:t>
            </a:r>
            <a:r>
              <a:rPr lang="en-US" altLang="en-US" smtClean="0"/>
              <a:t> = 26.58 </a:t>
            </a:r>
            <a:r>
              <a:rPr lang="en-US" altLang="en-US" sz="1800" smtClean="0">
                <a:latin typeface="Arial" pitchFamily="34" charset="0"/>
              </a:rPr>
              <a:t>º</a:t>
            </a:r>
            <a:r>
              <a:rPr lang="en-US" altLang="en-US" sz="1800" smtClean="0"/>
              <a:t>C </a:t>
            </a:r>
            <a:endParaRPr lang="en-US" altLang="en-US" smtClean="0"/>
          </a:p>
          <a:p>
            <a:pPr eaLnBrk="1" hangingPunct="1">
              <a:lnSpc>
                <a:spcPct val="90000"/>
              </a:lnSpc>
              <a:buFont typeface="Wingdings" pitchFamily="2" charset="2"/>
              <a:buNone/>
            </a:pPr>
            <a:endParaRPr lang="en-US" altLang="en-US"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smtClean="0"/>
              <a:t>C=4.18 J/gC (water)</a:t>
            </a:r>
            <a:br>
              <a:rPr lang="en-US" altLang="en-US" smtClean="0"/>
            </a:br>
            <a:r>
              <a:rPr lang="en-US" altLang="en-US" smtClean="0"/>
              <a:t>c=0.90 J/gC (Al)</a:t>
            </a:r>
          </a:p>
        </p:txBody>
      </p:sp>
      <p:sp>
        <p:nvSpPr>
          <p:cNvPr id="49155" name="Content Placeholder 2"/>
          <p:cNvSpPr>
            <a:spLocks noGrp="1"/>
          </p:cNvSpPr>
          <p:nvPr>
            <p:ph idx="1"/>
          </p:nvPr>
        </p:nvSpPr>
        <p:spPr/>
        <p:txBody>
          <a:bodyPr/>
          <a:lstStyle/>
          <a:p>
            <a:pPr marL="0" indent="0">
              <a:buFont typeface="Wingdings" pitchFamily="2" charset="2"/>
              <a:buNone/>
            </a:pPr>
            <a:r>
              <a:rPr lang="en-US" altLang="en-US" smtClean="0"/>
              <a:t>I take 50 mL of water at 25</a:t>
            </a:r>
            <a:r>
              <a:rPr lang="en-US" altLang="en-US" smtClean="0">
                <a:cs typeface="Times New Roman" pitchFamily="18" charset="0"/>
              </a:rPr>
              <a:t>ºC and add to it a test tube of 25.0 mL of boiling water which has a 5.0 g Al slug in it.  What is the final Temperature?</a:t>
            </a:r>
          </a:p>
          <a:p>
            <a:pPr marL="0" indent="0">
              <a:buFont typeface="Wingdings" pitchFamily="2" charset="2"/>
              <a:buNone/>
            </a:pPr>
            <a:r>
              <a:rPr lang="en-US" altLang="en-US" smtClean="0">
                <a:cs typeface="Times New Roman" pitchFamily="18" charset="0"/>
              </a:rPr>
              <a:t>A. 27</a:t>
            </a:r>
          </a:p>
          <a:p>
            <a:pPr marL="0" indent="0">
              <a:buFont typeface="Wingdings" pitchFamily="2" charset="2"/>
              <a:buNone/>
            </a:pPr>
            <a:r>
              <a:rPr lang="en-US" altLang="en-US" smtClean="0">
                <a:cs typeface="Times New Roman" pitchFamily="18" charset="0"/>
              </a:rPr>
              <a:t>B. 57</a:t>
            </a:r>
          </a:p>
          <a:p>
            <a:pPr marL="0" indent="0">
              <a:buFont typeface="Wingdings" pitchFamily="2" charset="2"/>
              <a:buNone/>
            </a:pPr>
            <a:r>
              <a:rPr lang="en-US" altLang="en-US" smtClean="0">
                <a:cs typeface="Times New Roman" pitchFamily="18" charset="0"/>
              </a:rPr>
              <a:t>C. 24</a:t>
            </a:r>
          </a:p>
          <a:p>
            <a:pPr marL="0" indent="0">
              <a:buFont typeface="Wingdings" pitchFamily="2" charset="2"/>
              <a:buNone/>
            </a:pPr>
            <a:r>
              <a:rPr lang="en-US" altLang="en-US" smtClean="0">
                <a:cs typeface="Times New Roman" pitchFamily="18" charset="0"/>
              </a:rPr>
              <a:t>D. 161</a:t>
            </a:r>
          </a:p>
          <a:p>
            <a:pPr marL="0" indent="0">
              <a:buFont typeface="Wingdings" pitchFamily="2" charset="2"/>
              <a:buNone/>
            </a:pPr>
            <a:r>
              <a:rPr lang="en-US" altLang="en-US" smtClean="0">
                <a:cs typeface="Times New Roman" pitchFamily="18" charset="0"/>
              </a:rPr>
              <a:t>E. 42.54</a:t>
            </a:r>
            <a:endParaRPr lang="en-US" altLang="en-US"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smtClean="0"/>
              <a:t>Question</a:t>
            </a:r>
          </a:p>
        </p:txBody>
      </p:sp>
      <p:sp>
        <p:nvSpPr>
          <p:cNvPr id="50179" name="Rectangle 3"/>
          <p:cNvSpPr>
            <a:spLocks noGrp="1" noChangeArrowheads="1"/>
          </p:cNvSpPr>
          <p:nvPr>
            <p:ph type="body" idx="1"/>
          </p:nvPr>
        </p:nvSpPr>
        <p:spPr/>
        <p:txBody>
          <a:bodyPr/>
          <a:lstStyle/>
          <a:p>
            <a:pPr eaLnBrk="1" hangingPunct="1">
              <a:buFont typeface="Wingdings" pitchFamily="2" charset="2"/>
              <a:buNone/>
            </a:pPr>
            <a:r>
              <a:rPr lang="en-US" altLang="en-US" dirty="0" smtClean="0"/>
              <a:t>Burning 1 g of gasoline releases 3100 Joules of energy.  How much gasoline (grams) would I need to burn to boil 1 L of water that is initially at room temperature (298 K)?</a:t>
            </a:r>
          </a:p>
          <a:p>
            <a:pPr eaLnBrk="1" hangingPunct="1">
              <a:buFont typeface="Wingdings" pitchFamily="2" charset="2"/>
              <a:buNone/>
            </a:pPr>
            <a:endParaRPr lang="en-US" altLang="en-US" dirty="0" smtClean="0"/>
          </a:p>
          <a:p>
            <a:pPr eaLnBrk="1" hangingPunct="1">
              <a:buFont typeface="Wingdings" pitchFamily="2" charset="2"/>
              <a:buNone/>
            </a:pPr>
            <a:endParaRPr lang="en-US" altLang="en-US"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pPr/>
                <a14:m>
                  <m:oMathPara xmlns:m="http://schemas.openxmlformats.org/officeDocument/2006/math">
                    <m:oMathParaPr>
                      <m:jc m:val="centerGroup"/>
                    </m:oMathParaPr>
                    <m:oMath xmlns:m="http://schemas.openxmlformats.org/officeDocument/2006/math">
                      <m:f>
                        <m:fPr>
                          <m:ctrlPr>
                            <a:rPr lang="en-US" sz="3600" i="1" smtClean="0">
                              <a:latin typeface="Cambria Math"/>
                            </a:rPr>
                          </m:ctrlPr>
                        </m:fPr>
                        <m:num>
                          <m:r>
                            <a:rPr lang="en-US" sz="3600" b="0" i="1" smtClean="0">
                              <a:latin typeface="Cambria Math"/>
                            </a:rPr>
                            <m:t>3100 </m:t>
                          </m:r>
                          <m:r>
                            <a:rPr lang="en-US" sz="3600" b="0" i="1" smtClean="0">
                              <a:latin typeface="Cambria Math"/>
                            </a:rPr>
                            <m:t>𝐽</m:t>
                          </m:r>
                        </m:num>
                        <m:den>
                          <m:r>
                            <a:rPr lang="en-US" sz="3600" b="0" i="1" smtClean="0">
                              <a:latin typeface="Cambria Math"/>
                            </a:rPr>
                            <m:t>𝑔</m:t>
                          </m:r>
                          <m:r>
                            <a:rPr lang="en-US" sz="3600" b="0" i="1" smtClean="0">
                              <a:latin typeface="Cambria Math"/>
                            </a:rPr>
                            <m:t> </m:t>
                          </m:r>
                          <m:r>
                            <a:rPr lang="en-US" sz="3600" b="0" i="1" smtClean="0">
                              <a:latin typeface="Cambria Math"/>
                            </a:rPr>
                            <m:t>𝑏𝑢𝑟𝑛𝑒𝑑</m:t>
                          </m:r>
                        </m:den>
                      </m:f>
                    </m:oMath>
                  </m:oMathPara>
                </a14:m>
                <a:endParaRPr lang="en-US" sz="3600"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altLang="en-US" dirty="0" smtClean="0"/>
                  <a:t>Burning 1 g of gasoline releases 3100 Joules of energy</a:t>
                </a:r>
              </a:p>
              <a:p>
                <a:pPr marL="0" indent="0">
                  <a:buNone/>
                </a:pPr>
                <a:endParaRPr lang="en-US" dirty="0"/>
              </a:p>
              <a:p>
                <a:pPr marL="0" indent="0">
                  <a:buNone/>
                </a:pPr>
                <a:r>
                  <a:rPr lang="en-US" dirty="0" smtClean="0"/>
                  <a:t>UNITS! UNITS! UNITS</a:t>
                </a:r>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3100 </m:t>
                          </m:r>
                          <m:r>
                            <a:rPr lang="en-US" b="0" i="1" smtClean="0">
                              <a:latin typeface="Cambria Math"/>
                            </a:rPr>
                            <m:t>𝐽</m:t>
                          </m:r>
                        </m:num>
                        <m:den>
                          <m:r>
                            <a:rPr lang="en-US" b="0" i="1" smtClean="0">
                              <a:latin typeface="Cambria Math"/>
                            </a:rPr>
                            <m:t>𝑔</m:t>
                          </m:r>
                          <m:r>
                            <a:rPr lang="en-US" b="0" i="1" smtClean="0">
                              <a:latin typeface="Cambria Math"/>
                            </a:rPr>
                            <m:t> </m:t>
                          </m:r>
                          <m:r>
                            <a:rPr lang="en-US" b="0" i="1" smtClean="0">
                              <a:latin typeface="Cambria Math"/>
                            </a:rPr>
                            <m:t>𝑏𝑢𝑟𝑛𝑒𝑑</m:t>
                          </m:r>
                        </m:den>
                      </m:f>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481" t="-1346" r="-2370"/>
                </a:stretch>
              </a:blipFill>
            </p:spPr>
            <p:txBody>
              <a:bodyPr/>
              <a:lstStyle/>
              <a:p>
                <a:r>
                  <a:rPr lang="en-US">
                    <a:noFill/>
                  </a:rPr>
                  <a:t> </a:t>
                </a:r>
              </a:p>
            </p:txBody>
          </p:sp>
        </mc:Fallback>
      </mc:AlternateContent>
    </p:spTree>
    <p:extLst>
      <p:ext uri="{BB962C8B-B14F-4D97-AF65-F5344CB8AC3E}">
        <p14:creationId xmlns:p14="http://schemas.microsoft.com/office/powerpoint/2010/main" val="410229078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533400" y="228600"/>
                <a:ext cx="8229600" cy="1139825"/>
              </a:xfrm>
            </p:spPr>
            <p: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3100 </m:t>
                          </m:r>
                          <m:r>
                            <a:rPr lang="en-US" b="0" i="1" smtClean="0">
                              <a:latin typeface="Cambria Math"/>
                            </a:rPr>
                            <m:t>𝐽</m:t>
                          </m:r>
                        </m:num>
                        <m:den>
                          <m:r>
                            <a:rPr lang="en-US" b="0" i="1" smtClean="0">
                              <a:latin typeface="Cambria Math"/>
                            </a:rPr>
                            <m:t>𝑔</m:t>
                          </m:r>
                          <m:r>
                            <a:rPr lang="en-US" b="0" i="1" smtClean="0">
                              <a:latin typeface="Cambria Math"/>
                            </a:rPr>
                            <m:t> </m:t>
                          </m:r>
                          <m:r>
                            <a:rPr lang="en-US" b="0" i="1" smtClean="0">
                              <a:latin typeface="Cambria Math"/>
                            </a:rPr>
                            <m:t>𝑏𝑢𝑟𝑛𝑒𝑑</m:t>
                          </m:r>
                        </m:den>
                      </m:f>
                    </m:oMath>
                  </m:oMathPara>
                </a14:m>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533400" y="228600"/>
                <a:ext cx="8229600" cy="1139825"/>
              </a:xfrm>
              <a:blipFill rotWithShape="1">
                <a:blip r:embed="rId2"/>
                <a:stretch>
                  <a:fillRect t="-18817"/>
                </a:stretch>
              </a:blipFill>
            </p:spPr>
            <p:txBody>
              <a:bodyPr/>
              <a:lstStyle/>
              <a:p>
                <a:r>
                  <a:rPr lang="en-US">
                    <a:noFill/>
                  </a:rPr>
                  <a:t> </a:t>
                </a:r>
              </a:p>
            </p:txBody>
          </p:sp>
        </mc:Fallback>
      </mc:AlternateContent>
      <p:sp>
        <p:nvSpPr>
          <p:cNvPr id="3" name="Content Placeholder 2"/>
          <p:cNvSpPr>
            <a:spLocks noGrp="1"/>
          </p:cNvSpPr>
          <p:nvPr>
            <p:ph idx="1"/>
          </p:nvPr>
        </p:nvSpPr>
        <p:spPr/>
        <p:txBody>
          <a:bodyPr/>
          <a:lstStyle/>
          <a:p>
            <a:pPr marL="0" indent="0">
              <a:buNone/>
            </a:pPr>
            <a:r>
              <a:rPr lang="en-US" altLang="en-US" dirty="0" smtClean="0"/>
              <a:t>How much gasoline (grams) would I need to burn to boil 1 L of water that is initially at room temperature (298 K)?</a:t>
            </a:r>
          </a:p>
          <a:p>
            <a:pPr marL="0" indent="0">
              <a:buNone/>
            </a:pPr>
            <a:endParaRPr lang="en-US" altLang="en-US" dirty="0"/>
          </a:p>
          <a:p>
            <a:pPr marL="0" indent="0">
              <a:buNone/>
            </a:pPr>
            <a:r>
              <a:rPr lang="en-US" altLang="en-US" dirty="0" smtClean="0"/>
              <a:t>How much heat does it take?</a:t>
            </a:r>
          </a:p>
          <a:p>
            <a:pPr marL="0" indent="0">
              <a:buNone/>
            </a:pPr>
            <a:endParaRPr lang="en-US" altLang="en-US" dirty="0"/>
          </a:p>
          <a:p>
            <a:pPr marL="0" indent="0">
              <a:buNone/>
            </a:pPr>
            <a:r>
              <a:rPr lang="en-US" altLang="en-US" dirty="0" smtClean="0"/>
              <a:t>If I’m changing the T of water, it’s:</a:t>
            </a:r>
          </a:p>
          <a:p>
            <a:pPr marL="0" indent="0">
              <a:buNone/>
            </a:pPr>
            <a:r>
              <a:rPr lang="en-US" altLang="en-US" dirty="0"/>
              <a:t>	</a:t>
            </a:r>
            <a:r>
              <a:rPr lang="en-US" altLang="en-US" dirty="0" smtClean="0"/>
              <a:t>Q=</a:t>
            </a:r>
            <a:r>
              <a:rPr lang="en-US" altLang="en-US" dirty="0" err="1" smtClean="0"/>
              <a:t>mc</a:t>
            </a:r>
            <a:r>
              <a:rPr lang="en-US" altLang="en-US" dirty="0" err="1" smtClean="0">
                <a:latin typeface="Times New Roman"/>
                <a:cs typeface="Times New Roman"/>
              </a:rPr>
              <a:t>∆T</a:t>
            </a:r>
            <a:endParaRPr lang="en-US" alt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573660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Heat</a:t>
            </a:r>
          </a:p>
        </p:txBody>
      </p:sp>
      <p:sp>
        <p:nvSpPr>
          <p:cNvPr id="7171" name="Rectangle 3"/>
          <p:cNvSpPr>
            <a:spLocks noGrp="1" noChangeArrowheads="1"/>
          </p:cNvSpPr>
          <p:nvPr>
            <p:ph type="body" idx="1"/>
          </p:nvPr>
        </p:nvSpPr>
        <p:spPr/>
        <p:txBody>
          <a:bodyPr/>
          <a:lstStyle/>
          <a:p>
            <a:pPr eaLnBrk="1" hangingPunct="1">
              <a:buFont typeface="Wingdings" pitchFamily="2" charset="2"/>
              <a:buNone/>
            </a:pPr>
            <a:r>
              <a:rPr lang="en-US" altLang="en-US" sz="2400" smtClean="0"/>
              <a:t>Heat is actually waste energy from an engineering standpoint.  It is energy that doesn’t go into making the car move, or bonding the atoms together.</a:t>
            </a:r>
          </a:p>
          <a:p>
            <a:pPr eaLnBrk="1" hangingPunct="1">
              <a:buFont typeface="Wingdings" pitchFamily="2" charset="2"/>
              <a:buNone/>
            </a:pPr>
            <a:endParaRPr lang="en-US" altLang="en-US" sz="2400" smtClean="0"/>
          </a:p>
          <a:p>
            <a:pPr eaLnBrk="1" hangingPunct="1">
              <a:buFont typeface="Wingdings" pitchFamily="2" charset="2"/>
              <a:buNone/>
            </a:pPr>
            <a:r>
              <a:rPr lang="en-US" altLang="en-US" sz="2400" smtClean="0"/>
              <a:t>Heat simply raises the temperature of materials.</a:t>
            </a:r>
          </a:p>
          <a:p>
            <a:pPr eaLnBrk="1" hangingPunct="1">
              <a:buFont typeface="Wingdings" pitchFamily="2" charset="2"/>
              <a:buNone/>
            </a:pPr>
            <a:endParaRPr lang="en-US" altLang="en-US" sz="2400" smtClean="0"/>
          </a:p>
          <a:p>
            <a:pPr eaLnBrk="1" hangingPunct="1">
              <a:buFont typeface="Wingdings" pitchFamily="2" charset="2"/>
              <a:buNone/>
            </a:pPr>
            <a:r>
              <a:rPr lang="en-US" altLang="en-US" sz="2400" smtClean="0"/>
              <a:t>On the molecular level, it is energy that makes the molecules move around faster.</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altLang="en-US" dirty="0" smtClean="0"/>
                  <a:t>How much gasoline (grams) would I need to burn to boil 1 L of water that is initially at room temperature (298 K)?</a:t>
                </a:r>
              </a:p>
              <a:p>
                <a:pPr marL="0" indent="0">
                  <a:buNone/>
                </a:pPr>
                <a:endParaRPr lang="en-US" dirty="0" smtClean="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1 </m:t>
                      </m:r>
                      <m:r>
                        <a:rPr lang="en-US" b="0" i="1" smtClean="0">
                          <a:latin typeface="Cambria Math"/>
                        </a:rPr>
                        <m:t>𝐿</m:t>
                      </m:r>
                      <m:r>
                        <a:rPr lang="en-US" b="0" i="1" smtClean="0">
                          <a:latin typeface="Cambria Math"/>
                        </a:rPr>
                        <m:t> </m:t>
                      </m:r>
                      <m:f>
                        <m:fPr>
                          <m:ctrlPr>
                            <a:rPr lang="en-US" b="0" i="1" smtClean="0">
                              <a:latin typeface="Cambria Math"/>
                            </a:rPr>
                          </m:ctrlPr>
                        </m:fPr>
                        <m:num>
                          <m:r>
                            <a:rPr lang="en-US" b="0" i="1" smtClean="0">
                              <a:latin typeface="Cambria Math"/>
                            </a:rPr>
                            <m:t>1000 </m:t>
                          </m:r>
                          <m:r>
                            <a:rPr lang="en-US" b="0" i="1" smtClean="0">
                              <a:latin typeface="Cambria Math"/>
                            </a:rPr>
                            <m:t>𝑚𝐿</m:t>
                          </m:r>
                        </m:num>
                        <m:den>
                          <m:r>
                            <a:rPr lang="en-US" b="0" i="1" smtClean="0">
                              <a:latin typeface="Cambria Math"/>
                            </a:rPr>
                            <m:t>𝐿</m:t>
                          </m:r>
                        </m:den>
                      </m:f>
                      <m:f>
                        <m:fPr>
                          <m:ctrlPr>
                            <a:rPr lang="en-US" b="0" i="1" smtClean="0">
                              <a:latin typeface="Cambria Math"/>
                            </a:rPr>
                          </m:ctrlPr>
                        </m:fPr>
                        <m:num>
                          <m:r>
                            <a:rPr lang="en-US" b="0" i="1" smtClean="0">
                              <a:latin typeface="Cambria Math"/>
                            </a:rPr>
                            <m:t>1 </m:t>
                          </m:r>
                          <m:r>
                            <a:rPr lang="en-US" b="0" i="1" smtClean="0">
                              <a:latin typeface="Cambria Math"/>
                            </a:rPr>
                            <m:t>𝑔</m:t>
                          </m:r>
                        </m:num>
                        <m:den>
                          <m:r>
                            <a:rPr lang="en-US" b="0" i="1" smtClean="0">
                              <a:latin typeface="Cambria Math"/>
                            </a:rPr>
                            <m:t>1 </m:t>
                          </m:r>
                          <m:r>
                            <a:rPr lang="en-US" b="0" i="1" smtClean="0">
                              <a:latin typeface="Cambria Math"/>
                            </a:rPr>
                            <m:t>𝑚𝐿</m:t>
                          </m:r>
                        </m:den>
                      </m:f>
                      <m:r>
                        <a:rPr lang="en-US" b="0" i="1" smtClean="0">
                          <a:latin typeface="Cambria Math"/>
                        </a:rPr>
                        <m:t>=1000 </m:t>
                      </m:r>
                      <m:r>
                        <a:rPr lang="en-US" b="0" i="1" smtClean="0">
                          <a:latin typeface="Cambria Math"/>
                        </a:rPr>
                        <m:t>𝑔</m:t>
                      </m:r>
                      <m:r>
                        <a:rPr lang="en-US" b="0" i="1" smtClean="0">
                          <a:latin typeface="Cambria Math"/>
                        </a:rPr>
                        <m:t> </m:t>
                      </m:r>
                      <m:r>
                        <a:rPr lang="en-US" b="0" i="1" smtClean="0">
                          <a:latin typeface="Cambria Math"/>
                        </a:rPr>
                        <m:t>𝑤𝑎𝑡𝑒𝑟</m:t>
                      </m:r>
                    </m:oMath>
                  </m:oMathPara>
                </a14:m>
                <a:endParaRPr lang="en-US" dirty="0" smtClean="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𝑄</m:t>
                      </m:r>
                      <m:r>
                        <a:rPr lang="en-US" b="0" i="1" smtClean="0">
                          <a:latin typeface="Cambria Math"/>
                        </a:rPr>
                        <m:t>=</m:t>
                      </m:r>
                      <m:d>
                        <m:dPr>
                          <m:ctrlPr>
                            <a:rPr lang="en-US" b="0" i="1" smtClean="0">
                              <a:latin typeface="Cambria Math"/>
                            </a:rPr>
                          </m:ctrlPr>
                        </m:dPr>
                        <m:e>
                          <m:r>
                            <a:rPr lang="en-US" b="0" i="1" smtClean="0">
                              <a:latin typeface="Cambria Math"/>
                            </a:rPr>
                            <m:t>1000 </m:t>
                          </m:r>
                          <m:r>
                            <a:rPr lang="en-US" b="0" i="1" smtClean="0">
                              <a:latin typeface="Cambria Math"/>
                            </a:rPr>
                            <m:t>𝑔</m:t>
                          </m:r>
                        </m:e>
                      </m:d>
                      <m:d>
                        <m:dPr>
                          <m:ctrlPr>
                            <a:rPr lang="en-US" b="0" i="1" smtClean="0">
                              <a:latin typeface="Cambria Math"/>
                            </a:rPr>
                          </m:ctrlPr>
                        </m:dPr>
                        <m:e>
                          <m:r>
                            <a:rPr lang="en-US" b="0" i="1" smtClean="0">
                              <a:latin typeface="Cambria Math"/>
                            </a:rPr>
                            <m:t>4.18</m:t>
                          </m:r>
                          <m:f>
                            <m:fPr>
                              <m:ctrlPr>
                                <a:rPr lang="en-US" b="0" i="1" smtClean="0">
                                  <a:latin typeface="Cambria Math"/>
                                </a:rPr>
                              </m:ctrlPr>
                            </m:fPr>
                            <m:num>
                              <m:r>
                                <a:rPr lang="en-US" b="0" i="1" smtClean="0">
                                  <a:latin typeface="Cambria Math"/>
                                </a:rPr>
                                <m:t>𝐽</m:t>
                              </m:r>
                            </m:num>
                            <m:den>
                              <m:r>
                                <a:rPr lang="en-US" b="0" i="1" smtClean="0">
                                  <a:latin typeface="Cambria Math"/>
                                </a:rPr>
                                <m:t>𝑔𝐾</m:t>
                              </m:r>
                            </m:den>
                          </m:f>
                        </m:e>
                      </m:d>
                      <m:d>
                        <m:dPr>
                          <m:ctrlPr>
                            <a:rPr lang="en-US" b="0" i="1" smtClean="0">
                              <a:latin typeface="Cambria Math"/>
                            </a:rPr>
                          </m:ctrlPr>
                        </m:dPr>
                        <m:e>
                          <m:r>
                            <a:rPr lang="en-US" b="0" i="1" smtClean="0">
                              <a:latin typeface="Cambria Math"/>
                            </a:rPr>
                            <m:t>373</m:t>
                          </m:r>
                          <m:r>
                            <a:rPr lang="en-US" b="0" i="1" smtClean="0">
                              <a:latin typeface="Cambria Math"/>
                            </a:rPr>
                            <m:t>𝐾</m:t>
                          </m:r>
                          <m:r>
                            <a:rPr lang="en-US" b="0" i="1" smtClean="0">
                              <a:latin typeface="Cambria Math"/>
                            </a:rPr>
                            <m:t>−298</m:t>
                          </m:r>
                          <m:r>
                            <a:rPr lang="en-US" b="0" i="1" smtClean="0">
                              <a:latin typeface="Cambria Math"/>
                            </a:rPr>
                            <m:t>𝐾</m:t>
                          </m:r>
                        </m:e>
                      </m:d>
                      <m:r>
                        <a:rPr lang="en-US" b="0" i="1" smtClean="0">
                          <a:latin typeface="Cambria Math"/>
                        </a:rPr>
                        <m:t>=313,500 </m:t>
                      </m:r>
                      <m:r>
                        <a:rPr lang="en-US" b="0" i="1" smtClean="0">
                          <a:latin typeface="Cambria Math"/>
                        </a:rPr>
                        <m:t>𝐽</m:t>
                      </m:r>
                    </m:oMath>
                  </m:oMathPara>
                </a14:m>
                <a:endParaRPr lang="en-US" dirty="0" smtClean="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313,500 </m:t>
                      </m:r>
                      <m:r>
                        <a:rPr lang="en-US" b="0" i="1" smtClean="0">
                          <a:latin typeface="Cambria Math"/>
                        </a:rPr>
                        <m:t>𝐽</m:t>
                      </m:r>
                      <m:f>
                        <m:fPr>
                          <m:ctrlPr>
                            <a:rPr lang="en-US" b="0" i="1" smtClean="0">
                              <a:latin typeface="Cambria Math"/>
                            </a:rPr>
                          </m:ctrlPr>
                        </m:fPr>
                        <m:num>
                          <m:r>
                            <a:rPr lang="en-US" b="0" i="1" smtClean="0">
                              <a:latin typeface="Cambria Math"/>
                            </a:rPr>
                            <m:t>1 </m:t>
                          </m:r>
                          <m:r>
                            <a:rPr lang="en-US" b="0" i="1" smtClean="0">
                              <a:latin typeface="Cambria Math"/>
                            </a:rPr>
                            <m:t>𝑔</m:t>
                          </m:r>
                          <m:r>
                            <a:rPr lang="en-US" b="0" i="1" smtClean="0">
                              <a:latin typeface="Cambria Math"/>
                            </a:rPr>
                            <m:t> </m:t>
                          </m:r>
                          <m:r>
                            <a:rPr lang="en-US" b="0" i="1" smtClean="0">
                              <a:latin typeface="Cambria Math"/>
                            </a:rPr>
                            <m:t>𝑏𝑢𝑟𝑛𝑒𝑑</m:t>
                          </m:r>
                        </m:num>
                        <m:den>
                          <m:r>
                            <a:rPr lang="en-US" b="0" i="1" smtClean="0">
                              <a:latin typeface="Cambria Math"/>
                            </a:rPr>
                            <m:t>3100 </m:t>
                          </m:r>
                          <m:r>
                            <a:rPr lang="en-US" b="0" i="1" smtClean="0">
                              <a:latin typeface="Cambria Math"/>
                            </a:rPr>
                            <m:t>𝐽</m:t>
                          </m:r>
                        </m:den>
                      </m:f>
                      <m:r>
                        <a:rPr lang="en-US" b="0" i="1" smtClean="0">
                          <a:latin typeface="Cambria Math"/>
                        </a:rPr>
                        <m:t>=101 </m:t>
                      </m:r>
                      <m:r>
                        <a:rPr lang="en-US" b="0" i="1" smtClean="0">
                          <a:latin typeface="Cambria Math"/>
                        </a:rPr>
                        <m:t>𝑔</m:t>
                      </m:r>
                      <m:r>
                        <a:rPr lang="en-US" b="0" i="1" smtClean="0">
                          <a:latin typeface="Cambria Math"/>
                        </a:rPr>
                        <m:t> </m:t>
                      </m:r>
                      <m:r>
                        <a:rPr lang="en-US" b="0" i="1" smtClean="0">
                          <a:latin typeface="Cambria Math"/>
                        </a:rPr>
                        <m:t>𝑔𝑎𝑠</m:t>
                      </m:r>
                      <m:r>
                        <a:rPr lang="en-US" b="0" i="1" smtClean="0">
                          <a:latin typeface="Cambria Math"/>
                        </a:rPr>
                        <m:t> </m:t>
                      </m:r>
                      <m:r>
                        <a:rPr lang="en-US" b="0" i="1" smtClean="0">
                          <a:latin typeface="Cambria Math"/>
                        </a:rPr>
                        <m:t>𝑏𝑢𝑟𝑛𝑒𝑑</m:t>
                      </m:r>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481" t="-1346" r="-2074" b="-80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itle 1"/>
              <p:cNvSpPr>
                <a:spLocks noGrp="1"/>
              </p:cNvSpPr>
              <p:nvPr>
                <p:ph type="title"/>
              </p:nvPr>
            </p:nvSpPr>
            <p:spPr/>
            <p:txBody>
              <a:bodyPr/>
              <a:lstStyle/>
              <a:p>
                <a:pPr/>
                <a14:m>
                  <m:oMathPara xmlns:m="http://schemas.openxmlformats.org/officeDocument/2006/math">
                    <m:oMathParaPr>
                      <m:jc m:val="centerGroup"/>
                    </m:oMathParaPr>
                    <m:oMath xmlns:m="http://schemas.openxmlformats.org/officeDocument/2006/math">
                      <m:f>
                        <m:fPr>
                          <m:ctrlPr>
                            <a:rPr lang="en-US" sz="4000" i="1" smtClean="0">
                              <a:latin typeface="Cambria Math"/>
                            </a:rPr>
                          </m:ctrlPr>
                        </m:fPr>
                        <m:num>
                          <m:r>
                            <a:rPr lang="en-US" sz="4000" b="0" i="1" smtClean="0">
                              <a:latin typeface="Cambria Math"/>
                            </a:rPr>
                            <m:t>3100 </m:t>
                          </m:r>
                          <m:r>
                            <a:rPr lang="en-US" sz="4000" b="0" i="1" smtClean="0">
                              <a:latin typeface="Cambria Math"/>
                            </a:rPr>
                            <m:t>𝐽</m:t>
                          </m:r>
                        </m:num>
                        <m:den>
                          <m:r>
                            <a:rPr lang="en-US" sz="4000" b="0" i="1" smtClean="0">
                              <a:latin typeface="Cambria Math"/>
                            </a:rPr>
                            <m:t>𝑔</m:t>
                          </m:r>
                          <m:r>
                            <a:rPr lang="en-US" sz="4000" b="0" i="1" smtClean="0">
                              <a:latin typeface="Cambria Math"/>
                            </a:rPr>
                            <m:t> </m:t>
                          </m:r>
                          <m:r>
                            <a:rPr lang="en-US" sz="4000" b="0" i="1" smtClean="0">
                              <a:latin typeface="Cambria Math"/>
                            </a:rPr>
                            <m:t>𝑏𝑢𝑟𝑛𝑒𝑑</m:t>
                          </m:r>
                        </m:den>
                      </m:f>
                    </m:oMath>
                  </m:oMathPara>
                </a14:m>
                <a:endParaRPr lang="en-US" sz="4000" dirty="0"/>
              </a:p>
            </p:txBody>
          </p:sp>
        </mc:Choice>
        <mc:Fallback xmlns="">
          <p:sp>
            <p:nvSpPr>
              <p:cNvPr id="4" name="Title 1"/>
              <p:cNvSpPr>
                <a:spLocks noGrp="1" noRot="1" noChangeAspect="1" noMove="1" noResize="1" noEditPoints="1" noAdjustHandles="1" noChangeArrowheads="1" noChangeShapeType="1" noTextEdit="1"/>
              </p:cNvSpPr>
              <p:nvPr>
                <p:ph type="title"/>
              </p:nvPr>
            </p:nvSpPr>
            <p:spPr>
              <a:blipFill rotWithShape="1">
                <a:blip r:embed="rId3"/>
                <a:stretch>
                  <a:fillRect t="-8021"/>
                </a:stretch>
              </a:blipFill>
            </p:spPr>
            <p:txBody>
              <a:bodyPr/>
              <a:lstStyle/>
              <a:p>
                <a:r>
                  <a:rPr lang="en-US">
                    <a:noFill/>
                  </a:rPr>
                  <a:t> </a:t>
                </a:r>
              </a:p>
            </p:txBody>
          </p:sp>
        </mc:Fallback>
      </mc:AlternateContent>
    </p:spTree>
    <p:extLst>
      <p:ext uri="{BB962C8B-B14F-4D97-AF65-F5344CB8AC3E}">
        <p14:creationId xmlns:p14="http://schemas.microsoft.com/office/powerpoint/2010/main" val="339152949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mtClean="0"/>
              <a:t>Another little question</a:t>
            </a:r>
          </a:p>
        </p:txBody>
      </p:sp>
      <p:sp>
        <p:nvSpPr>
          <p:cNvPr id="51203" name="Content Placeholder 2"/>
          <p:cNvSpPr>
            <a:spLocks noGrp="1"/>
          </p:cNvSpPr>
          <p:nvPr>
            <p:ph idx="1"/>
          </p:nvPr>
        </p:nvSpPr>
        <p:spPr/>
        <p:txBody>
          <a:bodyPr/>
          <a:lstStyle/>
          <a:p>
            <a:pPr marL="0" indent="0">
              <a:buFont typeface="Wingdings" pitchFamily="2" charset="2"/>
              <a:buNone/>
            </a:pPr>
            <a:r>
              <a:rPr lang="en-US" altLang="en-US" dirty="0" smtClean="0"/>
              <a:t>I burn 100 g of ethanol (C</a:t>
            </a:r>
            <a:r>
              <a:rPr lang="en-US" altLang="en-US" baseline="-25000" dirty="0" smtClean="0"/>
              <a:t>2</a:t>
            </a:r>
            <a:r>
              <a:rPr lang="en-US" altLang="en-US" dirty="0" smtClean="0"/>
              <a:t>H</a:t>
            </a:r>
            <a:r>
              <a:rPr lang="en-US" altLang="en-US" baseline="-25000" dirty="0" smtClean="0"/>
              <a:t>5</a:t>
            </a:r>
            <a:r>
              <a:rPr lang="en-US" altLang="en-US" dirty="0" smtClean="0"/>
              <a:t>OH) in a bomb calorimeter which contains 1 L of water at 298.0 K.  After combustion of the ethanol, the temperature of the water in the bomb has climbed to 304.6 K.  What is the energy released per </a:t>
            </a:r>
            <a:r>
              <a:rPr lang="en-US" altLang="en-US" dirty="0" err="1" smtClean="0"/>
              <a:t>mol</a:t>
            </a:r>
            <a:r>
              <a:rPr lang="en-US" altLang="en-US" dirty="0" smtClean="0"/>
              <a:t> of ethanol (assume negligible heat absorption by the bomb)?</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a bomb calorimeter?</a:t>
            </a:r>
            <a:endParaRPr lang="en-US" dirty="0"/>
          </a:p>
        </p:txBody>
      </p:sp>
      <p:sp>
        <p:nvSpPr>
          <p:cNvPr id="3" name="Content Placeholder 2"/>
          <p:cNvSpPr>
            <a:spLocks noGrp="1"/>
          </p:cNvSpPr>
          <p:nvPr>
            <p:ph idx="1"/>
          </p:nvPr>
        </p:nvSpPr>
        <p:spPr/>
        <p:txBody>
          <a:bodyPr/>
          <a:lstStyle/>
          <a:p>
            <a:pPr marL="0" indent="0">
              <a:buNone/>
            </a:pPr>
            <a:r>
              <a:rPr lang="en-US" dirty="0" smtClean="0"/>
              <a:t>Dang…I need the blackboard – I’ll draw this one out tomorrow.</a:t>
            </a:r>
          </a:p>
          <a:p>
            <a:pPr marL="0" indent="0">
              <a:buNone/>
            </a:pPr>
            <a:endParaRPr lang="en-US" dirty="0"/>
          </a:p>
          <a:p>
            <a:pPr marL="0" indent="0">
              <a:buNone/>
            </a:pPr>
            <a:r>
              <a:rPr lang="en-US" dirty="0" smtClean="0"/>
              <a:t>But the bomb is a bomb-proof container that holds a combustion reaction.  The container is submerged in a water bath which acts as a heat reservoir, kind of like this…</a:t>
            </a:r>
            <a:endParaRPr lang="en-US" dirty="0"/>
          </a:p>
        </p:txBody>
      </p:sp>
    </p:spTree>
    <p:extLst>
      <p:ext uri="{BB962C8B-B14F-4D97-AF65-F5344CB8AC3E}">
        <p14:creationId xmlns:p14="http://schemas.microsoft.com/office/powerpoint/2010/main" val="1652870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2667000" y="2057400"/>
            <a:ext cx="4267200" cy="36576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343400" y="3048000"/>
            <a:ext cx="1143000" cy="1752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1579418" y="2895448"/>
            <a:ext cx="2840182" cy="748297"/>
          </a:xfrm>
          <a:custGeom>
            <a:avLst/>
            <a:gdLst>
              <a:gd name="connsiteX0" fmla="*/ 0 w 2840182"/>
              <a:gd name="connsiteY0" fmla="*/ 83279 h 748297"/>
              <a:gd name="connsiteX1" fmla="*/ 1510146 w 2840182"/>
              <a:gd name="connsiteY1" fmla="*/ 55570 h 748297"/>
              <a:gd name="connsiteX2" fmla="*/ 2812473 w 2840182"/>
              <a:gd name="connsiteY2" fmla="*/ 720588 h 748297"/>
              <a:gd name="connsiteX3" fmla="*/ 2812473 w 2840182"/>
              <a:gd name="connsiteY3" fmla="*/ 720588 h 748297"/>
              <a:gd name="connsiteX4" fmla="*/ 2840182 w 2840182"/>
              <a:gd name="connsiteY4" fmla="*/ 748297 h 748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0182" h="748297">
                <a:moveTo>
                  <a:pt x="0" y="83279"/>
                </a:moveTo>
                <a:cubicBezTo>
                  <a:pt x="520700" y="16315"/>
                  <a:pt x="1041401" y="-50648"/>
                  <a:pt x="1510146" y="55570"/>
                </a:cubicBezTo>
                <a:cubicBezTo>
                  <a:pt x="1978891" y="161788"/>
                  <a:pt x="2812473" y="720588"/>
                  <a:pt x="2812473" y="720588"/>
                </a:cubicBezTo>
                <a:lnTo>
                  <a:pt x="2812473" y="720588"/>
                </a:lnTo>
                <a:lnTo>
                  <a:pt x="2840182" y="748297"/>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3490" name="Picture 2" descr="C:\Users\Joe\AppData\Local\Microsoft\Windows\Temporary Internet Files\Content.IE5\OEJHIB90\MC900434816[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2057628"/>
            <a:ext cx="990372" cy="990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192328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mtClean="0"/>
              <a:t>Another little question</a:t>
            </a:r>
          </a:p>
        </p:txBody>
      </p:sp>
      <p:sp>
        <p:nvSpPr>
          <p:cNvPr id="51203" name="Content Placeholder 2"/>
          <p:cNvSpPr>
            <a:spLocks noGrp="1"/>
          </p:cNvSpPr>
          <p:nvPr>
            <p:ph idx="1"/>
          </p:nvPr>
        </p:nvSpPr>
        <p:spPr/>
        <p:txBody>
          <a:bodyPr/>
          <a:lstStyle/>
          <a:p>
            <a:pPr marL="0" indent="0">
              <a:buFont typeface="Wingdings" pitchFamily="2" charset="2"/>
              <a:buNone/>
            </a:pPr>
            <a:r>
              <a:rPr lang="en-US" altLang="en-US" dirty="0" smtClean="0"/>
              <a:t>I burn 100 g of ethanol (C</a:t>
            </a:r>
            <a:r>
              <a:rPr lang="en-US" altLang="en-US" baseline="-25000" dirty="0" smtClean="0"/>
              <a:t>2</a:t>
            </a:r>
            <a:r>
              <a:rPr lang="en-US" altLang="en-US" dirty="0" smtClean="0"/>
              <a:t>H</a:t>
            </a:r>
            <a:r>
              <a:rPr lang="en-US" altLang="en-US" baseline="-25000" dirty="0" smtClean="0"/>
              <a:t>5</a:t>
            </a:r>
            <a:r>
              <a:rPr lang="en-US" altLang="en-US" dirty="0" smtClean="0"/>
              <a:t>OH) in a bomb calorimeter which contains 1 L of water at 298.0 K.  After combustion of the ethanol, the temperature of the water in the bomb has climbed to 304.6 K.  What is the energy released per </a:t>
            </a:r>
            <a:r>
              <a:rPr lang="en-US" altLang="en-US" dirty="0" err="1" smtClean="0"/>
              <a:t>mol</a:t>
            </a:r>
            <a:r>
              <a:rPr lang="en-US" altLang="en-US" dirty="0" smtClean="0"/>
              <a:t> of ethanol (assume negligible heat absorption by the bomb)?</a:t>
            </a:r>
          </a:p>
        </p:txBody>
      </p:sp>
    </p:spTree>
    <p:extLst>
      <p:ext uri="{BB962C8B-B14F-4D97-AF65-F5344CB8AC3E}">
        <p14:creationId xmlns:p14="http://schemas.microsoft.com/office/powerpoint/2010/main" val="382186445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T changed…then…</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𝑄</m:t>
                      </m:r>
                      <m:r>
                        <a:rPr lang="en-US" b="0" i="1" smtClean="0">
                          <a:latin typeface="Cambria Math"/>
                        </a:rPr>
                        <m:t>=</m:t>
                      </m:r>
                      <m:r>
                        <a:rPr lang="en-US" b="0" i="1" smtClean="0">
                          <a:latin typeface="Cambria Math"/>
                        </a:rPr>
                        <m:t>𝑚𝑐</m:t>
                      </m:r>
                      <m:r>
                        <a:rPr lang="en-US" b="0" i="1" smtClean="0">
                          <a:latin typeface="Cambria Math"/>
                          <a:ea typeface="Cambria Math"/>
                        </a:rPr>
                        <m:t>∆</m:t>
                      </m:r>
                      <m:r>
                        <a:rPr lang="en-US" b="0" i="1" smtClean="0">
                          <a:latin typeface="Cambria Math"/>
                          <a:ea typeface="Cambria Math"/>
                        </a:rPr>
                        <m:t>𝑇</m:t>
                      </m:r>
                      <m:r>
                        <a:rPr lang="en-US" b="0" i="1" smtClean="0">
                          <a:latin typeface="Cambria Math"/>
                          <a:ea typeface="Cambria Math"/>
                        </a:rPr>
                        <m:t>=(1000 </m:t>
                      </m:r>
                      <m:r>
                        <a:rPr lang="en-US" b="0" i="1" smtClean="0">
                          <a:latin typeface="Cambria Math"/>
                          <a:ea typeface="Cambria Math"/>
                        </a:rPr>
                        <m:t>𝑔</m:t>
                      </m:r>
                      <m:r>
                        <a:rPr lang="en-US" b="0" i="1" smtClean="0">
                          <a:latin typeface="Cambria Math"/>
                          <a:ea typeface="Cambria Math"/>
                        </a:rPr>
                        <m:t>)(4.18</m:t>
                      </m:r>
                      <m:f>
                        <m:fPr>
                          <m:ctrlPr>
                            <a:rPr lang="en-US" b="0" i="1" smtClean="0">
                              <a:latin typeface="Cambria Math"/>
                              <a:ea typeface="Cambria Math"/>
                            </a:rPr>
                          </m:ctrlPr>
                        </m:fPr>
                        <m:num>
                          <m:r>
                            <a:rPr lang="en-US" b="0" i="1" smtClean="0">
                              <a:latin typeface="Cambria Math"/>
                              <a:ea typeface="Cambria Math"/>
                            </a:rPr>
                            <m:t>𝐽</m:t>
                          </m:r>
                        </m:num>
                        <m:den>
                          <m:r>
                            <a:rPr lang="en-US" b="0" i="1" smtClean="0">
                              <a:latin typeface="Cambria Math"/>
                              <a:ea typeface="Cambria Math"/>
                            </a:rPr>
                            <m:t>𝑔𝐾</m:t>
                          </m:r>
                        </m:den>
                      </m:f>
                      <m:r>
                        <a:rPr lang="en-US" b="0" i="1" smtClean="0">
                          <a:latin typeface="Cambria Math"/>
                          <a:ea typeface="Cambria Math"/>
                        </a:rPr>
                        <m:t>)(304.6</m:t>
                      </m:r>
                      <m:r>
                        <a:rPr lang="en-US" b="0" i="1" smtClean="0">
                          <a:latin typeface="Cambria Math"/>
                          <a:ea typeface="Cambria Math"/>
                        </a:rPr>
                        <m:t>𝐾</m:t>
                      </m:r>
                      <m:r>
                        <a:rPr lang="en-US" b="0" i="1" smtClean="0">
                          <a:latin typeface="Cambria Math"/>
                          <a:ea typeface="Cambria Math"/>
                        </a:rPr>
                        <m:t>−298</m:t>
                      </m:r>
                      <m:r>
                        <a:rPr lang="en-US" b="0" i="1" smtClean="0">
                          <a:latin typeface="Cambria Math"/>
                          <a:ea typeface="Cambria Math"/>
                        </a:rPr>
                        <m:t>𝐾</m:t>
                      </m:r>
                      <m:r>
                        <a:rPr lang="en-US" b="0" i="1" smtClean="0">
                          <a:latin typeface="Cambria Math"/>
                          <a:ea typeface="Cambria Math"/>
                        </a:rPr>
                        <m:t>)</m:t>
                      </m:r>
                    </m:oMath>
                  </m:oMathPara>
                </a14:m>
                <a:endParaRPr lang="en-US" dirty="0" smtClean="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𝑄</m:t>
                      </m:r>
                      <m:r>
                        <a:rPr lang="en-US" b="0" i="1" smtClean="0">
                          <a:latin typeface="Cambria Math"/>
                        </a:rPr>
                        <m:t>=27,588 </m:t>
                      </m:r>
                      <m:r>
                        <a:rPr lang="en-US" b="0" i="1" smtClean="0">
                          <a:latin typeface="Cambria Math"/>
                        </a:rPr>
                        <m:t>𝐽𝑤𝑎𝑡𝑒𝑟</m:t>
                      </m:r>
                      <m:r>
                        <a:rPr lang="en-US" b="0" i="1" smtClean="0">
                          <a:latin typeface="Cambria Math"/>
                        </a:rPr>
                        <m:t>=−27,588 </m:t>
                      </m:r>
                      <m:r>
                        <a:rPr lang="en-US" b="0" i="1" smtClean="0">
                          <a:latin typeface="Cambria Math"/>
                        </a:rPr>
                        <m:t>𝐽</m:t>
                      </m:r>
                      <m:r>
                        <a:rPr lang="en-US" b="0" i="1" smtClean="0">
                          <a:latin typeface="Cambria Math"/>
                        </a:rPr>
                        <m:t> </m:t>
                      </m:r>
                      <m:r>
                        <a:rPr lang="en-US" b="0" i="1" smtClean="0">
                          <a:latin typeface="Cambria Math"/>
                        </a:rPr>
                        <m:t>𝑒𝑡h𝑎𝑛𝑜𝑙</m:t>
                      </m:r>
                      <m:r>
                        <a:rPr lang="en-US" b="0" i="1" smtClean="0">
                          <a:latin typeface="Cambria Math"/>
                        </a:rPr>
                        <m:t>=</m:t>
                      </m:r>
                      <m:r>
                        <a:rPr lang="en-US" b="0" i="1" smtClean="0">
                          <a:latin typeface="Cambria Math"/>
                        </a:rPr>
                        <m:t>−</m:t>
                      </m:r>
                      <m:r>
                        <a:rPr lang="en-US" b="0" i="1" smtClean="0">
                          <a:latin typeface="Cambria Math"/>
                        </a:rPr>
                        <m:t>27.588 </m:t>
                      </m:r>
                      <m:r>
                        <a:rPr lang="en-US" b="0" i="1" smtClean="0">
                          <a:latin typeface="Cambria Math"/>
                        </a:rPr>
                        <m:t>𝑘𝐽</m:t>
                      </m:r>
                    </m:oMath>
                  </m:oMathPara>
                </a14:m>
                <a:endParaRPr lang="en-US" dirty="0" smtClean="0"/>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100 </m:t>
                      </m:r>
                      <m:r>
                        <a:rPr lang="en-US" b="0" i="1" smtClean="0">
                          <a:latin typeface="Cambria Math"/>
                        </a:rPr>
                        <m:t>𝑔</m:t>
                      </m:r>
                      <m:r>
                        <a:rPr lang="en-US" b="0" i="1" smtClean="0">
                          <a:latin typeface="Cambria Math"/>
                        </a:rPr>
                        <m:t> </m:t>
                      </m:r>
                      <m:sSub>
                        <m:sSubPr>
                          <m:ctrlPr>
                            <a:rPr lang="en-US" b="0" i="1" smtClean="0">
                              <a:latin typeface="Cambria Math"/>
                            </a:rPr>
                          </m:ctrlPr>
                        </m:sSubPr>
                        <m:e>
                          <m:r>
                            <a:rPr lang="en-US" b="0" i="1" smtClean="0">
                              <a:latin typeface="Cambria Math"/>
                            </a:rPr>
                            <m:t>𝐶</m:t>
                          </m:r>
                        </m:e>
                        <m:sub>
                          <m:r>
                            <a:rPr lang="en-US" b="0" i="1" smtClean="0">
                              <a:latin typeface="Cambria Math"/>
                            </a:rPr>
                            <m:t>2</m:t>
                          </m:r>
                        </m:sub>
                      </m:sSub>
                      <m:sSub>
                        <m:sSubPr>
                          <m:ctrlPr>
                            <a:rPr lang="en-US" b="0" i="1" smtClean="0">
                              <a:latin typeface="Cambria Math"/>
                            </a:rPr>
                          </m:ctrlPr>
                        </m:sSubPr>
                        <m:e>
                          <m:r>
                            <a:rPr lang="en-US" b="0" i="1" smtClean="0">
                              <a:latin typeface="Cambria Math"/>
                            </a:rPr>
                            <m:t>𝐻</m:t>
                          </m:r>
                        </m:e>
                        <m:sub>
                          <m:r>
                            <a:rPr lang="en-US" b="0" i="1" smtClean="0">
                              <a:latin typeface="Cambria Math"/>
                            </a:rPr>
                            <m:t>5</m:t>
                          </m:r>
                        </m:sub>
                      </m:sSub>
                      <m:r>
                        <a:rPr lang="en-US" b="0" i="1" smtClean="0">
                          <a:latin typeface="Cambria Math"/>
                        </a:rPr>
                        <m:t>𝑂𝐻</m:t>
                      </m:r>
                      <m:f>
                        <m:fPr>
                          <m:ctrlPr>
                            <a:rPr lang="en-US" b="0" i="1" smtClean="0">
                              <a:latin typeface="Cambria Math"/>
                            </a:rPr>
                          </m:ctrlPr>
                        </m:fPr>
                        <m:num>
                          <m:r>
                            <a:rPr lang="en-US" b="0" i="1" smtClean="0">
                              <a:latin typeface="Cambria Math"/>
                            </a:rPr>
                            <m:t>1 </m:t>
                          </m:r>
                          <m:r>
                            <a:rPr lang="en-US" b="0" i="1" smtClean="0">
                              <a:latin typeface="Cambria Math"/>
                            </a:rPr>
                            <m:t>𝑚𝑜𝑙</m:t>
                          </m:r>
                        </m:num>
                        <m:den>
                          <m:r>
                            <a:rPr lang="en-US" b="0" i="1" smtClean="0">
                              <a:latin typeface="Cambria Math"/>
                            </a:rPr>
                            <m:t>46.07 </m:t>
                          </m:r>
                          <m:r>
                            <a:rPr lang="en-US" b="0" i="1" smtClean="0">
                              <a:latin typeface="Cambria Math"/>
                            </a:rPr>
                            <m:t>𝑔</m:t>
                          </m:r>
                        </m:den>
                      </m:f>
                      <m:r>
                        <a:rPr lang="en-US" b="0" i="1" smtClean="0">
                          <a:latin typeface="Cambria Math"/>
                        </a:rPr>
                        <m:t>=2.2 </m:t>
                      </m:r>
                      <m:r>
                        <a:rPr lang="en-US" b="0" i="1" smtClean="0">
                          <a:latin typeface="Cambria Math"/>
                        </a:rPr>
                        <m:t>𝑚𝑜𝑙</m:t>
                      </m:r>
                      <m:r>
                        <a:rPr lang="en-US" b="0" i="1" smtClean="0">
                          <a:latin typeface="Cambria Math"/>
                        </a:rPr>
                        <m:t> </m:t>
                      </m:r>
                      <m:sSub>
                        <m:sSubPr>
                          <m:ctrlPr>
                            <a:rPr lang="en-US" b="0" i="1" smtClean="0">
                              <a:latin typeface="Cambria Math"/>
                            </a:rPr>
                          </m:ctrlPr>
                        </m:sSubPr>
                        <m:e>
                          <m:r>
                            <a:rPr lang="en-US" b="0" i="1" smtClean="0">
                              <a:latin typeface="Cambria Math"/>
                            </a:rPr>
                            <m:t>𝐶</m:t>
                          </m:r>
                        </m:e>
                        <m:sub>
                          <m:r>
                            <a:rPr lang="en-US" b="0" i="1" smtClean="0">
                              <a:latin typeface="Cambria Math"/>
                            </a:rPr>
                            <m:t>2</m:t>
                          </m:r>
                        </m:sub>
                      </m:sSub>
                      <m:sSub>
                        <m:sSubPr>
                          <m:ctrlPr>
                            <a:rPr lang="en-US" b="0" i="1" smtClean="0">
                              <a:latin typeface="Cambria Math"/>
                            </a:rPr>
                          </m:ctrlPr>
                        </m:sSubPr>
                        <m:e>
                          <m:r>
                            <a:rPr lang="en-US" b="0" i="1" smtClean="0">
                              <a:latin typeface="Cambria Math"/>
                            </a:rPr>
                            <m:t>𝐻</m:t>
                          </m:r>
                        </m:e>
                        <m:sub>
                          <m:r>
                            <a:rPr lang="en-US" b="0" i="1" smtClean="0">
                              <a:latin typeface="Cambria Math"/>
                            </a:rPr>
                            <m:t>5</m:t>
                          </m:r>
                        </m:sub>
                      </m:sSub>
                      <m:r>
                        <a:rPr lang="en-US" b="0" i="1" smtClean="0">
                          <a:latin typeface="Cambria Math"/>
                        </a:rPr>
                        <m:t>𝑂𝐻</m:t>
                      </m:r>
                    </m:oMath>
                  </m:oMathPara>
                </a14:m>
                <a:endParaRPr lang="en-US" dirty="0" smtClean="0"/>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m:t>
                          </m:r>
                          <m:r>
                            <a:rPr lang="en-US" b="0" i="1" smtClean="0">
                              <a:latin typeface="Cambria Math"/>
                            </a:rPr>
                            <m:t>27.588 </m:t>
                          </m:r>
                          <m:r>
                            <a:rPr lang="en-US" b="0" i="1" smtClean="0">
                              <a:latin typeface="Cambria Math"/>
                            </a:rPr>
                            <m:t>𝑘𝐽</m:t>
                          </m:r>
                        </m:num>
                        <m:den>
                          <m:r>
                            <a:rPr lang="en-US" b="0" i="1" smtClean="0">
                              <a:latin typeface="Cambria Math"/>
                            </a:rPr>
                            <m:t>2.2 </m:t>
                          </m:r>
                          <m:r>
                            <a:rPr lang="en-US" b="0" i="1" smtClean="0">
                              <a:latin typeface="Cambria Math"/>
                            </a:rPr>
                            <m:t>𝑚𝑜𝑙</m:t>
                          </m:r>
                        </m:den>
                      </m:f>
                      <m:r>
                        <a:rPr lang="en-US" b="0" i="1" smtClean="0">
                          <a:latin typeface="Cambria Math"/>
                        </a:rPr>
                        <m:t>=</m:t>
                      </m:r>
                      <m:r>
                        <a:rPr lang="en-US" b="0" i="1" smtClean="0">
                          <a:latin typeface="Cambria Math"/>
                        </a:rPr>
                        <m:t>−</m:t>
                      </m:r>
                      <m:r>
                        <a:rPr lang="en-US" b="0" i="1" smtClean="0">
                          <a:latin typeface="Cambria Math"/>
                        </a:rPr>
                        <m:t>12.54</m:t>
                      </m:r>
                      <m:f>
                        <m:fPr>
                          <m:ctrlPr>
                            <a:rPr lang="en-US" b="0" i="1" smtClean="0">
                              <a:latin typeface="Cambria Math"/>
                            </a:rPr>
                          </m:ctrlPr>
                        </m:fPr>
                        <m:num>
                          <m:r>
                            <a:rPr lang="en-US" b="0" i="1" smtClean="0">
                              <a:latin typeface="Cambria Math"/>
                            </a:rPr>
                            <m:t>𝑘𝐽</m:t>
                          </m:r>
                        </m:num>
                        <m:den>
                          <m:r>
                            <a:rPr lang="en-US" b="0" i="1" smtClean="0">
                              <a:latin typeface="Cambria Math"/>
                            </a:rPr>
                            <m:t>𝑚𝑜𝑙</m:t>
                          </m:r>
                        </m:den>
                      </m:f>
                      <m:r>
                        <a:rPr lang="en-US" b="0" i="1" smtClean="0">
                          <a:latin typeface="Cambria Math"/>
                        </a:rPr>
                        <m:t>=</m:t>
                      </m:r>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𝐻</m:t>
                          </m:r>
                        </m:e>
                        <m:sub>
                          <m:r>
                            <a:rPr lang="en-US" b="0" i="1" smtClean="0">
                              <a:latin typeface="Cambria Math"/>
                              <a:ea typeface="Cambria Math"/>
                            </a:rPr>
                            <m:t>𝑐𝑜𝑚𝑏</m:t>
                          </m:r>
                        </m:sub>
                      </m:sSub>
                    </m:oMath>
                  </m:oMathPara>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030679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t>Kinetic Theory of Temperature</a:t>
            </a:r>
          </a:p>
        </p:txBody>
      </p:sp>
      <p:sp>
        <p:nvSpPr>
          <p:cNvPr id="8195" name="Rectangle 3"/>
          <p:cNvSpPr>
            <a:spLocks noGrp="1" noChangeArrowheads="1"/>
          </p:cNvSpPr>
          <p:nvPr>
            <p:ph type="body" idx="1"/>
          </p:nvPr>
        </p:nvSpPr>
        <p:spPr>
          <a:xfrm>
            <a:off x="457200" y="1600200"/>
            <a:ext cx="8229600" cy="1952625"/>
          </a:xfrm>
        </p:spPr>
        <p:txBody>
          <a:bodyPr/>
          <a:lstStyle/>
          <a:p>
            <a:pPr eaLnBrk="1" hangingPunct="1">
              <a:buFont typeface="Wingdings" pitchFamily="2" charset="2"/>
              <a:buNone/>
            </a:pPr>
            <a:r>
              <a:rPr lang="en-US" altLang="en-US" smtClean="0"/>
              <a:t>Within this model, “temperature” is actually a measure of the median kinetic energy of the molecules.</a:t>
            </a:r>
          </a:p>
        </p:txBody>
      </p:sp>
      <p:sp>
        <p:nvSpPr>
          <p:cNvPr id="8196" name="Line 4"/>
          <p:cNvSpPr>
            <a:spLocks noChangeShapeType="1"/>
          </p:cNvSpPr>
          <p:nvPr/>
        </p:nvSpPr>
        <p:spPr bwMode="auto">
          <a:xfrm flipV="1">
            <a:off x="1905000" y="3886200"/>
            <a:ext cx="0" cy="1905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7" name="Line 5"/>
          <p:cNvSpPr>
            <a:spLocks noChangeShapeType="1"/>
          </p:cNvSpPr>
          <p:nvPr/>
        </p:nvSpPr>
        <p:spPr bwMode="auto">
          <a:xfrm>
            <a:off x="1905000" y="5791200"/>
            <a:ext cx="3276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8" name="Arc 6"/>
          <p:cNvSpPr>
            <a:spLocks/>
          </p:cNvSpPr>
          <p:nvPr/>
        </p:nvSpPr>
        <p:spPr bwMode="auto">
          <a:xfrm flipH="1">
            <a:off x="2743200" y="4114800"/>
            <a:ext cx="381000" cy="7620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9" name="Arc 7"/>
          <p:cNvSpPr>
            <a:spLocks/>
          </p:cNvSpPr>
          <p:nvPr/>
        </p:nvSpPr>
        <p:spPr bwMode="auto">
          <a:xfrm rot="10800000" flipH="1" flipV="1">
            <a:off x="3124200" y="4114800"/>
            <a:ext cx="381000" cy="7620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0" name="Arc 8"/>
          <p:cNvSpPr>
            <a:spLocks/>
          </p:cNvSpPr>
          <p:nvPr/>
        </p:nvSpPr>
        <p:spPr bwMode="auto">
          <a:xfrm flipH="1" flipV="1">
            <a:off x="3505200" y="4800600"/>
            <a:ext cx="685800" cy="9144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1" name="Arc 9"/>
          <p:cNvSpPr>
            <a:spLocks/>
          </p:cNvSpPr>
          <p:nvPr/>
        </p:nvSpPr>
        <p:spPr bwMode="auto">
          <a:xfrm flipV="1">
            <a:off x="2057400" y="4876800"/>
            <a:ext cx="685800" cy="9144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2" name="Text Box 10"/>
          <p:cNvSpPr txBox="1">
            <a:spLocks noChangeArrowheads="1"/>
          </p:cNvSpPr>
          <p:nvPr/>
        </p:nvSpPr>
        <p:spPr bwMode="auto">
          <a:xfrm rot="-5400000">
            <a:off x="802482" y="4683918"/>
            <a:ext cx="1657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 of molecules</a:t>
            </a:r>
          </a:p>
        </p:txBody>
      </p:sp>
      <p:sp>
        <p:nvSpPr>
          <p:cNvPr id="8203" name="Text Box 11"/>
          <p:cNvSpPr txBox="1">
            <a:spLocks noChangeArrowheads="1"/>
          </p:cNvSpPr>
          <p:nvPr/>
        </p:nvSpPr>
        <p:spPr bwMode="auto">
          <a:xfrm>
            <a:off x="2574925" y="5827713"/>
            <a:ext cx="2254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Energy of molecules</a:t>
            </a:r>
          </a:p>
        </p:txBody>
      </p:sp>
      <p:sp>
        <p:nvSpPr>
          <p:cNvPr id="8204" name="Line 12"/>
          <p:cNvSpPr>
            <a:spLocks noChangeShapeType="1"/>
          </p:cNvSpPr>
          <p:nvPr/>
        </p:nvSpPr>
        <p:spPr bwMode="auto">
          <a:xfrm>
            <a:off x="3124200" y="3505200"/>
            <a:ext cx="0" cy="1219200"/>
          </a:xfrm>
          <a:prstGeom prst="line">
            <a:avLst/>
          </a:prstGeom>
          <a:noFill/>
          <a:ln w="9525">
            <a:solidFill>
              <a:srgbClr val="FF0000"/>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5" name="Text Box 13"/>
          <p:cNvSpPr txBox="1">
            <a:spLocks noChangeArrowheads="1"/>
          </p:cNvSpPr>
          <p:nvPr/>
        </p:nvSpPr>
        <p:spPr bwMode="auto">
          <a:xfrm>
            <a:off x="3413125" y="3541713"/>
            <a:ext cx="1949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bg2"/>
              </a:buClr>
              <a:buSzPct val="75000"/>
              <a:buFont typeface="Wingdings" pitchFamily="2" charset="2"/>
              <a:buChar char="p"/>
              <a:defRPr sz="2800">
                <a:solidFill>
                  <a:schemeClr val="tx1"/>
                </a:solidFill>
                <a:latin typeface="Verdana" pitchFamily="34" charset="0"/>
                <a:cs typeface="Arial" pitchFamily="34"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Verdana" pitchFamily="34" charset="0"/>
                <a:cs typeface="Arial" pitchFamily="34"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Verdana" pitchFamily="34" charset="0"/>
                <a:cs typeface="Arial" pitchFamily="34" charset="0"/>
              </a:defRPr>
            </a:lvl3pPr>
            <a:lvl4pPr marL="1600200" indent="-228600" eaLnBrk="0" hangingPunct="0">
              <a:spcBef>
                <a:spcPct val="20000"/>
              </a:spcBef>
              <a:buClr>
                <a:schemeClr val="bg2"/>
              </a:buClr>
              <a:buFont typeface="Wingdings" pitchFamily="2" charset="2"/>
              <a:buChar char="§"/>
              <a:defRPr>
                <a:solidFill>
                  <a:schemeClr val="tx1"/>
                </a:solidFill>
                <a:latin typeface="Verdana" pitchFamily="34" charset="0"/>
                <a:cs typeface="Arial" pitchFamily="34"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Verdana" pitchFamily="34" charset="0"/>
                <a:cs typeface="Arial"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Verdana" pitchFamily="34" charset="0"/>
                <a:cs typeface="Arial" pitchFamily="34" charset="0"/>
              </a:defRPr>
            </a:lvl9pPr>
          </a:lstStyle>
          <a:p>
            <a:pPr eaLnBrk="1" hangingPunct="1">
              <a:spcBef>
                <a:spcPct val="0"/>
              </a:spcBef>
              <a:buClrTx/>
              <a:buSzTx/>
              <a:buFontTx/>
              <a:buNone/>
            </a:pPr>
            <a:r>
              <a:rPr lang="en-US" altLang="en-US" sz="1800">
                <a:latin typeface="Arial" pitchFamily="34" charset="0"/>
              </a:rPr>
              <a:t>Median K.E. </a:t>
            </a:r>
            <a:r>
              <a:rPr lang="en-US" altLang="en-US" sz="1800">
                <a:latin typeface="Arial" pitchFamily="34" charset="0"/>
                <a:sym typeface="WP MathA" pitchFamily="2" charset="2"/>
              </a:rPr>
              <a:t> </a:t>
            </a:r>
            <a:r>
              <a:rPr lang="en-US" altLang="en-US" sz="1800">
                <a:latin typeface="Arial" pitchFamily="34" charset="0"/>
              </a:rPr>
              <a:t>    T</a:t>
            </a:r>
          </a:p>
        </p:txBody>
      </p:sp>
      <p:sp>
        <p:nvSpPr>
          <p:cNvPr id="8206" name="Freeform 14"/>
          <p:cNvSpPr>
            <a:spLocks/>
          </p:cNvSpPr>
          <p:nvPr/>
        </p:nvSpPr>
        <p:spPr bwMode="auto">
          <a:xfrm>
            <a:off x="4800600" y="3657600"/>
            <a:ext cx="215900" cy="127000"/>
          </a:xfrm>
          <a:custGeom>
            <a:avLst/>
            <a:gdLst>
              <a:gd name="T0" fmla="*/ 2147483647 w 760"/>
              <a:gd name="T1" fmla="*/ 2147483647 h 248"/>
              <a:gd name="T2" fmla="*/ 2147483647 w 760"/>
              <a:gd name="T3" fmla="*/ 2147483647 h 248"/>
              <a:gd name="T4" fmla="*/ 2147483647 w 760"/>
              <a:gd name="T5" fmla="*/ 2147483647 h 248"/>
              <a:gd name="T6" fmla="*/ 2147483647 w 760"/>
              <a:gd name="T7" fmla="*/ 2147483647 h 248"/>
              <a:gd name="T8" fmla="*/ 2147483647 w 760"/>
              <a:gd name="T9" fmla="*/ 2147483647 h 248"/>
              <a:gd name="T10" fmla="*/ 2147483647 w 760"/>
              <a:gd name="T11" fmla="*/ 2147483647 h 248"/>
              <a:gd name="T12" fmla="*/ 2147483647 w 760"/>
              <a:gd name="T13" fmla="*/ 2147483647 h 248"/>
              <a:gd name="T14" fmla="*/ 2147483647 w 760"/>
              <a:gd name="T15" fmla="*/ 2147483647 h 24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60" h="248">
                <a:moveTo>
                  <a:pt x="760" y="72"/>
                </a:moveTo>
                <a:cubicBezTo>
                  <a:pt x="728" y="60"/>
                  <a:pt x="696" y="48"/>
                  <a:pt x="616" y="72"/>
                </a:cubicBezTo>
                <a:cubicBezTo>
                  <a:pt x="536" y="96"/>
                  <a:pt x="376" y="200"/>
                  <a:pt x="280" y="216"/>
                </a:cubicBezTo>
                <a:cubicBezTo>
                  <a:pt x="184" y="232"/>
                  <a:pt x="80" y="192"/>
                  <a:pt x="40" y="168"/>
                </a:cubicBezTo>
                <a:cubicBezTo>
                  <a:pt x="0" y="144"/>
                  <a:pt x="0" y="96"/>
                  <a:pt x="40" y="72"/>
                </a:cubicBezTo>
                <a:cubicBezTo>
                  <a:pt x="80" y="48"/>
                  <a:pt x="176" y="0"/>
                  <a:pt x="280" y="24"/>
                </a:cubicBezTo>
                <a:cubicBezTo>
                  <a:pt x="384" y="48"/>
                  <a:pt x="584" y="184"/>
                  <a:pt x="664" y="216"/>
                </a:cubicBezTo>
                <a:cubicBezTo>
                  <a:pt x="744" y="248"/>
                  <a:pt x="744" y="216"/>
                  <a:pt x="760" y="216"/>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t>When my water evaporated…</a:t>
            </a:r>
          </a:p>
        </p:txBody>
      </p:sp>
      <p:sp>
        <p:nvSpPr>
          <p:cNvPr id="9219" name="Content Placeholder 2"/>
          <p:cNvSpPr>
            <a:spLocks noGrp="1"/>
          </p:cNvSpPr>
          <p:nvPr>
            <p:ph idx="1"/>
          </p:nvPr>
        </p:nvSpPr>
        <p:spPr/>
        <p:txBody>
          <a:bodyPr/>
          <a:lstStyle/>
          <a:p>
            <a:pPr marL="514350" indent="-514350">
              <a:buFont typeface="Wingdings" pitchFamily="2" charset="2"/>
              <a:buAutoNum type="alphaUcPeriod"/>
            </a:pPr>
            <a:r>
              <a:rPr lang="en-US" altLang="en-US" smtClean="0"/>
              <a:t>The temperature of the water stayed the same</a:t>
            </a:r>
          </a:p>
          <a:p>
            <a:pPr marL="514350" indent="-514350">
              <a:buFont typeface="Wingdings" pitchFamily="2" charset="2"/>
              <a:buAutoNum type="alphaUcPeriod"/>
            </a:pPr>
            <a:r>
              <a:rPr lang="en-US" altLang="en-US" smtClean="0"/>
              <a:t>The temperature of water stayed the same within the “uncertainty” of the measurement.</a:t>
            </a:r>
          </a:p>
          <a:p>
            <a:pPr marL="514350" indent="-514350">
              <a:buFont typeface="Wingdings" pitchFamily="2" charset="2"/>
              <a:buAutoNum type="alphaUcPeriod"/>
            </a:pPr>
            <a:r>
              <a:rPr lang="en-US" altLang="en-US" smtClean="0"/>
              <a:t>The temperature of the water went up.</a:t>
            </a:r>
          </a:p>
          <a:p>
            <a:pPr marL="514350" indent="-514350">
              <a:buFont typeface="Wingdings" pitchFamily="2" charset="2"/>
              <a:buAutoNum type="alphaUcPeriod"/>
            </a:pPr>
            <a:r>
              <a:rPr lang="en-US" altLang="en-US" smtClean="0"/>
              <a:t>The temperature of the water went down.</a:t>
            </a:r>
          </a:p>
          <a:p>
            <a:pPr marL="514350" indent="-514350">
              <a:buFont typeface="Wingdings" pitchFamily="2" charset="2"/>
              <a:buAutoNum type="alphaUcPeriod"/>
            </a:pPr>
            <a:r>
              <a:rPr lang="en-US" altLang="en-US" smtClean="0"/>
              <a:t>I have no frigging idea, the water fairies are looking better by the second.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mtClean="0"/>
              <a:t>So…after my temperature “went down”…did</a:t>
            </a:r>
          </a:p>
        </p:txBody>
      </p:sp>
      <p:sp>
        <p:nvSpPr>
          <p:cNvPr id="10243" name="Content Placeholder 2"/>
          <p:cNvSpPr>
            <a:spLocks noGrp="1"/>
          </p:cNvSpPr>
          <p:nvPr>
            <p:ph idx="1"/>
          </p:nvPr>
        </p:nvSpPr>
        <p:spPr/>
        <p:txBody>
          <a:bodyPr/>
          <a:lstStyle/>
          <a:p>
            <a:pPr marL="514350" indent="-514350">
              <a:buFont typeface="Wingdings" pitchFamily="2" charset="2"/>
              <a:buAutoNum type="alphaUcPeriod"/>
            </a:pPr>
            <a:r>
              <a:rPr lang="en-US" altLang="en-US" smtClean="0"/>
              <a:t>The evaporation stop?</a:t>
            </a:r>
          </a:p>
          <a:p>
            <a:pPr marL="514350" indent="-514350">
              <a:buFont typeface="Wingdings" pitchFamily="2" charset="2"/>
              <a:buAutoNum type="alphaUcPeriod"/>
            </a:pPr>
            <a:r>
              <a:rPr lang="en-US" altLang="en-US" smtClean="0"/>
              <a:t>The evaporation slow down?</a:t>
            </a:r>
          </a:p>
          <a:p>
            <a:pPr marL="514350" indent="-514350">
              <a:buFont typeface="Wingdings" pitchFamily="2" charset="2"/>
              <a:buAutoNum type="alphaUcPeriod"/>
            </a:pPr>
            <a:r>
              <a:rPr lang="en-US" altLang="en-US" smtClean="0"/>
              <a:t>The evaporation keep on trucking…?</a:t>
            </a:r>
          </a:p>
          <a:p>
            <a:pPr marL="514350" indent="-514350">
              <a:buFont typeface="Wingdings" pitchFamily="2" charset="2"/>
              <a:buAutoNum type="alphaUcPeriod"/>
            </a:pPr>
            <a:r>
              <a:rPr lang="en-US" altLang="en-US" smtClean="0"/>
              <a:t>Water fairies</a:t>
            </a:r>
          </a:p>
          <a:p>
            <a:pPr marL="514350" indent="-514350">
              <a:buFont typeface="Wingdings" pitchFamily="2" charset="2"/>
              <a:buAutoNum type="alphaUcPeriod"/>
            </a:pPr>
            <a:r>
              <a:rPr lang="en-US" altLang="en-US" smtClean="0"/>
              <a:t>Earth fairies</a:t>
            </a:r>
          </a:p>
          <a:p>
            <a:pPr marL="514350" indent="-514350">
              <a:buFont typeface="Wingdings" pitchFamily="2" charset="2"/>
              <a:buAutoNum type="alphaUcPeriod"/>
            </a:pPr>
            <a:endParaRPr lang="en-US" altLang="en-US" smtClean="0"/>
          </a:p>
          <a:p>
            <a:pPr marL="514350" indent="-514350">
              <a:buFont typeface="Wingdings" pitchFamily="2" charset="2"/>
              <a:buAutoNum type="alphaUcPeriod"/>
            </a:pPr>
            <a:endParaRPr lang="en-US" alt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Less water on my nightstand..</a:t>
            </a:r>
          </a:p>
        </p:txBody>
      </p:sp>
      <p:sp>
        <p:nvSpPr>
          <p:cNvPr id="3" name="Content Placeholder 2"/>
          <p:cNvSpPr>
            <a:spLocks noGrp="1"/>
          </p:cNvSpPr>
          <p:nvPr>
            <p:ph idx="1"/>
          </p:nvPr>
        </p:nvSpPr>
        <p:spPr/>
        <p:txBody>
          <a:bodyPr/>
          <a:lstStyle/>
          <a:p>
            <a:pPr marL="0" indent="0">
              <a:buFont typeface="Wingdings" pitchFamily="2" charset="2"/>
              <a:buNone/>
              <a:defRPr/>
            </a:pPr>
            <a:r>
              <a:rPr lang="en-US" dirty="0" smtClean="0"/>
              <a:t>Is this because…</a:t>
            </a:r>
          </a:p>
          <a:p>
            <a:pPr marL="514350" indent="-514350">
              <a:buFont typeface="Wingdings" pitchFamily="2" charset="2"/>
              <a:buAutoNum type="alphaUcPeriod"/>
              <a:defRPr/>
            </a:pPr>
            <a:r>
              <a:rPr lang="en-US" dirty="0" smtClean="0"/>
              <a:t>Water fairies stole it</a:t>
            </a:r>
          </a:p>
          <a:p>
            <a:pPr marL="514350" indent="-514350">
              <a:buFont typeface="Wingdings" pitchFamily="2" charset="2"/>
              <a:buAutoNum type="alphaUcPeriod"/>
              <a:defRPr/>
            </a:pPr>
            <a:r>
              <a:rPr lang="en-US" dirty="0" smtClean="0"/>
              <a:t>The cat got it</a:t>
            </a:r>
          </a:p>
          <a:p>
            <a:pPr marL="514350" indent="-514350">
              <a:buFont typeface="Wingdings" pitchFamily="2" charset="2"/>
              <a:buAutoNum type="alphaUcPeriod"/>
              <a:defRPr/>
            </a:pPr>
            <a:r>
              <a:rPr lang="en-US" dirty="0" smtClean="0"/>
              <a:t>The temperature in the room was briefly 100 degrees C</a:t>
            </a:r>
          </a:p>
          <a:p>
            <a:pPr marL="514350" indent="-514350">
              <a:buFont typeface="Wingdings" pitchFamily="2" charset="2"/>
              <a:buAutoNum type="alphaUcPeriod"/>
              <a:defRPr/>
            </a:pPr>
            <a:r>
              <a:rPr lang="en-US" dirty="0" smtClean="0"/>
              <a:t>Some of the water molecules had enough energy to become gas molecules</a:t>
            </a:r>
          </a:p>
          <a:p>
            <a:pPr marL="514350" indent="-514350">
              <a:buFont typeface="Wingdings" pitchFamily="2" charset="2"/>
              <a:buAutoNum type="alphaUcPeriod"/>
              <a:defRPr/>
            </a:pPr>
            <a:r>
              <a:rPr lang="en-US" dirty="0" smtClean="0"/>
              <a:t>I have no idea, I’m still asleep.</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Level</Template>
  <TotalTime>1082</TotalTime>
  <Words>2510</Words>
  <Application>Microsoft Office PowerPoint</Application>
  <PresentationFormat>On-screen Show (4:3)</PresentationFormat>
  <Paragraphs>409</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Level</vt:lpstr>
      <vt:lpstr>Thermochemistry</vt:lpstr>
      <vt:lpstr>Energy</vt:lpstr>
      <vt:lpstr>Some Types of Energy</vt:lpstr>
      <vt:lpstr>It’s not what you say, it’s what you do…</vt:lpstr>
      <vt:lpstr>Heat</vt:lpstr>
      <vt:lpstr>Kinetic Theory of Temperature</vt:lpstr>
      <vt:lpstr>When my water evaporated…</vt:lpstr>
      <vt:lpstr>So…after my temperature “went down”…did</vt:lpstr>
      <vt:lpstr>Less water on my nightstand..</vt:lpstr>
      <vt:lpstr>Absolute vs. Relative Temperature</vt:lpstr>
      <vt:lpstr>Absolute vs. Relative Temperature</vt:lpstr>
      <vt:lpstr>Absolute vs. Relative Temperature</vt:lpstr>
      <vt:lpstr>Absolute vs. Relative Temperature</vt:lpstr>
      <vt:lpstr>PowerPoint Presentation</vt:lpstr>
      <vt:lpstr>How does a hot pack work?</vt:lpstr>
      <vt:lpstr>How does a cold pack work?</vt:lpstr>
      <vt:lpstr>Molecular Dynamics</vt:lpstr>
      <vt:lpstr>Molecular Dynamics</vt:lpstr>
      <vt:lpstr>Molecular Dynamics</vt:lpstr>
      <vt:lpstr>Molecular Dynamics</vt:lpstr>
      <vt:lpstr>Dynamic Picture</vt:lpstr>
      <vt:lpstr>Dynamic Picture</vt:lpstr>
      <vt:lpstr>When I stick the waters in there…</vt:lpstr>
      <vt:lpstr>Why do I get energy out?</vt:lpstr>
      <vt:lpstr>What is step 2?</vt:lpstr>
      <vt:lpstr>I want to rip out a chloride ion…</vt:lpstr>
      <vt:lpstr>Dynamic Picture</vt:lpstr>
      <vt:lpstr>H2 (g) + O2 (g)  H2O (g)</vt:lpstr>
      <vt:lpstr>H2 (g) + O2 (g)  H2O (g)</vt:lpstr>
      <vt:lpstr>Making and Breaking Bonds</vt:lpstr>
      <vt:lpstr>The System vs. The Surroundings</vt:lpstr>
      <vt:lpstr>Kinds of systems</vt:lpstr>
      <vt:lpstr>Types of System</vt:lpstr>
      <vt:lpstr>Approximations to the Ideal</vt:lpstr>
      <vt:lpstr>Calorimetry</vt:lpstr>
      <vt:lpstr>Boiling water</vt:lpstr>
      <vt:lpstr>Is it easier to boil a cup of water or boil a swimming pool</vt:lpstr>
      <vt:lpstr>Specific Heat</vt:lpstr>
      <vt:lpstr>Specific Heat</vt:lpstr>
      <vt:lpstr>The relation of Heat to Temperature</vt:lpstr>
      <vt:lpstr>Calorimetry problem</vt:lpstr>
      <vt:lpstr>Calorimetry Problem #2</vt:lpstr>
      <vt:lpstr>Solution to Question #2</vt:lpstr>
      <vt:lpstr>Solution to Question #2</vt:lpstr>
      <vt:lpstr>Solution to Question #2</vt:lpstr>
      <vt:lpstr>C=4.18 J/gC (water) c=0.90 J/gC (Al)</vt:lpstr>
      <vt:lpstr>Question</vt:lpstr>
      <vt:lpstr>(3100 J)/(g burned)</vt:lpstr>
      <vt:lpstr>(3100 J)/(g burned)</vt:lpstr>
      <vt:lpstr>(3100 J)/(g burned)</vt:lpstr>
      <vt:lpstr>Another little question</vt:lpstr>
      <vt:lpstr>What’s a bomb calorimeter?</vt:lpstr>
      <vt:lpstr>PowerPoint Presentation</vt:lpstr>
      <vt:lpstr>Another little question</vt:lpstr>
      <vt:lpstr>If T changed…then…</vt:lpstr>
    </vt:vector>
  </TitlesOfParts>
  <Company>Rochester Institute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Thermochemistry</dc:title>
  <dc:creator>Joseph M. Lanzafame</dc:creator>
  <cp:lastModifiedBy>Joe</cp:lastModifiedBy>
  <cp:revision>36</cp:revision>
  <dcterms:created xsi:type="dcterms:W3CDTF">2007-12-12T18:36:34Z</dcterms:created>
  <dcterms:modified xsi:type="dcterms:W3CDTF">2014-04-29T12:44:49Z</dcterms:modified>
</cp:coreProperties>
</file>