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86" r:id="rId18"/>
    <p:sldId id="272" r:id="rId19"/>
    <p:sldId id="287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2" r:id="rId29"/>
    <p:sldId id="285" r:id="rId30"/>
    <p:sldId id="283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84797-982A-42FD-88E2-4D922372C663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AC9DE-0D41-4F45-B931-0BB70349A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21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6C9621-EB4D-4713-BA2F-E03C3F4D68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82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4FE1D-DA4F-4444-83E8-509058F0B1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5275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2D90A-9EFE-4263-AB5B-772B127F34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45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C35F3-D11B-4F65-BE50-9902D32D8B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900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79134-D89B-47A8-B0CE-AC24245119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11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D104E-0BC4-4E1A-AE60-E4C44BDEB0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7879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CC2FB-C175-448E-8B12-99BE4ABEC7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723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A0334-3E92-44E3-ACC1-2D1D195F93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18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6594C-7595-4B49-B7E1-8FD3DE40DC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20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8725A-B85A-42A6-A9E1-6BB0CB3B98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27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61EB2-738A-4612-8BD4-7521EE2B01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94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294738E8-7884-4632-9D5A-8D1CFCDF0B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Stoichiometry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Joe’s favorite word!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C9621-EB4D-4713-BA2F-E03C3F4D687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en-US" altLang="en-US" smtClean="0"/>
              <a:t>N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  <a:r>
              <a:rPr lang="en-US" altLang="en-US" baseline="-25000" smtClean="0"/>
              <a:t>5</a:t>
            </a:r>
            <a:r>
              <a:rPr lang="en-US" altLang="en-US" smtClean="0"/>
              <a:t> + H</a:t>
            </a:r>
            <a:r>
              <a:rPr lang="en-US" altLang="en-US" baseline="-25000" smtClean="0"/>
              <a:t>2</a:t>
            </a:r>
            <a:r>
              <a:rPr lang="en-US" altLang="en-US" smtClean="0"/>
              <a:t>O → HNO</a:t>
            </a:r>
            <a:r>
              <a:rPr lang="en-US" altLang="en-US" baseline="-25000" smtClean="0"/>
              <a:t>3</a:t>
            </a:r>
            <a:br>
              <a:rPr lang="en-US" altLang="en-US" baseline="-25000" smtClean="0"/>
            </a:br>
            <a:endParaRPr lang="en-US" altLang="en-US" baseline="-250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mtClean="0"/>
              <a:t>Which first?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mtClean="0"/>
              <a:t>	N or H – shouldn’t matter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mtClean="0"/>
              <a:t>N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  <a:r>
              <a:rPr lang="en-US" altLang="en-US" baseline="-25000" smtClean="0"/>
              <a:t>5</a:t>
            </a:r>
            <a:r>
              <a:rPr lang="en-US" altLang="en-US" smtClean="0"/>
              <a:t> + H</a:t>
            </a:r>
            <a:r>
              <a:rPr lang="en-US" altLang="en-US" baseline="-25000" smtClean="0"/>
              <a:t>2</a:t>
            </a:r>
            <a:r>
              <a:rPr lang="en-US" altLang="en-US" smtClean="0"/>
              <a:t>O → 2HNO</a:t>
            </a:r>
            <a:r>
              <a:rPr lang="en-US" altLang="en-US" baseline="-25000" smtClean="0"/>
              <a:t>3  </a:t>
            </a:r>
            <a:r>
              <a:rPr lang="en-US" altLang="en-US" smtClean="0"/>
              <a:t>(I did N first)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mtClean="0"/>
              <a:t>N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  <a:r>
              <a:rPr lang="en-US" altLang="en-US" baseline="-25000" smtClean="0"/>
              <a:t>5</a:t>
            </a:r>
            <a:r>
              <a:rPr lang="en-US" altLang="en-US" smtClean="0"/>
              <a:t> + H</a:t>
            </a:r>
            <a:r>
              <a:rPr lang="en-US" altLang="en-US" baseline="-25000" smtClean="0"/>
              <a:t>2</a:t>
            </a:r>
            <a:r>
              <a:rPr lang="en-US" altLang="en-US" smtClean="0"/>
              <a:t>O → 2 HNO</a:t>
            </a:r>
            <a:r>
              <a:rPr lang="en-US" altLang="en-US" baseline="-25000" smtClean="0"/>
              <a:t>3</a:t>
            </a:r>
            <a:r>
              <a:rPr lang="en-US" altLang="en-US" smtClean="0"/>
              <a:t> (H second)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mtClean="0"/>
              <a:t>N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  <a:r>
              <a:rPr lang="en-US" altLang="en-US" baseline="-25000" smtClean="0"/>
              <a:t>5</a:t>
            </a:r>
            <a:r>
              <a:rPr lang="en-US" altLang="en-US" smtClean="0"/>
              <a:t> + H</a:t>
            </a:r>
            <a:r>
              <a:rPr lang="en-US" altLang="en-US" baseline="-25000" smtClean="0"/>
              <a:t>2</a:t>
            </a:r>
            <a:r>
              <a:rPr lang="en-US" altLang="en-US" smtClean="0"/>
              <a:t>O → 2 HNO</a:t>
            </a:r>
            <a:r>
              <a:rPr lang="en-US" altLang="en-US" baseline="-25000" smtClean="0"/>
              <a:t>3</a:t>
            </a:r>
            <a:r>
              <a:rPr lang="en-US" altLang="en-US" smtClean="0"/>
              <a:t> (turns out O is already done!)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baseline="-2500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baseline="-2500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en-US" altLang="en-US" smtClean="0"/>
              <a:t>CH</a:t>
            </a:r>
            <a:r>
              <a:rPr lang="en-US" altLang="en-US" baseline="-25000" smtClean="0"/>
              <a:t>4</a:t>
            </a:r>
            <a:r>
              <a:rPr lang="en-US" altLang="en-US" smtClean="0"/>
              <a:t> + Cl</a:t>
            </a:r>
            <a:r>
              <a:rPr lang="en-US" altLang="en-US" baseline="-25000" smtClean="0"/>
              <a:t>2</a:t>
            </a:r>
            <a:r>
              <a:rPr lang="en-US" altLang="en-US" smtClean="0"/>
              <a:t> → CCl</a:t>
            </a:r>
            <a:r>
              <a:rPr lang="en-US" altLang="en-US" baseline="-25000" smtClean="0"/>
              <a:t>4</a:t>
            </a:r>
            <a:r>
              <a:rPr lang="en-US" altLang="en-US" smtClean="0"/>
              <a:t> + HCl</a:t>
            </a:r>
            <a:r>
              <a:rPr lang="en-US" altLang="en-US" baseline="-25000" smtClean="0"/>
              <a:t/>
            </a:r>
            <a:br>
              <a:rPr lang="en-US" altLang="en-US" baseline="-25000" smtClean="0"/>
            </a:br>
            <a:endParaRPr lang="en-US" altLang="en-US" baseline="-250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dirty="0" smtClean="0"/>
              <a:t>Which first?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dirty="0" smtClean="0"/>
              <a:t>	Either C or H.  Cl should definitely be last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dirty="0" smtClean="0"/>
              <a:t>CH</a:t>
            </a:r>
            <a:r>
              <a:rPr lang="en-US" altLang="en-US" baseline="-25000" dirty="0" smtClean="0"/>
              <a:t>4</a:t>
            </a:r>
            <a:r>
              <a:rPr lang="en-US" altLang="en-US" dirty="0" smtClean="0"/>
              <a:t> + Cl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→ CCl</a:t>
            </a:r>
            <a:r>
              <a:rPr lang="en-US" altLang="en-US" baseline="-25000" dirty="0" smtClean="0"/>
              <a:t>4</a:t>
            </a:r>
            <a:r>
              <a:rPr lang="en-US" altLang="en-US" dirty="0" smtClean="0"/>
              <a:t> + 4 </a:t>
            </a:r>
            <a:r>
              <a:rPr lang="en-US" altLang="en-US" dirty="0" err="1" smtClean="0"/>
              <a:t>HCl</a:t>
            </a:r>
            <a:r>
              <a:rPr lang="en-US" altLang="en-US" dirty="0" smtClean="0"/>
              <a:t>  (H first, C done already)</a:t>
            </a:r>
            <a:endParaRPr lang="en-US" altLang="en-US" baseline="-25000" dirty="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dirty="0" smtClean="0"/>
              <a:t>CH</a:t>
            </a:r>
            <a:r>
              <a:rPr lang="en-US" altLang="en-US" baseline="-25000" dirty="0" smtClean="0"/>
              <a:t>4</a:t>
            </a:r>
            <a:r>
              <a:rPr lang="en-US" altLang="en-US" dirty="0" smtClean="0"/>
              <a:t> + 4 Cl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→ CCl</a:t>
            </a:r>
            <a:r>
              <a:rPr lang="en-US" altLang="en-US" baseline="-25000" dirty="0" smtClean="0"/>
              <a:t>4</a:t>
            </a:r>
            <a:r>
              <a:rPr lang="en-US" altLang="en-US" dirty="0" smtClean="0"/>
              <a:t> + 4 </a:t>
            </a:r>
            <a:r>
              <a:rPr lang="en-US" altLang="en-US" dirty="0" err="1" smtClean="0"/>
              <a:t>HCl</a:t>
            </a:r>
            <a:endParaRPr lang="en-US" altLang="en-US" dirty="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en-US" altLang="en-US" smtClean="0"/>
              <a:t>Al</a:t>
            </a:r>
            <a:r>
              <a:rPr lang="en-US" altLang="en-US" baseline="-25000" smtClean="0"/>
              <a:t>4</a:t>
            </a:r>
            <a:r>
              <a:rPr lang="en-US" altLang="en-US" smtClean="0"/>
              <a:t>C</a:t>
            </a:r>
            <a:r>
              <a:rPr lang="en-US" altLang="en-US" baseline="-25000" smtClean="0"/>
              <a:t>3</a:t>
            </a:r>
            <a:r>
              <a:rPr lang="en-US" altLang="en-US" smtClean="0"/>
              <a:t> + H</a:t>
            </a:r>
            <a:r>
              <a:rPr lang="en-US" altLang="en-US" baseline="-25000" smtClean="0"/>
              <a:t>2</a:t>
            </a:r>
            <a:r>
              <a:rPr lang="en-US" altLang="en-US" smtClean="0"/>
              <a:t>O → Al(OH)</a:t>
            </a:r>
            <a:r>
              <a:rPr lang="en-US" altLang="en-US" baseline="-25000" smtClean="0"/>
              <a:t>3</a:t>
            </a:r>
            <a:r>
              <a:rPr lang="en-US" altLang="en-US" smtClean="0"/>
              <a:t> + CH</a:t>
            </a:r>
            <a:r>
              <a:rPr lang="en-US" altLang="en-US" baseline="-25000" smtClean="0"/>
              <a:t>4</a:t>
            </a:r>
            <a:br>
              <a:rPr lang="en-US" altLang="en-US" baseline="-25000" smtClean="0"/>
            </a:br>
            <a:endParaRPr lang="en-US" altLang="en-US" baseline="-250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mtClean="0"/>
              <a:t>Al</a:t>
            </a:r>
            <a:r>
              <a:rPr lang="en-US" altLang="en-US" baseline="-25000" smtClean="0"/>
              <a:t>4</a:t>
            </a:r>
            <a:r>
              <a:rPr lang="en-US" altLang="en-US" smtClean="0"/>
              <a:t>C</a:t>
            </a:r>
            <a:r>
              <a:rPr lang="en-US" altLang="en-US" baseline="-25000" smtClean="0"/>
              <a:t>3</a:t>
            </a:r>
            <a:r>
              <a:rPr lang="en-US" altLang="en-US" smtClean="0"/>
              <a:t> + H</a:t>
            </a:r>
            <a:r>
              <a:rPr lang="en-US" altLang="en-US" baseline="-25000" smtClean="0"/>
              <a:t>2</a:t>
            </a:r>
            <a:r>
              <a:rPr lang="en-US" altLang="en-US" smtClean="0"/>
              <a:t>O → 4 Al(OH)</a:t>
            </a:r>
            <a:r>
              <a:rPr lang="en-US" altLang="en-US" baseline="-25000" smtClean="0"/>
              <a:t>3</a:t>
            </a:r>
            <a:r>
              <a:rPr lang="en-US" altLang="en-US" smtClean="0"/>
              <a:t> + CH</a:t>
            </a:r>
            <a:r>
              <a:rPr lang="en-US" altLang="en-US" baseline="-25000" smtClean="0"/>
              <a:t>4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baseline="-2500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mtClean="0"/>
              <a:t>Al</a:t>
            </a:r>
            <a:r>
              <a:rPr lang="en-US" altLang="en-US" baseline="-25000" smtClean="0"/>
              <a:t>4</a:t>
            </a:r>
            <a:r>
              <a:rPr lang="en-US" altLang="en-US" smtClean="0"/>
              <a:t>C</a:t>
            </a:r>
            <a:r>
              <a:rPr lang="en-US" altLang="en-US" baseline="-25000" smtClean="0"/>
              <a:t>3</a:t>
            </a:r>
            <a:r>
              <a:rPr lang="en-US" altLang="en-US" smtClean="0"/>
              <a:t> + H</a:t>
            </a:r>
            <a:r>
              <a:rPr lang="en-US" altLang="en-US" baseline="-25000" smtClean="0"/>
              <a:t>2</a:t>
            </a:r>
            <a:r>
              <a:rPr lang="en-US" altLang="en-US" smtClean="0"/>
              <a:t>O → 4 Al(OH)</a:t>
            </a:r>
            <a:r>
              <a:rPr lang="en-US" altLang="en-US" baseline="-25000" smtClean="0"/>
              <a:t>3</a:t>
            </a:r>
            <a:r>
              <a:rPr lang="en-US" altLang="en-US" smtClean="0"/>
              <a:t> + 3 CH</a:t>
            </a:r>
            <a:r>
              <a:rPr lang="en-US" altLang="en-US" baseline="-25000" smtClean="0"/>
              <a:t>4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baseline="-2500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mtClean="0"/>
              <a:t>Al</a:t>
            </a:r>
            <a:r>
              <a:rPr lang="en-US" altLang="en-US" baseline="-25000" smtClean="0"/>
              <a:t>4</a:t>
            </a:r>
            <a:r>
              <a:rPr lang="en-US" altLang="en-US" smtClean="0"/>
              <a:t>C</a:t>
            </a:r>
            <a:r>
              <a:rPr lang="en-US" altLang="en-US" baseline="-25000" smtClean="0"/>
              <a:t>3</a:t>
            </a:r>
            <a:r>
              <a:rPr lang="en-US" altLang="en-US" smtClean="0"/>
              <a:t> + 12 H</a:t>
            </a:r>
            <a:r>
              <a:rPr lang="en-US" altLang="en-US" baseline="-25000" smtClean="0"/>
              <a:t>2</a:t>
            </a:r>
            <a:r>
              <a:rPr lang="en-US" altLang="en-US" smtClean="0"/>
              <a:t>O → 4 Al(OH)</a:t>
            </a:r>
            <a:r>
              <a:rPr lang="en-US" altLang="en-US" baseline="-25000" smtClean="0"/>
              <a:t>3</a:t>
            </a:r>
            <a:r>
              <a:rPr lang="en-US" altLang="en-US" smtClean="0"/>
              <a:t> + 3 CH</a:t>
            </a:r>
            <a:r>
              <a:rPr lang="en-US" altLang="en-US" baseline="-25000" smtClean="0"/>
              <a:t>4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baseline="-2500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baseline="-25000" smtClean="0"/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Balanced Equations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smtClean="0"/>
              <a:t>Once I have a balanced equation, I have a very specific recipe: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smtClean="0"/>
              <a:t>2 H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 + O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 → 2 H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smtClean="0"/>
              <a:t>This balanced equation indicates the exact relative amounts of all the chemical species.  The numbers are called </a:t>
            </a:r>
            <a:r>
              <a:rPr lang="en-US" altLang="en-US" sz="2600" b="1" smtClean="0"/>
              <a:t>stoichiometric coefficients.</a:t>
            </a:r>
            <a:endParaRPr lang="en-US" altLang="en-U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6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 smtClean="0"/>
              <a:t>2 H</a:t>
            </a:r>
            <a:r>
              <a:rPr lang="en-US" altLang="en-US" sz="3500" baseline="-25000" smtClean="0"/>
              <a:t>2</a:t>
            </a:r>
            <a:r>
              <a:rPr lang="en-US" altLang="en-US" sz="3500" smtClean="0"/>
              <a:t> + O</a:t>
            </a:r>
            <a:r>
              <a:rPr lang="en-US" altLang="en-US" sz="3500" baseline="-25000" smtClean="0"/>
              <a:t>2</a:t>
            </a:r>
            <a:r>
              <a:rPr lang="en-US" altLang="en-US" sz="3500" smtClean="0"/>
              <a:t> → 2 H</a:t>
            </a:r>
            <a:r>
              <a:rPr lang="en-US" altLang="en-US" sz="3500" baseline="-25000" smtClean="0"/>
              <a:t>2</a:t>
            </a:r>
            <a:r>
              <a:rPr lang="en-US" altLang="en-US" sz="3500" smtClean="0"/>
              <a:t>O</a:t>
            </a:r>
            <a:br>
              <a:rPr lang="en-US" altLang="en-US" sz="3500" smtClean="0"/>
            </a:br>
            <a:endParaRPr lang="en-US" altLang="en-US" sz="35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2 moles H</a:t>
            </a:r>
            <a:r>
              <a:rPr lang="en-US" altLang="en-US" sz="2100" baseline="-25000" smtClean="0"/>
              <a:t>2</a:t>
            </a:r>
            <a:r>
              <a:rPr lang="en-US" altLang="en-US" sz="2100" smtClean="0"/>
              <a:t>:1 mole O</a:t>
            </a:r>
            <a:r>
              <a:rPr lang="en-US" altLang="en-US" sz="2100" baseline="-25000" smtClean="0"/>
              <a:t>2</a:t>
            </a:r>
            <a:r>
              <a:rPr lang="en-US" altLang="en-US" sz="2100" smtClean="0"/>
              <a:t>:2 moles H</a:t>
            </a:r>
            <a:r>
              <a:rPr lang="en-US" altLang="en-US" sz="2100" baseline="-25000" smtClean="0"/>
              <a:t>2</a:t>
            </a:r>
            <a:r>
              <a:rPr lang="en-US" altLang="en-US" sz="2100" smtClean="0"/>
              <a:t>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This is essentially 6 different ratios: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u="sng" smtClean="0"/>
              <a:t>2 mol H</a:t>
            </a:r>
            <a:r>
              <a:rPr lang="en-US" altLang="en-US" sz="2100" u="sng" baseline="-25000" smtClean="0"/>
              <a:t>2</a:t>
            </a:r>
            <a:r>
              <a:rPr lang="en-US" altLang="en-US" sz="2100" smtClean="0"/>
              <a:t>     </a:t>
            </a:r>
            <a:r>
              <a:rPr lang="en-US" altLang="en-US" sz="2100" u="sng" smtClean="0"/>
              <a:t>1 mol O</a:t>
            </a:r>
            <a:r>
              <a:rPr lang="en-US" altLang="en-US" sz="2100" u="sng" baseline="-25000" smtClean="0"/>
              <a:t>2</a:t>
            </a:r>
            <a:r>
              <a:rPr lang="en-US" altLang="en-US" sz="2100" smtClean="0"/>
              <a:t>          </a:t>
            </a:r>
            <a:r>
              <a:rPr lang="en-US" altLang="en-US" sz="2100" u="sng" smtClean="0"/>
              <a:t>2 mol H</a:t>
            </a:r>
            <a:r>
              <a:rPr lang="en-US" altLang="en-US" sz="2100" u="sng" baseline="-25000" smtClean="0"/>
              <a:t>2</a:t>
            </a:r>
            <a:r>
              <a:rPr lang="en-US" altLang="en-US" sz="2100" u="sng" smtClean="0"/>
              <a:t>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1 mol O</a:t>
            </a:r>
            <a:r>
              <a:rPr lang="en-US" altLang="en-US" sz="2100" baseline="-25000" smtClean="0"/>
              <a:t>2</a:t>
            </a:r>
            <a:r>
              <a:rPr lang="en-US" altLang="en-US" sz="2100" smtClean="0"/>
              <a:t>     2 mol H</a:t>
            </a:r>
            <a:r>
              <a:rPr lang="en-US" altLang="en-US" sz="2100" baseline="-25000" smtClean="0"/>
              <a:t>2</a:t>
            </a:r>
            <a:r>
              <a:rPr lang="en-US" altLang="en-US" sz="2100" smtClean="0"/>
              <a:t>O        2 mol H</a:t>
            </a:r>
            <a:r>
              <a:rPr lang="en-US" altLang="en-US" sz="2100" baseline="-25000" smtClean="0"/>
              <a:t>2</a:t>
            </a:r>
            <a:r>
              <a:rPr lang="en-US" altLang="en-US" sz="2100" u="sng" smtClean="0"/>
              <a:t>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100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u="sng" smtClean="0"/>
              <a:t>1 mol O</a:t>
            </a:r>
            <a:r>
              <a:rPr lang="en-US" altLang="en-US" sz="2100" u="sng" baseline="-25000" smtClean="0"/>
              <a:t>2</a:t>
            </a:r>
            <a:r>
              <a:rPr lang="en-US" altLang="en-US" sz="2100" smtClean="0"/>
              <a:t>     2</a:t>
            </a:r>
            <a:r>
              <a:rPr lang="en-US" altLang="en-US" sz="2100" u="sng" smtClean="0"/>
              <a:t> mol H</a:t>
            </a:r>
            <a:r>
              <a:rPr lang="en-US" altLang="en-US" sz="2100" u="sng" baseline="-25000" smtClean="0"/>
              <a:t>2</a:t>
            </a:r>
            <a:r>
              <a:rPr lang="en-US" altLang="en-US" sz="2100" u="sng" smtClean="0"/>
              <a:t>O</a:t>
            </a:r>
            <a:r>
              <a:rPr lang="en-US" altLang="en-US" sz="2100" smtClean="0"/>
              <a:t>          </a:t>
            </a:r>
            <a:r>
              <a:rPr lang="en-US" altLang="en-US" sz="2100" u="sng" smtClean="0"/>
              <a:t>2 mol H</a:t>
            </a:r>
            <a:r>
              <a:rPr lang="en-US" altLang="en-US" sz="2100" u="sng" baseline="-25000" smtClean="0"/>
              <a:t>2</a:t>
            </a:r>
            <a:endParaRPr lang="en-US" altLang="en-US" sz="2100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2 mol H</a:t>
            </a:r>
            <a:r>
              <a:rPr lang="en-US" altLang="en-US" sz="2100" baseline="-25000" smtClean="0"/>
              <a:t>2</a:t>
            </a:r>
            <a:r>
              <a:rPr lang="en-US" altLang="en-US" sz="2100" smtClean="0"/>
              <a:t>     1 mol O</a:t>
            </a:r>
            <a:r>
              <a:rPr lang="en-US" altLang="en-US" sz="2100" baseline="-25000" smtClean="0"/>
              <a:t>2</a:t>
            </a:r>
            <a:r>
              <a:rPr lang="en-US" altLang="en-US" sz="2100" smtClean="0"/>
              <a:t>            2 mol H</a:t>
            </a:r>
            <a:r>
              <a:rPr lang="en-US" altLang="en-US" sz="2100" baseline="-25000" smtClean="0"/>
              <a:t>2</a:t>
            </a:r>
            <a:r>
              <a:rPr lang="en-US" altLang="en-US" sz="2100" smtClean="0"/>
              <a:t>O</a:t>
            </a:r>
            <a:endParaRPr lang="en-US" altLang="en-US" sz="2100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u="sng" smtClean="0"/>
              <a:t>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100" u="sng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Stoichiometric Ratios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These ratios are the relative stoichiometry and are, therefore, called </a:t>
            </a:r>
            <a:r>
              <a:rPr lang="en-US" altLang="en-US" b="1" smtClean="0"/>
              <a:t>stoichiometric ratios</a:t>
            </a:r>
            <a:r>
              <a:rPr lang="en-US" altLang="en-US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Like any other ratios, these are conversion factors – in this case converting one chemical substance into another.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 smtClean="0"/>
              <a:t>2 H</a:t>
            </a:r>
            <a:r>
              <a:rPr lang="en-US" altLang="en-US" sz="3500" baseline="-25000" smtClean="0"/>
              <a:t>2</a:t>
            </a:r>
            <a:r>
              <a:rPr lang="en-US" altLang="en-US" sz="3500" smtClean="0"/>
              <a:t> + O</a:t>
            </a:r>
            <a:r>
              <a:rPr lang="en-US" altLang="en-US" sz="3500" baseline="-25000" smtClean="0"/>
              <a:t>2</a:t>
            </a:r>
            <a:r>
              <a:rPr lang="en-US" altLang="en-US" sz="3500" smtClean="0"/>
              <a:t> → 2 H</a:t>
            </a:r>
            <a:r>
              <a:rPr lang="en-US" altLang="en-US" sz="3500" baseline="-25000" smtClean="0"/>
              <a:t>2</a:t>
            </a:r>
            <a:r>
              <a:rPr lang="en-US" altLang="en-US" sz="3500" smtClean="0"/>
              <a:t>O</a:t>
            </a:r>
            <a:br>
              <a:rPr lang="en-US" altLang="en-US" sz="3500" smtClean="0"/>
            </a:br>
            <a:endParaRPr lang="en-US" altLang="en-US" sz="35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If I have 2.5 moles of hydrogen – how much oxygen do I need to completely react the hydrogen?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	2.5 mol H</a:t>
            </a:r>
            <a:r>
              <a:rPr lang="en-US" altLang="en-US" baseline="-25000" smtClean="0"/>
              <a:t>2</a:t>
            </a:r>
            <a:r>
              <a:rPr lang="en-US" altLang="en-US" smtClean="0"/>
              <a:t>*</a:t>
            </a:r>
            <a:r>
              <a:rPr lang="en-US" altLang="en-US" baseline="-25000" smtClean="0"/>
              <a:t> </a:t>
            </a:r>
            <a:r>
              <a:rPr lang="en-US" altLang="en-US" u="sng" smtClean="0"/>
              <a:t>1 mol O</a:t>
            </a:r>
            <a:r>
              <a:rPr lang="en-US" altLang="en-US" u="sng" baseline="-25000" smtClean="0"/>
              <a:t>2</a:t>
            </a:r>
            <a:r>
              <a:rPr lang="en-US" altLang="en-US" smtClean="0"/>
              <a:t>   =  1.25 mol O</a:t>
            </a:r>
            <a:r>
              <a:rPr lang="en-US" altLang="en-US" baseline="-25000" smtClean="0"/>
              <a:t>2</a:t>
            </a:r>
            <a:r>
              <a:rPr lang="en-US" altLang="en-US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		 	      2 mol H</a:t>
            </a:r>
            <a:r>
              <a:rPr lang="en-US" altLang="en-US" baseline="-25000" smtClean="0"/>
              <a:t>2</a:t>
            </a:r>
            <a:endParaRPr lang="en-US" altLang="en-US" u="sng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There’s 106 moles of O</a:t>
            </a:r>
            <a:r>
              <a:rPr lang="en-US" baseline="-25000" dirty="0" smtClean="0"/>
              <a:t>2</a:t>
            </a:r>
            <a:r>
              <a:rPr lang="en-US" dirty="0" smtClean="0"/>
              <a:t> in the room…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 H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= 2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many moles of H</a:t>
            </a:r>
            <a:r>
              <a:rPr lang="en-US" baseline="-25000" dirty="0" smtClean="0"/>
              <a:t>2 </a:t>
            </a:r>
            <a:r>
              <a:rPr lang="en-US" dirty="0" smtClean="0"/>
              <a:t> are in the room?</a:t>
            </a:r>
          </a:p>
          <a:p>
            <a:pPr marL="514350" indent="-514350">
              <a:buAutoNum type="alphaUcPeriod"/>
            </a:pPr>
            <a:r>
              <a:rPr lang="en-US" dirty="0" smtClean="0"/>
              <a:t>212</a:t>
            </a:r>
          </a:p>
          <a:p>
            <a:pPr marL="514350" indent="-514350">
              <a:buAutoNum type="alphaUcPeriod"/>
            </a:pPr>
            <a:r>
              <a:rPr lang="en-US" dirty="0" smtClean="0"/>
              <a:t>53</a:t>
            </a:r>
          </a:p>
          <a:p>
            <a:pPr marL="514350" indent="-514350">
              <a:buAutoNum type="alphaUcPeriod"/>
            </a:pPr>
            <a:r>
              <a:rPr lang="en-US" dirty="0" smtClean="0"/>
              <a:t>All of the above</a:t>
            </a:r>
          </a:p>
          <a:p>
            <a:pPr marL="514350" indent="-514350">
              <a:buAutoNum type="alphaUcPeriod"/>
            </a:pPr>
            <a:r>
              <a:rPr lang="en-US" dirty="0" smtClean="0"/>
              <a:t>None of the above</a:t>
            </a:r>
          </a:p>
          <a:p>
            <a:pPr marL="514350" indent="-514350">
              <a:buAutoNum type="alphaUcPeriod"/>
            </a:pPr>
            <a:r>
              <a:rPr lang="en-US" dirty="0" smtClean="0"/>
              <a:t>106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123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 smtClean="0"/>
              <a:t>2 H</a:t>
            </a:r>
            <a:r>
              <a:rPr lang="en-US" altLang="en-US" sz="3500" baseline="-25000" smtClean="0"/>
              <a:t>2</a:t>
            </a:r>
            <a:r>
              <a:rPr lang="en-US" altLang="en-US" sz="3500" smtClean="0"/>
              <a:t> + O</a:t>
            </a:r>
            <a:r>
              <a:rPr lang="en-US" altLang="en-US" sz="3500" baseline="-25000" smtClean="0"/>
              <a:t>2</a:t>
            </a:r>
            <a:r>
              <a:rPr lang="en-US" altLang="en-US" sz="3500" smtClean="0"/>
              <a:t> → 2 H</a:t>
            </a:r>
            <a:r>
              <a:rPr lang="en-US" altLang="en-US" sz="3500" baseline="-25000" smtClean="0"/>
              <a:t>2</a:t>
            </a:r>
            <a:r>
              <a:rPr lang="en-US" altLang="en-US" sz="3500" smtClean="0"/>
              <a:t>O</a:t>
            </a:r>
            <a:br>
              <a:rPr lang="en-US" altLang="en-US" sz="3500" smtClean="0"/>
            </a:br>
            <a:endParaRPr lang="en-US" altLang="en-US" sz="35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If I reacted 2.5 moles of hydrogen – how much water did I create?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	2.5 mol H</a:t>
            </a:r>
            <a:r>
              <a:rPr lang="en-US" altLang="en-US" baseline="-25000" smtClean="0"/>
              <a:t>2</a:t>
            </a:r>
            <a:r>
              <a:rPr lang="en-US" altLang="en-US" smtClean="0"/>
              <a:t>*</a:t>
            </a:r>
            <a:r>
              <a:rPr lang="en-US" altLang="en-US" baseline="-25000" smtClean="0"/>
              <a:t> </a:t>
            </a:r>
            <a:r>
              <a:rPr lang="en-US" altLang="en-US" u="sng" smtClean="0"/>
              <a:t>2 mol H</a:t>
            </a:r>
            <a:r>
              <a:rPr lang="en-US" altLang="en-US" u="sng" baseline="-25000" smtClean="0"/>
              <a:t>2</a:t>
            </a:r>
            <a:r>
              <a:rPr lang="en-US" altLang="en-US" u="sng" smtClean="0"/>
              <a:t>O</a:t>
            </a:r>
            <a:r>
              <a:rPr lang="en-US" altLang="en-US" smtClean="0"/>
              <a:t>   =  2.5 mol H</a:t>
            </a:r>
            <a:r>
              <a:rPr lang="en-US" altLang="en-US" baseline="-25000" smtClean="0"/>
              <a:t>2</a:t>
            </a:r>
            <a:r>
              <a:rPr lang="en-US" altLang="en-US" smtClean="0"/>
              <a:t>O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		 	      2 mol H</a:t>
            </a:r>
            <a:r>
              <a:rPr lang="en-US" altLang="en-US" baseline="-25000" smtClean="0"/>
              <a:t>2</a:t>
            </a:r>
            <a:endParaRPr lang="en-US" altLang="en-US" u="sng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H</a:t>
            </a:r>
            <a:r>
              <a:rPr lang="en-US" baseline="-25000" dirty="0" smtClean="0"/>
              <a:t>2</a:t>
            </a:r>
            <a:r>
              <a:rPr lang="en-US" dirty="0" smtClean="0"/>
              <a:t>+ O</a:t>
            </a:r>
            <a:r>
              <a:rPr lang="en-US" baseline="-25000" dirty="0" smtClean="0"/>
              <a:t>2</a:t>
            </a:r>
            <a:r>
              <a:rPr lang="en-US" dirty="0" smtClean="0"/>
              <a:t> = 2H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 have 1.6 </a:t>
            </a:r>
            <a:r>
              <a:rPr lang="en-US" dirty="0" err="1" smtClean="0"/>
              <a:t>mol</a:t>
            </a:r>
            <a:r>
              <a:rPr lang="en-US" dirty="0" smtClean="0"/>
              <a:t> of hydrogen.  How much water can I make?</a:t>
            </a:r>
          </a:p>
          <a:p>
            <a:pPr marL="514350" indent="-514350">
              <a:buAutoNum type="alphaUcPeriod"/>
            </a:pPr>
            <a:r>
              <a:rPr lang="en-US" dirty="0" smtClean="0"/>
              <a:t>1.6 </a:t>
            </a:r>
            <a:r>
              <a:rPr lang="en-US" dirty="0" err="1" smtClean="0"/>
              <a:t>mol</a:t>
            </a:r>
            <a:r>
              <a:rPr lang="en-US" dirty="0" smtClean="0"/>
              <a:t>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pPr marL="514350" indent="-514350">
              <a:buAutoNum type="alphaUcPeriod"/>
            </a:pPr>
            <a:r>
              <a:rPr lang="en-US" dirty="0" smtClean="0"/>
              <a:t>0.8 </a:t>
            </a:r>
            <a:r>
              <a:rPr lang="en-US" dirty="0" err="1" smtClean="0"/>
              <a:t>mol</a:t>
            </a:r>
            <a:r>
              <a:rPr lang="en-US" dirty="0" smtClean="0"/>
              <a:t> etc.</a:t>
            </a:r>
          </a:p>
          <a:p>
            <a:pPr marL="514350" indent="-514350">
              <a:buAutoNum type="alphaUcPeriod"/>
            </a:pPr>
            <a:r>
              <a:rPr lang="en-US" dirty="0" smtClean="0"/>
              <a:t>3.2 </a:t>
            </a:r>
            <a:r>
              <a:rPr lang="en-US" dirty="0" err="1" smtClean="0"/>
              <a:t>mol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4.8 </a:t>
            </a:r>
            <a:r>
              <a:rPr lang="en-US" dirty="0" err="1" smtClean="0"/>
              <a:t>mol</a:t>
            </a: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None of the above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19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Our toolbox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dirty="0" smtClean="0"/>
              <a:t>We’ve now filled our toolbox with the basic tools required to discuss real chemistry: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 dirty="0" smtClean="0"/>
              <a:t>Nomenclature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 dirty="0" smtClean="0"/>
              <a:t>Conversion factors - Units! Units! Units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 dirty="0" smtClean="0"/>
              <a:t>Significant figures/accuracy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 dirty="0" smtClean="0"/>
              <a:t>Atomic Theory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 dirty="0" smtClean="0"/>
              <a:t>Molecular Geometry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 dirty="0" smtClean="0"/>
              <a:t>Moles! Moles! Moles!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Life as Conversion Factors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So, once again we see the power of conversion factors.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In this case, the stoichiometry is the conversion factor between different chemical species!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Moles is better, Grams is easier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…to measure!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The reactions are all written in terms of molecules (or moles) interacting.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It is easier to measure grams in the laboratory!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more typical problem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2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+ 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→ 2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</a:t>
            </a:r>
            <a:br>
              <a:rPr lang="en-US" altLang="en-US" dirty="0" smtClean="0"/>
            </a:b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What mass of oxygen is required to completely react with 5.0 g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?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Where do we start?  What do we do?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more typical problem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2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+ O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 → 2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O</a:t>
            </a:r>
            <a:br>
              <a:rPr lang="en-US" altLang="en-US" dirty="0" smtClean="0"/>
            </a:b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dirty="0" smtClean="0"/>
              <a:t>What mass of oxygen is required to completely react with 5.0 g H</a:t>
            </a:r>
            <a:r>
              <a:rPr lang="en-US" altLang="en-US" baseline="-25000" dirty="0" smtClean="0"/>
              <a:t>2</a:t>
            </a:r>
            <a:r>
              <a:rPr lang="en-US" altLang="en-US" dirty="0" smtClean="0"/>
              <a:t>?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100" dirty="0" smtClean="0"/>
              <a:t>5.0 g H</a:t>
            </a:r>
            <a:r>
              <a:rPr lang="en-US" altLang="en-US" sz="2100" baseline="-25000" dirty="0" smtClean="0"/>
              <a:t>2</a:t>
            </a:r>
            <a:r>
              <a:rPr lang="en-US" altLang="en-US" sz="2100" dirty="0" smtClean="0"/>
              <a:t> * </a:t>
            </a:r>
            <a:r>
              <a:rPr lang="en-US" altLang="en-US" sz="2100" u="sng" dirty="0" smtClean="0"/>
              <a:t>1 </a:t>
            </a:r>
            <a:r>
              <a:rPr lang="en-US" altLang="en-US" sz="2100" u="sng" dirty="0" err="1" smtClean="0"/>
              <a:t>mol</a:t>
            </a:r>
            <a:r>
              <a:rPr lang="en-US" altLang="en-US" sz="2100" u="sng" dirty="0" smtClean="0"/>
              <a:t> H</a:t>
            </a:r>
            <a:r>
              <a:rPr lang="en-US" altLang="en-US" sz="2100" u="sng" baseline="-25000" dirty="0" smtClean="0"/>
              <a:t>2</a:t>
            </a:r>
            <a:r>
              <a:rPr lang="en-US" altLang="en-US" sz="2100" dirty="0" smtClean="0"/>
              <a:t> * </a:t>
            </a:r>
            <a:r>
              <a:rPr lang="en-US" altLang="en-US" sz="2100" u="sng" dirty="0" smtClean="0"/>
              <a:t>1 </a:t>
            </a:r>
            <a:r>
              <a:rPr lang="en-US" altLang="en-US" sz="2100" u="sng" dirty="0" err="1" smtClean="0"/>
              <a:t>mol</a:t>
            </a:r>
            <a:r>
              <a:rPr lang="en-US" altLang="en-US" sz="2100" u="sng" dirty="0" smtClean="0"/>
              <a:t> O</a:t>
            </a:r>
            <a:r>
              <a:rPr lang="en-US" altLang="en-US" sz="2100" u="sng" baseline="-25000" dirty="0" smtClean="0"/>
              <a:t>2</a:t>
            </a:r>
            <a:r>
              <a:rPr lang="en-US" altLang="en-US" sz="2100" dirty="0" smtClean="0"/>
              <a:t>  * </a:t>
            </a:r>
            <a:r>
              <a:rPr lang="en-US" altLang="en-US" sz="2100" u="sng" dirty="0" smtClean="0"/>
              <a:t>32.0 g O</a:t>
            </a:r>
            <a:r>
              <a:rPr lang="en-US" altLang="en-US" sz="2100" u="sng" baseline="-25000" dirty="0" smtClean="0"/>
              <a:t>2</a:t>
            </a:r>
            <a:r>
              <a:rPr lang="en-US" altLang="en-US" sz="2100" baseline="-25000" dirty="0" smtClean="0"/>
              <a:t> </a:t>
            </a:r>
            <a:r>
              <a:rPr lang="en-US" altLang="en-US" sz="2100" dirty="0" smtClean="0"/>
              <a:t>= 39.6 g O</a:t>
            </a:r>
            <a:r>
              <a:rPr lang="en-US" altLang="en-US" sz="2100" baseline="-25000" dirty="0" smtClean="0"/>
              <a:t>2</a:t>
            </a:r>
            <a:endParaRPr lang="en-US" altLang="en-US" sz="2100" u="sng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100" dirty="0" smtClean="0"/>
              <a:t>               2.016 g H</a:t>
            </a:r>
            <a:r>
              <a:rPr lang="en-US" altLang="en-US" sz="2100" baseline="-25000" dirty="0" smtClean="0"/>
              <a:t>2</a:t>
            </a:r>
            <a:r>
              <a:rPr lang="en-US" altLang="en-US" sz="2100" dirty="0" smtClean="0"/>
              <a:t>   2 </a:t>
            </a:r>
            <a:r>
              <a:rPr lang="en-US" altLang="en-US" sz="2100" dirty="0" err="1" smtClean="0"/>
              <a:t>mol</a:t>
            </a:r>
            <a:r>
              <a:rPr lang="en-US" altLang="en-US" sz="2100" dirty="0" smtClean="0"/>
              <a:t> H</a:t>
            </a:r>
            <a:r>
              <a:rPr lang="en-US" altLang="en-US" sz="2100" baseline="-25000" dirty="0" smtClean="0"/>
              <a:t>2</a:t>
            </a:r>
            <a:r>
              <a:rPr lang="en-US" altLang="en-US" sz="2100" dirty="0" smtClean="0"/>
              <a:t>    1 </a:t>
            </a:r>
            <a:r>
              <a:rPr lang="en-US" altLang="en-US" sz="2100" dirty="0" err="1" smtClean="0"/>
              <a:t>mol</a:t>
            </a:r>
            <a:r>
              <a:rPr lang="en-US" altLang="en-US" sz="2100" dirty="0" smtClean="0"/>
              <a:t> O</a:t>
            </a:r>
            <a:r>
              <a:rPr lang="en-US" altLang="en-US" sz="2100" baseline="-25000" dirty="0" smtClean="0"/>
              <a:t>2</a:t>
            </a:r>
            <a:endParaRPr lang="en-US" altLang="en-US" sz="21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Joe’s 1</a:t>
            </a:r>
            <a:r>
              <a:rPr lang="en-US" altLang="en-US" baseline="30000" smtClean="0"/>
              <a:t>st</a:t>
            </a:r>
            <a:r>
              <a:rPr lang="en-US" altLang="en-US" smtClean="0"/>
              <a:t> Dance of Chemistry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GRAMS TO MOLES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 MOLES TO MOLES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MOLES TO GRAMS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This is the most common calculation in all of chemistry!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more typical problem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600" smtClean="0"/>
              <a:t>2 H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 + O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 → 2 H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O</a:t>
            </a:r>
            <a:br>
              <a:rPr lang="en-US" altLang="en-US" sz="2600" smtClean="0"/>
            </a:br>
            <a:endParaRPr lang="en-US" altLang="en-US" sz="26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smtClean="0"/>
              <a:t>What masses of oxygen and hydrogen are required to create 5.0 g H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O?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600" smtClean="0"/>
          </a:p>
          <a:p>
            <a:pPr eaLnBrk="1" hangingPunct="1">
              <a:buFont typeface="Wingdings" pitchFamily="2" charset="2"/>
              <a:buNone/>
            </a:pPr>
            <a:endParaRPr lang="en-US" altLang="en-US" sz="26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smtClean="0"/>
              <a:t>Where do we start?  What do we do?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600" smtClean="0"/>
              <a:t>Grams to moles, moles to moles, moles to grams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more typical problem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2 H</a:t>
            </a:r>
            <a:r>
              <a:rPr lang="en-US" altLang="en-US" baseline="-25000" smtClean="0"/>
              <a:t>2</a:t>
            </a:r>
            <a:r>
              <a:rPr lang="en-US" altLang="en-US" smtClean="0"/>
              <a:t> + O</a:t>
            </a:r>
            <a:r>
              <a:rPr lang="en-US" altLang="en-US" baseline="-25000" smtClean="0"/>
              <a:t>2</a:t>
            </a:r>
            <a:r>
              <a:rPr lang="en-US" altLang="en-US" smtClean="0"/>
              <a:t> → 2 H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  <a:br>
              <a:rPr lang="en-US" altLang="en-US" smtClean="0"/>
            </a:b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What masses of oxygen and hydrogen are required to create 5.0 g H</a:t>
            </a:r>
            <a:r>
              <a:rPr lang="en-US" altLang="en-US" baseline="-25000" smtClean="0"/>
              <a:t>2</a:t>
            </a:r>
            <a:r>
              <a:rPr lang="en-US" altLang="en-US" smtClean="0"/>
              <a:t>O?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100" smtClean="0"/>
              <a:t>5.0 g H</a:t>
            </a:r>
            <a:r>
              <a:rPr lang="en-US" altLang="en-US" sz="2100" baseline="-25000" smtClean="0"/>
              <a:t>2</a:t>
            </a:r>
            <a:r>
              <a:rPr lang="en-US" altLang="en-US" sz="2100" smtClean="0"/>
              <a:t>O * </a:t>
            </a:r>
            <a:r>
              <a:rPr lang="en-US" altLang="en-US" sz="2100" u="sng" smtClean="0"/>
              <a:t>1 mol H</a:t>
            </a:r>
            <a:r>
              <a:rPr lang="en-US" altLang="en-US" sz="2100" u="sng" baseline="-25000" smtClean="0"/>
              <a:t>2</a:t>
            </a:r>
            <a:r>
              <a:rPr lang="en-US" altLang="en-US" sz="2100" u="sng" smtClean="0"/>
              <a:t>O</a:t>
            </a:r>
            <a:r>
              <a:rPr lang="en-US" altLang="en-US" sz="2100" smtClean="0"/>
              <a:t> *   </a:t>
            </a:r>
            <a:r>
              <a:rPr lang="en-US" altLang="en-US" sz="2100" u="sng" smtClean="0"/>
              <a:t>1 mol O</a:t>
            </a:r>
            <a:r>
              <a:rPr lang="en-US" altLang="en-US" sz="2100" u="sng" baseline="-25000" smtClean="0"/>
              <a:t>2</a:t>
            </a:r>
            <a:r>
              <a:rPr lang="en-US" altLang="en-US" sz="2100" smtClean="0"/>
              <a:t>  * </a:t>
            </a:r>
            <a:r>
              <a:rPr lang="en-US" altLang="en-US" sz="2100" u="sng" smtClean="0"/>
              <a:t>32.0 g O</a:t>
            </a:r>
            <a:r>
              <a:rPr lang="en-US" altLang="en-US" sz="2100" u="sng" baseline="-25000" smtClean="0"/>
              <a:t>2</a:t>
            </a:r>
            <a:r>
              <a:rPr lang="en-US" altLang="en-US" sz="2100" baseline="-25000" smtClean="0"/>
              <a:t> </a:t>
            </a:r>
            <a:r>
              <a:rPr lang="en-US" altLang="en-US" sz="2100" smtClean="0"/>
              <a:t>= 4.44 g O</a:t>
            </a:r>
            <a:r>
              <a:rPr lang="en-US" altLang="en-US" sz="2100" baseline="-25000" smtClean="0"/>
              <a:t>2</a:t>
            </a:r>
            <a:endParaRPr lang="en-US" altLang="en-US" sz="2100" u="sng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100" smtClean="0"/>
              <a:t>                  18.016 g H</a:t>
            </a:r>
            <a:r>
              <a:rPr lang="en-US" altLang="en-US" sz="2100" baseline="-25000" smtClean="0"/>
              <a:t>2</a:t>
            </a:r>
            <a:r>
              <a:rPr lang="en-US" altLang="en-US" sz="2100" smtClean="0"/>
              <a:t>O   2 mol H</a:t>
            </a:r>
            <a:r>
              <a:rPr lang="en-US" altLang="en-US" sz="2100" baseline="-25000" smtClean="0"/>
              <a:t>2</a:t>
            </a:r>
            <a:r>
              <a:rPr lang="en-US" altLang="en-US" sz="2100" smtClean="0"/>
              <a:t>O    1 mol O</a:t>
            </a:r>
            <a:r>
              <a:rPr lang="en-US" altLang="en-US" sz="2100" baseline="-25000" smtClean="0"/>
              <a:t>2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100" smtClean="0"/>
              <a:t>5.0 g H</a:t>
            </a:r>
            <a:r>
              <a:rPr lang="en-US" altLang="en-US" sz="2100" baseline="-25000" smtClean="0"/>
              <a:t>2</a:t>
            </a:r>
            <a:r>
              <a:rPr lang="en-US" altLang="en-US" sz="2100" smtClean="0"/>
              <a:t>O * </a:t>
            </a:r>
            <a:r>
              <a:rPr lang="en-US" altLang="en-US" sz="2100" u="sng" smtClean="0"/>
              <a:t>1 mol H</a:t>
            </a:r>
            <a:r>
              <a:rPr lang="en-US" altLang="en-US" sz="2100" u="sng" baseline="-25000" smtClean="0"/>
              <a:t>2</a:t>
            </a:r>
            <a:r>
              <a:rPr lang="en-US" altLang="en-US" sz="2100" u="sng" smtClean="0"/>
              <a:t>O</a:t>
            </a:r>
            <a:r>
              <a:rPr lang="en-US" altLang="en-US" sz="2100" smtClean="0"/>
              <a:t> *  </a:t>
            </a:r>
            <a:r>
              <a:rPr lang="en-US" altLang="en-US" sz="2100" u="sng" smtClean="0"/>
              <a:t>2 mol H</a:t>
            </a:r>
            <a:r>
              <a:rPr lang="en-US" altLang="en-US" sz="2100" u="sng" baseline="-25000" smtClean="0"/>
              <a:t>2</a:t>
            </a:r>
            <a:r>
              <a:rPr lang="en-US" altLang="en-US" sz="2100" smtClean="0"/>
              <a:t>  * </a:t>
            </a:r>
            <a:r>
              <a:rPr lang="en-US" altLang="en-US" sz="2100" u="sng" smtClean="0"/>
              <a:t>2.016 g H</a:t>
            </a:r>
            <a:r>
              <a:rPr lang="en-US" altLang="en-US" sz="2100" u="sng" baseline="-25000" smtClean="0"/>
              <a:t>2</a:t>
            </a:r>
            <a:r>
              <a:rPr lang="en-US" altLang="en-US" sz="2100" baseline="-25000" smtClean="0"/>
              <a:t> </a:t>
            </a:r>
            <a:r>
              <a:rPr lang="en-US" altLang="en-US" sz="2100" smtClean="0"/>
              <a:t>= 0.56 g H</a:t>
            </a:r>
            <a:r>
              <a:rPr lang="en-US" altLang="en-US" sz="2100" baseline="-25000" smtClean="0"/>
              <a:t>2</a:t>
            </a:r>
            <a:endParaRPr lang="en-US" altLang="en-US" sz="2100" u="sng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100" smtClean="0"/>
              <a:t>                 18.016 g H</a:t>
            </a:r>
            <a:r>
              <a:rPr lang="en-US" altLang="en-US" sz="2100" baseline="-25000" smtClean="0"/>
              <a:t>2</a:t>
            </a:r>
            <a:r>
              <a:rPr lang="en-US" altLang="en-US" sz="2100" smtClean="0"/>
              <a:t>O  2 mol H</a:t>
            </a:r>
            <a:r>
              <a:rPr lang="en-US" altLang="en-US" sz="2100" baseline="-25000" smtClean="0"/>
              <a:t>2</a:t>
            </a:r>
            <a:r>
              <a:rPr lang="en-US" altLang="en-US" sz="2100" smtClean="0"/>
              <a:t>O   1 mol H</a:t>
            </a:r>
            <a:r>
              <a:rPr lang="en-US" altLang="en-US" sz="2100" baseline="-25000" smtClean="0"/>
              <a:t>2</a:t>
            </a:r>
            <a:endParaRPr lang="en-US" altLang="en-US" sz="2100" smtClean="0"/>
          </a:p>
          <a:p>
            <a:pPr eaLnBrk="1" hangingPunct="1">
              <a:buFont typeface="Wingdings" pitchFamily="2" charset="2"/>
              <a:buNone/>
            </a:pPr>
            <a:endParaRPr lang="en-US" altLang="en-US" sz="2100" smtClean="0"/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more typical problem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smtClean="0"/>
              <a:t>2 H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 + O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 → 2 H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O</a:t>
            </a:r>
            <a:br>
              <a:rPr lang="en-US" altLang="en-US" sz="2600" smtClean="0"/>
            </a:br>
            <a:endParaRPr lang="en-US" altLang="en-U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smtClean="0"/>
              <a:t>What masses of oxygen and hydrogen are required to create 5.0 g H</a:t>
            </a:r>
            <a:r>
              <a:rPr lang="en-US" altLang="en-US" sz="2600" baseline="-25000" smtClean="0"/>
              <a:t>2</a:t>
            </a:r>
            <a:r>
              <a:rPr lang="en-US" altLang="en-US" sz="2600" smtClean="0"/>
              <a:t>O?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900" smtClean="0"/>
              <a:t>4.44 g O</a:t>
            </a:r>
            <a:r>
              <a:rPr lang="en-US" altLang="en-US" sz="1900" baseline="-25000" smtClean="0"/>
              <a:t>2</a:t>
            </a:r>
            <a:endParaRPr lang="en-US" altLang="en-US" sz="1900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1900" smtClean="0"/>
              <a:t>0.56 g H</a:t>
            </a:r>
            <a:r>
              <a:rPr lang="en-US" altLang="en-US" sz="1900" baseline="-25000" smtClean="0"/>
              <a:t>2</a:t>
            </a:r>
            <a:endParaRPr lang="en-US" altLang="en-US" sz="1900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6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smtClean="0"/>
              <a:t>Both are required!  Doesn’t matter how much oxygen you have if you don’t have any hydrogen!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Problems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Ammonia can be made by the gas-phase reaction of nitrogen and hydrogen: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H</a:t>
            </a:r>
            <a:r>
              <a:rPr lang="en-US" altLang="en-US" sz="2100" baseline="-25000" smtClean="0"/>
              <a:t>2</a:t>
            </a:r>
            <a:r>
              <a:rPr lang="en-US" altLang="en-US" sz="2100" smtClean="0"/>
              <a:t> + N</a:t>
            </a:r>
            <a:r>
              <a:rPr lang="en-US" altLang="en-US" sz="2100" baseline="-25000" smtClean="0"/>
              <a:t>2</a:t>
            </a:r>
            <a:r>
              <a:rPr lang="en-US" altLang="en-US" sz="2100" smtClean="0"/>
              <a:t> → NH</a:t>
            </a:r>
            <a:r>
              <a:rPr lang="en-US" altLang="en-US" sz="2100" baseline="-25000" smtClean="0"/>
              <a:t>3</a:t>
            </a:r>
            <a:endParaRPr lang="en-US" altLang="en-US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15.32 g of hydrogen are mixed with an excess of nitrogen.  How much ammonia can be manufactured?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A.129 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B.173 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C. 153 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D. 86 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100" smtClean="0"/>
              <a:t>E.15 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periodi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9154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Real Chemistry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Real Chemistry is all about doing chemical reactions.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Chemistry is about making or breaking bonds in order to rearrange atoms and make new compounds.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500" smtClean="0"/>
              <a:t>H</a:t>
            </a:r>
            <a:r>
              <a:rPr lang="en-US" altLang="en-US" sz="3500" baseline="-25000" smtClean="0"/>
              <a:t>2</a:t>
            </a:r>
            <a:r>
              <a:rPr lang="en-US" altLang="en-US" sz="3500" smtClean="0"/>
              <a:t> + N</a:t>
            </a:r>
            <a:r>
              <a:rPr lang="en-US" altLang="en-US" sz="3500" baseline="-25000" smtClean="0"/>
              <a:t>2</a:t>
            </a:r>
            <a:r>
              <a:rPr lang="en-US" altLang="en-US" sz="3500" smtClean="0"/>
              <a:t> → NH</a:t>
            </a:r>
            <a:r>
              <a:rPr lang="en-US" altLang="en-US" sz="3500" baseline="-25000" smtClean="0"/>
              <a:t>3</a:t>
            </a:r>
            <a:r>
              <a:rPr lang="en-US" altLang="en-US" sz="3500" smtClean="0"/>
              <a:t/>
            </a:r>
            <a:br>
              <a:rPr lang="en-US" altLang="en-US" sz="3500" smtClean="0"/>
            </a:br>
            <a:endParaRPr lang="en-US" altLang="en-US" sz="35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1</a:t>
            </a:r>
            <a:r>
              <a:rPr lang="en-US" altLang="en-US" baseline="30000" smtClean="0"/>
              <a:t>st</a:t>
            </a:r>
            <a:r>
              <a:rPr lang="en-US" altLang="en-US" smtClean="0"/>
              <a:t> you need to balance the equation: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3 H</a:t>
            </a:r>
            <a:r>
              <a:rPr lang="en-US" altLang="en-US" baseline="-25000" smtClean="0"/>
              <a:t>2</a:t>
            </a:r>
            <a:r>
              <a:rPr lang="en-US" altLang="en-US" smtClean="0"/>
              <a:t> + N</a:t>
            </a:r>
            <a:r>
              <a:rPr lang="en-US" altLang="en-US" baseline="-25000" smtClean="0"/>
              <a:t>2</a:t>
            </a:r>
            <a:r>
              <a:rPr lang="en-US" altLang="en-US" smtClean="0"/>
              <a:t> → 2 NH</a:t>
            </a:r>
            <a:r>
              <a:rPr lang="en-US" altLang="en-US" baseline="-25000" smtClean="0"/>
              <a:t>3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z="2400" baseline="-25000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smtClean="0"/>
              <a:t>15.32 g H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* </a:t>
            </a:r>
            <a:r>
              <a:rPr lang="en-US" altLang="en-US" sz="2400" u="sng" smtClean="0"/>
              <a:t>1 mol</a:t>
            </a:r>
            <a:r>
              <a:rPr lang="en-US" altLang="en-US" sz="2400" smtClean="0"/>
              <a:t>  *    </a:t>
            </a:r>
            <a:r>
              <a:rPr lang="en-US" altLang="en-US" sz="2400" u="sng" smtClean="0"/>
              <a:t>2 mol NH</a:t>
            </a:r>
            <a:r>
              <a:rPr lang="en-US" altLang="en-US" sz="2400" u="sng" baseline="-25000" smtClean="0"/>
              <a:t>3</a:t>
            </a:r>
            <a:r>
              <a:rPr lang="en-US" altLang="en-US" sz="2400" smtClean="0"/>
              <a:t> * </a:t>
            </a:r>
            <a:r>
              <a:rPr lang="en-US" altLang="en-US" sz="2400" u="sng" smtClean="0"/>
              <a:t>17 g</a:t>
            </a:r>
            <a:r>
              <a:rPr lang="en-US" altLang="en-US" sz="2400" smtClean="0"/>
              <a:t> NH</a:t>
            </a:r>
            <a:r>
              <a:rPr lang="en-US" altLang="en-US" sz="2400" baseline="-25000" smtClean="0"/>
              <a:t>3</a:t>
            </a:r>
            <a:r>
              <a:rPr lang="en-US" altLang="en-US" sz="2400" smtClean="0"/>
              <a:t> = 86 g NH</a:t>
            </a:r>
            <a:r>
              <a:rPr lang="en-US" altLang="en-US" sz="2400" baseline="-25000" smtClean="0"/>
              <a:t>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aseline="-25000" smtClean="0"/>
              <a:t>                      </a:t>
            </a:r>
            <a:r>
              <a:rPr lang="en-US" altLang="en-US" sz="2400" smtClean="0"/>
              <a:t>2.016 g H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    3 mol H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   1 mol NH</a:t>
            </a:r>
            <a:r>
              <a:rPr lang="en-US" altLang="en-US" sz="2400" baseline="-25000" smtClean="0"/>
              <a:t>3</a:t>
            </a:r>
            <a:endParaRPr lang="en-US" alt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alt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Real Chemistry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mtClean="0"/>
              <a:t>Real Chemistry obeys Joe’s 2 Rules of Chemistry: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altLang="en-US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 smtClean="0"/>
              <a:t>UNITS! UNITS! UNITS!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altLang="en-US" smtClean="0"/>
              <a:t>MOLES! MOLES! MOLES!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Chemical Equations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A chemical equation is a recipe for making a molecule.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This can be written in “shopping list” format: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H</a:t>
            </a:r>
            <a:r>
              <a:rPr lang="en-US" altLang="en-US" baseline="-25000" smtClean="0"/>
              <a:t>2</a:t>
            </a:r>
            <a:r>
              <a:rPr lang="en-US" altLang="en-US" smtClean="0"/>
              <a:t> + O</a:t>
            </a:r>
            <a:r>
              <a:rPr lang="en-US" altLang="en-US" baseline="-25000" smtClean="0"/>
              <a:t>2</a:t>
            </a:r>
            <a:r>
              <a:rPr lang="en-US" altLang="en-US" smtClean="0"/>
              <a:t> → H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But this doesn’t help with specific amounts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Balanced Chemical Equations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Chemical equations are most useful when </a:t>
            </a:r>
            <a:r>
              <a:rPr lang="en-US" altLang="en-US" b="1" smtClean="0"/>
              <a:t>balanced</a:t>
            </a:r>
            <a:r>
              <a:rPr lang="en-US" altLang="en-US" smtClean="0"/>
              <a:t> – meaning that all atoms are accounted for, there are the same number of each atom on both sides of the reaction arrow.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2 H</a:t>
            </a:r>
            <a:r>
              <a:rPr lang="en-US" altLang="en-US" baseline="-25000" smtClean="0"/>
              <a:t>2</a:t>
            </a:r>
            <a:r>
              <a:rPr lang="en-US" altLang="en-US" smtClean="0"/>
              <a:t> + O</a:t>
            </a:r>
            <a:r>
              <a:rPr lang="en-US" altLang="en-US" baseline="-25000" smtClean="0"/>
              <a:t>2</a:t>
            </a:r>
            <a:r>
              <a:rPr lang="en-US" altLang="en-US" smtClean="0"/>
              <a:t> → 2 H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Balancing Chemical Equations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mtClean="0"/>
              <a:t>There’s no trick to balancing equations, but there are a few helpful hints: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mtClean="0"/>
              <a:t>Atoms that appear by themselves, on either side, should be done last.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mtClean="0"/>
              <a:t>Atoms that appear in one place on either side should be done first.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altLang="en-US" smtClean="0"/>
              <a:t>Practice makes perfect.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Practice Problems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altLang="en-US" smtClean="0"/>
              <a:t>#11 Balance the following equations:</a:t>
            </a:r>
          </a:p>
          <a:p>
            <a:pPr marL="609600" indent="-609600" eaLnBrk="1" hangingPunct="1">
              <a:buFont typeface="Wingdings" pitchFamily="2" charset="2"/>
              <a:buAutoNum type="alphaLcParenR"/>
            </a:pPr>
            <a:r>
              <a:rPr lang="en-US" altLang="en-US" smtClean="0"/>
              <a:t>CO + O</a:t>
            </a:r>
            <a:r>
              <a:rPr lang="en-US" altLang="en-US" baseline="-25000" smtClean="0"/>
              <a:t>2</a:t>
            </a:r>
            <a:r>
              <a:rPr lang="en-US" altLang="en-US" smtClean="0"/>
              <a:t> → CO</a:t>
            </a:r>
            <a:r>
              <a:rPr lang="en-US" altLang="en-US" baseline="-25000" smtClean="0"/>
              <a:t>2</a:t>
            </a:r>
          </a:p>
          <a:p>
            <a:pPr marL="609600" indent="-609600" eaLnBrk="1" hangingPunct="1">
              <a:buFont typeface="Wingdings" pitchFamily="2" charset="2"/>
              <a:buAutoNum type="alphaLcParenR"/>
            </a:pPr>
            <a:r>
              <a:rPr lang="en-US" altLang="en-US" smtClean="0"/>
              <a:t>N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  <a:r>
              <a:rPr lang="en-US" altLang="en-US" baseline="-25000" smtClean="0"/>
              <a:t>5</a:t>
            </a:r>
            <a:r>
              <a:rPr lang="en-US" altLang="en-US" smtClean="0"/>
              <a:t> + H</a:t>
            </a:r>
            <a:r>
              <a:rPr lang="en-US" altLang="en-US" baseline="-25000" smtClean="0"/>
              <a:t>2</a:t>
            </a:r>
            <a:r>
              <a:rPr lang="en-US" altLang="en-US" smtClean="0"/>
              <a:t>O → HNO</a:t>
            </a:r>
            <a:r>
              <a:rPr lang="en-US" altLang="en-US" baseline="-25000" smtClean="0"/>
              <a:t>3</a:t>
            </a:r>
          </a:p>
          <a:p>
            <a:pPr marL="609600" indent="-609600" eaLnBrk="1" hangingPunct="1">
              <a:buFont typeface="Wingdings" pitchFamily="2" charset="2"/>
              <a:buAutoNum type="alphaLcParenR"/>
            </a:pPr>
            <a:r>
              <a:rPr lang="en-US" altLang="en-US" smtClean="0"/>
              <a:t>CH</a:t>
            </a:r>
            <a:r>
              <a:rPr lang="en-US" altLang="en-US" baseline="-25000" smtClean="0"/>
              <a:t>4</a:t>
            </a:r>
            <a:r>
              <a:rPr lang="en-US" altLang="en-US" smtClean="0"/>
              <a:t> + Cl</a:t>
            </a:r>
            <a:r>
              <a:rPr lang="en-US" altLang="en-US" baseline="-25000" smtClean="0"/>
              <a:t>2</a:t>
            </a:r>
            <a:r>
              <a:rPr lang="en-US" altLang="en-US" smtClean="0"/>
              <a:t> → CCl</a:t>
            </a:r>
            <a:r>
              <a:rPr lang="en-US" altLang="en-US" baseline="-25000" smtClean="0"/>
              <a:t>4</a:t>
            </a:r>
            <a:r>
              <a:rPr lang="en-US" altLang="en-US" smtClean="0"/>
              <a:t> + HCl</a:t>
            </a:r>
            <a:endParaRPr lang="en-US" altLang="en-US" baseline="-25000" smtClean="0"/>
          </a:p>
          <a:p>
            <a:pPr marL="609600" indent="-609600" eaLnBrk="1" hangingPunct="1">
              <a:buFont typeface="Wingdings" pitchFamily="2" charset="2"/>
              <a:buAutoNum type="alphaLcParenR"/>
            </a:pPr>
            <a:r>
              <a:rPr lang="en-US" altLang="en-US" smtClean="0"/>
              <a:t>Al</a:t>
            </a:r>
            <a:r>
              <a:rPr lang="en-US" altLang="en-US" baseline="-25000" smtClean="0"/>
              <a:t>4</a:t>
            </a:r>
            <a:r>
              <a:rPr lang="en-US" altLang="en-US" smtClean="0"/>
              <a:t>C</a:t>
            </a:r>
            <a:r>
              <a:rPr lang="en-US" altLang="en-US" baseline="-25000" smtClean="0"/>
              <a:t>3</a:t>
            </a:r>
            <a:r>
              <a:rPr lang="en-US" altLang="en-US" smtClean="0"/>
              <a:t> + H</a:t>
            </a:r>
            <a:r>
              <a:rPr lang="en-US" altLang="en-US" baseline="-25000" smtClean="0"/>
              <a:t>2</a:t>
            </a:r>
            <a:r>
              <a:rPr lang="en-US" altLang="en-US" smtClean="0"/>
              <a:t>O → Al(OH)</a:t>
            </a:r>
            <a:r>
              <a:rPr lang="en-US" altLang="en-US" baseline="-25000" smtClean="0"/>
              <a:t>3</a:t>
            </a:r>
            <a:r>
              <a:rPr lang="en-US" altLang="en-US" smtClean="0"/>
              <a:t> + CH</a:t>
            </a:r>
            <a:r>
              <a:rPr lang="en-US" altLang="en-US" baseline="-25000" smtClean="0"/>
              <a:t>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 eaLnBrk="1" hangingPunct="1"/>
            <a:r>
              <a:rPr lang="en-US" altLang="en-US" smtClean="0"/>
              <a:t>CO + O</a:t>
            </a:r>
            <a:r>
              <a:rPr lang="en-US" altLang="en-US" baseline="-25000" smtClean="0"/>
              <a:t>2</a:t>
            </a:r>
            <a:r>
              <a:rPr lang="en-US" altLang="en-US" smtClean="0"/>
              <a:t> → CO</a:t>
            </a:r>
            <a:r>
              <a:rPr lang="en-US" altLang="en-US" baseline="-25000" smtClean="0"/>
              <a:t>2</a:t>
            </a:r>
            <a:br>
              <a:rPr lang="en-US" altLang="en-US" baseline="-25000" smtClean="0"/>
            </a:br>
            <a:endParaRPr lang="en-US" altLang="en-US" baseline="-25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600" baseline="-250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 smtClean="0"/>
              <a:t>Which atom should we do first?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 smtClean="0"/>
              <a:t>C – O occurs by itself on the left, so we can always balance it using the pure O</a:t>
            </a:r>
            <a:r>
              <a:rPr lang="en-US" altLang="en-US" sz="2600" baseline="-25000" dirty="0" smtClean="0"/>
              <a:t>2</a:t>
            </a:r>
            <a:endParaRPr lang="en-US" altLang="en-US" sz="26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 smtClean="0"/>
              <a:t>CO + O</a:t>
            </a:r>
            <a:r>
              <a:rPr lang="en-US" altLang="en-US" sz="2600" baseline="-25000" dirty="0" smtClean="0"/>
              <a:t>2</a:t>
            </a:r>
            <a:r>
              <a:rPr lang="en-US" altLang="en-US" sz="2600" dirty="0" smtClean="0"/>
              <a:t> → CO</a:t>
            </a:r>
            <a:r>
              <a:rPr lang="en-US" altLang="en-US" sz="2600" baseline="-25000" dirty="0" smtClean="0"/>
              <a:t>2 </a:t>
            </a:r>
            <a:r>
              <a:rPr lang="en-US" altLang="en-US" sz="2600" dirty="0" smtClean="0"/>
              <a:t>   (Carbon is balanced)</a:t>
            </a:r>
            <a:endParaRPr lang="en-US" altLang="en-US" sz="2600" baseline="-250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6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 smtClean="0"/>
              <a:t>CO + ½ O</a:t>
            </a:r>
            <a:r>
              <a:rPr lang="en-US" altLang="en-US" sz="2600" baseline="-25000" dirty="0" smtClean="0"/>
              <a:t>2</a:t>
            </a:r>
            <a:r>
              <a:rPr lang="en-US" altLang="en-US" sz="2600" dirty="0" smtClean="0"/>
              <a:t> → CO</a:t>
            </a:r>
            <a:r>
              <a:rPr lang="en-US" altLang="en-US" sz="2600" baseline="-25000" dirty="0" smtClean="0"/>
              <a:t>2 </a:t>
            </a:r>
            <a:r>
              <a:rPr lang="en-US" altLang="en-US" sz="2600" dirty="0" smtClean="0"/>
              <a:t>(balances O, but we like integers)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600" baseline="-250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 smtClean="0"/>
              <a:t>2CO + O</a:t>
            </a:r>
            <a:r>
              <a:rPr lang="en-US" altLang="en-US" sz="2600" baseline="-25000" dirty="0" smtClean="0"/>
              <a:t>2</a:t>
            </a:r>
            <a:r>
              <a:rPr lang="en-US" altLang="en-US" sz="2600" dirty="0" smtClean="0"/>
              <a:t> → 2 CO</a:t>
            </a:r>
            <a:r>
              <a:rPr lang="en-US" altLang="en-US" sz="2600" baseline="-25000" dirty="0" smtClean="0"/>
              <a:t>2</a:t>
            </a:r>
            <a:r>
              <a:rPr lang="en-US" altLang="en-US" sz="2600" dirty="0" smtClean="0"/>
              <a:t> 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600" dirty="0"/>
              <a:t> </a:t>
            </a:r>
            <a:r>
              <a:rPr lang="en-US" altLang="en-US" sz="2600" dirty="0" smtClean="0"/>
              <a:t>CO + ½ O</a:t>
            </a:r>
            <a:r>
              <a:rPr lang="en-US" altLang="en-US" sz="2600" baseline="-25000" dirty="0" smtClean="0"/>
              <a:t>2</a:t>
            </a:r>
            <a:r>
              <a:rPr lang="en-US" altLang="en-US" sz="2600" dirty="0" smtClean="0"/>
              <a:t> = CO</a:t>
            </a:r>
            <a:r>
              <a:rPr lang="en-US" altLang="en-US" sz="2600" baseline="-25000" dirty="0" smtClean="0"/>
              <a:t>2</a:t>
            </a:r>
            <a:endParaRPr lang="en-US" altLang="en-US" sz="2600" dirty="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26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C35F3-D11B-4F65-BE50-9902D32D8B5C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2282</TotalTime>
  <Words>916</Words>
  <Application>Microsoft Office PowerPoint</Application>
  <PresentationFormat>On-screen Show (4:3)</PresentationFormat>
  <Paragraphs>218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Network</vt:lpstr>
      <vt:lpstr>Stoichiometry</vt:lpstr>
      <vt:lpstr>Our toolbox</vt:lpstr>
      <vt:lpstr>Real Chemistry</vt:lpstr>
      <vt:lpstr>Real Chemistry</vt:lpstr>
      <vt:lpstr>Chemical Equations</vt:lpstr>
      <vt:lpstr>Balanced Chemical Equations</vt:lpstr>
      <vt:lpstr>Balancing Chemical Equations</vt:lpstr>
      <vt:lpstr>Practice Problems</vt:lpstr>
      <vt:lpstr>CO + O2 → CO2 </vt:lpstr>
      <vt:lpstr>N2O5 + H2O → HNO3 </vt:lpstr>
      <vt:lpstr>CH4 + Cl2 → CCl4 + HCl </vt:lpstr>
      <vt:lpstr>Al4C3 + H2O → Al(OH)3 + CH4 </vt:lpstr>
      <vt:lpstr>Balanced Equations</vt:lpstr>
      <vt:lpstr>2 H2 + O2 → 2 H2O </vt:lpstr>
      <vt:lpstr>Stoichiometric Ratios</vt:lpstr>
      <vt:lpstr>2 H2 + O2 → 2 H2O </vt:lpstr>
      <vt:lpstr>There’s 106 moles of O2 in the room…</vt:lpstr>
      <vt:lpstr>2 H2 + O2 → 2 H2O </vt:lpstr>
      <vt:lpstr>2 H2+ O2 = 2H2O</vt:lpstr>
      <vt:lpstr>Life as Conversion Factors</vt:lpstr>
      <vt:lpstr>Moles is better, Grams is easier</vt:lpstr>
      <vt:lpstr>A more typical problem</vt:lpstr>
      <vt:lpstr>A more typical problem</vt:lpstr>
      <vt:lpstr>Joe’s 1st Dance of Chemistry</vt:lpstr>
      <vt:lpstr>A more typical problem</vt:lpstr>
      <vt:lpstr>A more typical problem</vt:lpstr>
      <vt:lpstr>A more typical problem</vt:lpstr>
      <vt:lpstr>Problems</vt:lpstr>
      <vt:lpstr>PowerPoint Presentation</vt:lpstr>
      <vt:lpstr>H2 + N2 → NH3 </vt:lpstr>
    </vt:vector>
  </TitlesOfParts>
  <Company>Rochester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Stoichiometry</dc:title>
  <dc:creator>Joseph M. Lanzafame</dc:creator>
  <cp:lastModifiedBy>Joe</cp:lastModifiedBy>
  <cp:revision>25</cp:revision>
  <dcterms:created xsi:type="dcterms:W3CDTF">2006-12-13T16:49:07Z</dcterms:created>
  <dcterms:modified xsi:type="dcterms:W3CDTF">2014-10-22T11:42:21Z</dcterms:modified>
</cp:coreProperties>
</file>