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78" r:id="rId10"/>
    <p:sldId id="279" r:id="rId11"/>
    <p:sldId id="263" r:id="rId12"/>
    <p:sldId id="264" r:id="rId13"/>
    <p:sldId id="265" r:id="rId14"/>
    <p:sldId id="273" r:id="rId15"/>
    <p:sldId id="272" r:id="rId16"/>
    <p:sldId id="266" r:id="rId17"/>
    <p:sldId id="267" r:id="rId18"/>
    <p:sldId id="268" r:id="rId19"/>
    <p:sldId id="269" r:id="rId20"/>
    <p:sldId id="270" r:id="rId21"/>
    <p:sldId id="271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2" autoAdjust="0"/>
    <p:restoredTop sz="94660"/>
  </p:normalViewPr>
  <p:slideViewPr>
    <p:cSldViewPr>
      <p:cViewPr varScale="1">
        <p:scale>
          <a:sx n="69" d="100"/>
          <a:sy n="69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69435-5CD4-424F-AB1B-7634334353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5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4D48-A7D9-4D76-9225-0CE3C52B2C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05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BB0BE-C125-4F9E-86F3-5836A240A2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20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7CF65-B962-49D7-9904-FDE60E6DF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28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DFA3C-B833-4F62-9B1D-8C6F39DA2F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97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BFADE-5026-4AAE-998E-06E316775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35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E27AB-443C-4D11-8AA5-DB75BF2830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70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F9C1F-A0D6-4210-AEDA-AF108FA28A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65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84C24-C706-4AD5-97B5-32BE8D1FA1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00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679CC-657E-45B4-80EF-B241B8B19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69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73102-0B3E-4652-BA23-158E6BD735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88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047CD272-8D8A-4B16-A1EB-33A9E675EF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Limiting Reagents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you just can’t get enough!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 cups flour + 1 can corn = 10 corn fritters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I have 6 cups of flour and 2 cans of corn…which is the limiting reagent?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I have MORE FLOUR, but I also run out of flour first!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I can’t compare flour to corn, I compare corn fritters to corn fritters.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</a:t>
            </a:r>
            <a:r>
              <a:rPr lang="en-US" altLang="en-US" baseline="-25000" smtClean="0"/>
              <a:t>2</a:t>
            </a:r>
            <a:r>
              <a:rPr lang="en-US" altLang="en-US" smtClean="0"/>
              <a:t> is the Limiting Reagent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It can make the least amount of product.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After you make 0.958 mol H</a:t>
            </a:r>
            <a:r>
              <a:rPr lang="en-US" altLang="en-US" baseline="-25000" smtClean="0"/>
              <a:t>2</a:t>
            </a:r>
            <a:r>
              <a:rPr lang="en-US" altLang="en-US" smtClean="0"/>
              <a:t>O, it doesn’t matter how much hydrogen you have.  You are DONE, because you are out of O</a:t>
            </a:r>
            <a:r>
              <a:rPr lang="en-US" altLang="en-US" baseline="-25000" smtClean="0"/>
              <a:t>2</a:t>
            </a:r>
            <a:r>
              <a:rPr lang="en-US" altLang="en-US" smtClean="0"/>
              <a:t>!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Theoretical Yield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0.958 mol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O  * </a:t>
            </a:r>
            <a:r>
              <a:rPr lang="en-US" altLang="en-US" sz="2600" u="sng" smtClean="0"/>
              <a:t>18.01 g H</a:t>
            </a:r>
            <a:r>
              <a:rPr lang="en-US" altLang="en-US" sz="2600" u="sng" baseline="-25000" smtClean="0"/>
              <a:t>2</a:t>
            </a:r>
            <a:r>
              <a:rPr lang="en-US" altLang="en-US" sz="2600" u="sng" smtClean="0"/>
              <a:t>O</a:t>
            </a:r>
            <a:r>
              <a:rPr lang="en-US" altLang="en-US" sz="2600" smtClean="0"/>
              <a:t> = 17.2 g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                         1 mol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Notice, this is another case of The Dance!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g → mol → mol → 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Only we do The Dance twice and take the smallest quantity!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Clicker Question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N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+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→ NH</a:t>
            </a:r>
            <a:r>
              <a:rPr lang="en-US" altLang="en-US" sz="2600" baseline="-25000" smtClean="0"/>
              <a:t>3</a:t>
            </a:r>
            <a:endParaRPr lang="en-US" alt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Ammonia can be made from the gas phase reaction of nitrogen and hydrogen.  16.8 g of nitrogen and 2.47 g of hydrogen were mixed and reacted for 72 hours at 850 </a:t>
            </a:r>
            <a:r>
              <a:rPr lang="en-US" altLang="en-US" sz="2600" smtClean="0">
                <a:cs typeface="Tahoma" pitchFamily="34" charset="0"/>
              </a:rPr>
              <a:t>°C.  How many grams of ammonia would you expect to produce?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>
                <a:cs typeface="Tahoma" pitchFamily="34" charset="0"/>
              </a:rPr>
              <a:t>A. 19.27 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>
                <a:cs typeface="Tahoma" pitchFamily="34" charset="0"/>
              </a:rPr>
              <a:t>B. 20.4 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>
                <a:cs typeface="Tahoma" pitchFamily="34" charset="0"/>
              </a:rPr>
              <a:t>C. 10.2 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>
                <a:cs typeface="Tahoma" pitchFamily="34" charset="0"/>
              </a:rPr>
              <a:t>D. 13.9 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>
                <a:cs typeface="Tahoma" pitchFamily="34" charset="0"/>
              </a:rPr>
              <a:t>E.  20.8 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Clicker Question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N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+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→ NH</a:t>
            </a:r>
            <a:r>
              <a:rPr lang="en-US" altLang="en-US" sz="2600" baseline="-25000" smtClean="0"/>
              <a:t>3</a:t>
            </a:r>
            <a:endParaRPr lang="en-US" alt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Ammonia can be made from the gas phase reaction of nitrogen and hydrogen.  16.8 g of nitrogen and 2.47 g of hydrogen were mixed and reacted for 72 hours at 850 </a:t>
            </a:r>
            <a:r>
              <a:rPr lang="en-US" altLang="en-US" sz="2600" smtClean="0">
                <a:cs typeface="Tahoma" pitchFamily="34" charset="0"/>
              </a:rPr>
              <a:t>°C.  How many grams of ammonia would you expect to produce?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>
                <a:cs typeface="Tahoma" pitchFamily="34" charset="0"/>
              </a:rPr>
              <a:t>A. 19.27 g (conservation of mass doesn</a:t>
            </a:r>
            <a:r>
              <a:rPr lang="en-US" altLang="en-US" sz="2600" smtClean="0">
                <a:latin typeface="Tahoma" pitchFamily="34" charset="0"/>
                <a:cs typeface="Tahoma" pitchFamily="34" charset="0"/>
              </a:rPr>
              <a:t>’</a:t>
            </a:r>
            <a:r>
              <a:rPr lang="en-US" altLang="en-US" sz="2600" smtClean="0">
                <a:cs typeface="Tahoma" pitchFamily="34" charset="0"/>
              </a:rPr>
              <a:t>t apply)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>
                <a:cs typeface="Tahoma" pitchFamily="34" charset="0"/>
              </a:rPr>
              <a:t>B. 20.4 g (wrong limiting reagent)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>
                <a:cs typeface="Tahoma" pitchFamily="34" charset="0"/>
              </a:rPr>
              <a:t>C. 10.2 g (unbalanced equation)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>
                <a:cs typeface="Tahoma" pitchFamily="34" charset="0"/>
              </a:rPr>
              <a:t>D. 13.9 g (correct)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>
                <a:cs typeface="Tahoma" pitchFamily="34" charset="0"/>
              </a:rPr>
              <a:t>E.  20.8 g (unbalanced equation and wrong limiting reagent)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NH</a:t>
            </a:r>
            <a:r>
              <a:rPr lang="en-US" altLang="en-US" baseline="-25000" smtClean="0"/>
              <a:t>3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Ammonia can be made from the gas phase reaction of nitrogen and hydrogen.  36.06 g of nitrogen and 12.53 g of hydrogen were mixed and reacted for 72 hours at 850 </a:t>
            </a:r>
            <a:r>
              <a:rPr lang="en-US" altLang="en-US" smtClean="0">
                <a:cs typeface="Tahoma" pitchFamily="34" charset="0"/>
              </a:rPr>
              <a:t>°C.  How many grams of ammonia would you expect to produce?  If 22.86 g NH</a:t>
            </a:r>
            <a:r>
              <a:rPr lang="en-US" altLang="en-US" baseline="-25000" smtClean="0">
                <a:cs typeface="Tahoma" pitchFamily="34" charset="0"/>
              </a:rPr>
              <a:t>3</a:t>
            </a:r>
            <a:r>
              <a:rPr lang="en-US" altLang="en-US" smtClean="0">
                <a:cs typeface="Tahoma" pitchFamily="34" charset="0"/>
              </a:rPr>
              <a:t> were collected, what is the % yield of the reaction?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 + 3 H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2 NH</a:t>
            </a:r>
            <a:r>
              <a:rPr lang="en-US" altLang="en-US" baseline="-25000" smtClean="0"/>
              <a:t>3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100" smtClean="0"/>
              <a:t>36.06 g N</a:t>
            </a:r>
            <a:r>
              <a:rPr lang="en-US" altLang="en-US" sz="2100" baseline="-25000" smtClean="0"/>
              <a:t>2 </a:t>
            </a:r>
            <a:r>
              <a:rPr lang="en-US" altLang="en-US" sz="2100" smtClean="0"/>
              <a:t>* </a:t>
            </a:r>
            <a:r>
              <a:rPr lang="en-US" altLang="en-US" sz="2100" u="sng" smtClean="0"/>
              <a:t>1 mol N</a:t>
            </a:r>
            <a:r>
              <a:rPr lang="en-US" altLang="en-US" sz="2100" u="sng" baseline="-25000" smtClean="0"/>
              <a:t>2</a:t>
            </a:r>
            <a:r>
              <a:rPr lang="en-US" altLang="en-US" sz="2100" smtClean="0"/>
              <a:t> * </a:t>
            </a:r>
            <a:r>
              <a:rPr lang="en-US" altLang="en-US" sz="2100" u="sng" smtClean="0"/>
              <a:t>2 mol NH</a:t>
            </a:r>
            <a:r>
              <a:rPr lang="en-US" altLang="en-US" sz="2100" u="sng" baseline="-25000" smtClean="0"/>
              <a:t>3</a:t>
            </a:r>
            <a:r>
              <a:rPr lang="en-US" altLang="en-US" sz="2100" smtClean="0"/>
              <a:t> = 2.57 mol NH</a:t>
            </a:r>
            <a:r>
              <a:rPr lang="en-US" altLang="en-US" sz="2100" baseline="-25000" smtClean="0"/>
              <a:t>3</a:t>
            </a:r>
            <a:endParaRPr lang="en-US" altLang="en-US" sz="21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smtClean="0"/>
              <a:t>                  28.014 g N</a:t>
            </a:r>
            <a:r>
              <a:rPr lang="en-US" altLang="en-US" sz="2100" baseline="-25000" smtClean="0"/>
              <a:t>2    </a:t>
            </a:r>
            <a:r>
              <a:rPr lang="en-US" altLang="en-US" sz="2100" smtClean="0"/>
              <a:t>1 mol N</a:t>
            </a:r>
            <a:r>
              <a:rPr lang="en-US" altLang="en-US" sz="2100" baseline="-25000" smtClean="0"/>
              <a:t>2</a:t>
            </a:r>
            <a:endParaRPr lang="en-US" altLang="en-US" sz="21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smtClean="0"/>
              <a:t>12.53 g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 * </a:t>
            </a:r>
            <a:r>
              <a:rPr lang="en-US" altLang="en-US" sz="2100" u="sng" smtClean="0"/>
              <a:t>1 mol H</a:t>
            </a:r>
            <a:r>
              <a:rPr lang="en-US" altLang="en-US" sz="2100" u="sng" baseline="-25000" smtClean="0"/>
              <a:t>2</a:t>
            </a:r>
            <a:r>
              <a:rPr lang="en-US" altLang="en-US" sz="2100" smtClean="0"/>
              <a:t> * </a:t>
            </a:r>
            <a:r>
              <a:rPr lang="en-US" altLang="en-US" sz="2100" u="sng" smtClean="0"/>
              <a:t>2 mol NH</a:t>
            </a:r>
            <a:r>
              <a:rPr lang="en-US" altLang="en-US" sz="2100" u="sng" baseline="-25000" smtClean="0"/>
              <a:t>3</a:t>
            </a:r>
            <a:r>
              <a:rPr lang="en-US" altLang="en-US" sz="2100" smtClean="0"/>
              <a:t> = 4.14 mol NH</a:t>
            </a:r>
            <a:r>
              <a:rPr lang="en-US" altLang="en-US" sz="2100" baseline="-25000" smtClean="0"/>
              <a:t>3</a:t>
            </a:r>
            <a:endParaRPr lang="en-US" altLang="en-US" sz="21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smtClean="0"/>
              <a:t>                  2.016 g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  3 mol H</a:t>
            </a:r>
            <a:r>
              <a:rPr lang="en-US" altLang="en-US" sz="2100" baseline="-25000" smtClean="0"/>
              <a:t>2</a:t>
            </a:r>
            <a:endParaRPr lang="en-US" altLang="en-US" sz="210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21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smtClean="0"/>
              <a:t>N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 is the limiting reagent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1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smtClean="0"/>
              <a:t>2.57 mol NH</a:t>
            </a:r>
            <a:r>
              <a:rPr lang="en-US" altLang="en-US" sz="2100" baseline="-25000" smtClean="0"/>
              <a:t>3</a:t>
            </a:r>
            <a:r>
              <a:rPr lang="en-US" altLang="en-US" sz="2100" smtClean="0"/>
              <a:t> * </a:t>
            </a:r>
            <a:r>
              <a:rPr lang="en-US" altLang="en-US" sz="2100" u="sng" smtClean="0"/>
              <a:t>17.03 g NH</a:t>
            </a:r>
            <a:r>
              <a:rPr lang="en-US" altLang="en-US" sz="2100" u="sng" baseline="-25000" smtClean="0"/>
              <a:t>3</a:t>
            </a:r>
            <a:r>
              <a:rPr lang="en-US" altLang="en-US" sz="2100" smtClean="0"/>
              <a:t> = 43.77 g NH</a:t>
            </a:r>
            <a:r>
              <a:rPr lang="en-US" altLang="en-US" sz="2100" baseline="-25000" smtClean="0"/>
              <a:t>3</a:t>
            </a:r>
            <a:endParaRPr lang="en-US" altLang="en-US" sz="21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smtClean="0"/>
              <a:t>                      1 mol NH</a:t>
            </a:r>
            <a:r>
              <a:rPr lang="en-US" altLang="en-US" sz="2100" baseline="-25000" smtClean="0"/>
              <a:t>3</a:t>
            </a:r>
            <a:endParaRPr lang="en-US" alt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Yield!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Theoretical Yield = amount you expect to get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Actual Yield = amount you actually get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% yield = </a:t>
            </a:r>
            <a:r>
              <a:rPr lang="en-US" altLang="en-US" u="sng" smtClean="0"/>
              <a:t>actual yield</a:t>
            </a:r>
            <a:r>
              <a:rPr lang="en-US" altLang="en-US" smtClean="0"/>
              <a:t>  x 100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              theoretical yield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Yield!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u="sng" smtClean="0"/>
              <a:t>22.86 g NH</a:t>
            </a:r>
            <a:r>
              <a:rPr lang="en-US" altLang="en-US" u="sng" baseline="-25000" smtClean="0"/>
              <a:t>3</a:t>
            </a:r>
            <a:r>
              <a:rPr lang="en-US" altLang="en-US" u="sng" smtClean="0"/>
              <a:t> actual</a:t>
            </a:r>
            <a:r>
              <a:rPr lang="en-US" altLang="en-US" smtClean="0"/>
              <a:t>  x  100  = 52.23 % yield</a:t>
            </a:r>
            <a:endParaRPr lang="en-US" altLang="en-US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43.77 g NH</a:t>
            </a:r>
            <a:r>
              <a:rPr lang="en-US" altLang="en-US" baseline="-25000" smtClean="0"/>
              <a:t>3</a:t>
            </a:r>
            <a:r>
              <a:rPr lang="en-US" altLang="en-US" smtClean="0"/>
              <a:t> expected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UNITS! UNITS! UNITS!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52.23 % yield = </a:t>
            </a:r>
            <a:r>
              <a:rPr lang="en-US" altLang="en-US" u="sng" smtClean="0"/>
              <a:t>52.23 g actual</a:t>
            </a: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                       100 g expected</a:t>
            </a:r>
            <a:endParaRPr lang="en-US" altLang="en-US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 + 3 H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2 NH</a:t>
            </a:r>
            <a:r>
              <a:rPr lang="en-US" altLang="en-US" baseline="-25000" smtClean="0"/>
              <a:t>3</a:t>
            </a:r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Ammonia can be made from the gas phase reaction of nitrogen and hydrogen.  25.00 g of nitrogen and 8.00 g of hydrogen were mixed and reacted for 72 hours at 850 </a:t>
            </a:r>
            <a:r>
              <a:rPr lang="en-US" altLang="en-US" smtClean="0">
                <a:cs typeface="Tahoma" pitchFamily="34" charset="0"/>
              </a:rPr>
              <a:t>°C.  How many grams of ammonia would you expect to produce if the reaction proceeds with a 76% yield?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2 eggs + 1 cup flour →3 cookies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If I have a dozen eggs, how many cookies can I make?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NONE – I have no flour!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If I have 6 cups of flour, how many cookies can I make?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NONE – I have no eggs!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 + 3 H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2 NH</a:t>
            </a:r>
            <a:r>
              <a:rPr lang="en-US" altLang="en-US" baseline="-25000" smtClean="0"/>
              <a:t>3</a:t>
            </a:r>
            <a:endParaRPr lang="en-US" alt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25.00 g N</a:t>
            </a:r>
            <a:r>
              <a:rPr lang="en-US" altLang="en-US" sz="2100" baseline="-25000" smtClean="0"/>
              <a:t>2 </a:t>
            </a:r>
            <a:r>
              <a:rPr lang="en-US" altLang="en-US" sz="2100" smtClean="0"/>
              <a:t>* </a:t>
            </a:r>
            <a:r>
              <a:rPr lang="en-US" altLang="en-US" sz="2100" u="sng" smtClean="0"/>
              <a:t>1 mol N</a:t>
            </a:r>
            <a:r>
              <a:rPr lang="en-US" altLang="en-US" sz="2100" u="sng" baseline="-25000" smtClean="0"/>
              <a:t>2</a:t>
            </a:r>
            <a:r>
              <a:rPr lang="en-US" altLang="en-US" sz="2100" smtClean="0"/>
              <a:t> * </a:t>
            </a:r>
            <a:r>
              <a:rPr lang="en-US" altLang="en-US" sz="2100" u="sng" smtClean="0"/>
              <a:t>2 mol NH</a:t>
            </a:r>
            <a:r>
              <a:rPr lang="en-US" altLang="en-US" sz="2100" u="sng" baseline="-25000" smtClean="0"/>
              <a:t>3</a:t>
            </a:r>
            <a:r>
              <a:rPr lang="en-US" altLang="en-US" sz="2100" smtClean="0"/>
              <a:t> = 1.785 mol NH</a:t>
            </a:r>
            <a:r>
              <a:rPr lang="en-US" altLang="en-US" sz="2100" baseline="-25000" smtClean="0"/>
              <a:t>3</a:t>
            </a:r>
            <a:endParaRPr lang="en-US" alt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                  28.014 g N</a:t>
            </a:r>
            <a:r>
              <a:rPr lang="en-US" altLang="en-US" sz="2100" baseline="-25000" smtClean="0"/>
              <a:t>2    </a:t>
            </a:r>
            <a:r>
              <a:rPr lang="en-US" altLang="en-US" sz="2100" smtClean="0"/>
              <a:t>1 mol N</a:t>
            </a:r>
            <a:r>
              <a:rPr lang="en-US" altLang="en-US" sz="2100" baseline="-25000" smtClean="0"/>
              <a:t>2</a:t>
            </a:r>
            <a:endParaRPr lang="en-US" alt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8.00 g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 * </a:t>
            </a:r>
            <a:r>
              <a:rPr lang="en-US" altLang="en-US" sz="2100" u="sng" smtClean="0"/>
              <a:t>1 mol H</a:t>
            </a:r>
            <a:r>
              <a:rPr lang="en-US" altLang="en-US" sz="2100" u="sng" baseline="-25000" smtClean="0"/>
              <a:t>2</a:t>
            </a:r>
            <a:r>
              <a:rPr lang="en-US" altLang="en-US" sz="2100" smtClean="0"/>
              <a:t> * </a:t>
            </a:r>
            <a:r>
              <a:rPr lang="en-US" altLang="en-US" sz="2100" u="sng" smtClean="0"/>
              <a:t>2 mol NH</a:t>
            </a:r>
            <a:r>
              <a:rPr lang="en-US" altLang="en-US" sz="2100" u="sng" baseline="-25000" smtClean="0"/>
              <a:t>3</a:t>
            </a:r>
            <a:r>
              <a:rPr lang="en-US" altLang="en-US" sz="2100" smtClean="0"/>
              <a:t> = 2.65 mol NH</a:t>
            </a:r>
            <a:r>
              <a:rPr lang="en-US" altLang="en-US" sz="2100" baseline="-25000" smtClean="0"/>
              <a:t>3</a:t>
            </a:r>
            <a:endParaRPr lang="en-US" alt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                  2.016 g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  3 mol H</a:t>
            </a:r>
            <a:r>
              <a:rPr lang="en-US" altLang="en-US" sz="2100" baseline="-25000" smtClean="0"/>
              <a:t>2</a:t>
            </a:r>
            <a:endParaRPr lang="en-US" alt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N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 is the limiting reagent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1.785 mol NH</a:t>
            </a:r>
            <a:r>
              <a:rPr lang="en-US" altLang="en-US" sz="2100" baseline="-25000" smtClean="0"/>
              <a:t>3</a:t>
            </a:r>
            <a:r>
              <a:rPr lang="en-US" altLang="en-US" sz="2100" smtClean="0"/>
              <a:t> * </a:t>
            </a:r>
            <a:r>
              <a:rPr lang="en-US" altLang="en-US" sz="2100" u="sng" smtClean="0"/>
              <a:t>17.03 g NH</a:t>
            </a:r>
            <a:r>
              <a:rPr lang="en-US" altLang="en-US" sz="2100" u="sng" baseline="-25000" smtClean="0"/>
              <a:t>3</a:t>
            </a:r>
            <a:r>
              <a:rPr lang="en-US" altLang="en-US" sz="2100" smtClean="0"/>
              <a:t> = 30.40 g NH</a:t>
            </a:r>
            <a:r>
              <a:rPr lang="en-US" altLang="en-US" sz="2100" baseline="-25000" smtClean="0"/>
              <a:t>3</a:t>
            </a:r>
            <a:r>
              <a:rPr lang="en-US" altLang="en-US" sz="2100" smtClean="0"/>
              <a:t> theoretical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                       1 mol NH</a:t>
            </a:r>
            <a:r>
              <a:rPr lang="en-US" altLang="en-US" sz="2100" baseline="-25000" smtClean="0"/>
              <a:t>3</a:t>
            </a:r>
            <a:endParaRPr lang="en-US" alt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Actual Yield?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30.40 g NH</a:t>
            </a:r>
            <a:r>
              <a:rPr lang="en-US" altLang="en-US" baseline="-25000" smtClean="0"/>
              <a:t>3</a:t>
            </a:r>
            <a:r>
              <a:rPr lang="en-US" altLang="en-US" smtClean="0"/>
              <a:t> expected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76% yield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Just another UNITS! UNITS! UNITS! problem: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900" smtClean="0"/>
              <a:t>30.40 g NH</a:t>
            </a:r>
            <a:r>
              <a:rPr lang="en-US" altLang="en-US" sz="1900" baseline="-25000" smtClean="0"/>
              <a:t>3</a:t>
            </a:r>
            <a:r>
              <a:rPr lang="en-US" altLang="en-US" sz="1900" smtClean="0"/>
              <a:t> expected * </a:t>
            </a:r>
            <a:r>
              <a:rPr lang="en-US" altLang="en-US" sz="1900" u="sng" smtClean="0"/>
              <a:t>76 g NH</a:t>
            </a:r>
            <a:r>
              <a:rPr lang="en-US" altLang="en-US" sz="1900" u="sng" baseline="-25000" smtClean="0"/>
              <a:t>3</a:t>
            </a:r>
            <a:r>
              <a:rPr lang="en-US" altLang="en-US" sz="1900" u="sng" smtClean="0"/>
              <a:t> actual</a:t>
            </a:r>
            <a:r>
              <a:rPr lang="en-US" altLang="en-US" sz="1900" smtClean="0"/>
              <a:t> = 23.10 g NH</a:t>
            </a:r>
            <a:r>
              <a:rPr lang="en-US" altLang="en-US" sz="1900" baseline="-25000" smtClean="0"/>
              <a:t>3</a:t>
            </a:r>
            <a:r>
              <a:rPr lang="en-US" altLang="en-US" sz="1900" smtClean="0"/>
              <a:t> actual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900" smtClean="0"/>
              <a:t>                                  100 g NH</a:t>
            </a:r>
            <a:r>
              <a:rPr lang="en-US" altLang="en-US" sz="1900" baseline="-25000" smtClean="0"/>
              <a:t>3</a:t>
            </a:r>
            <a:r>
              <a:rPr lang="en-US" altLang="en-US" sz="1900" smtClean="0"/>
              <a:t> expected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 + 3 H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2 NH</a:t>
            </a:r>
            <a:r>
              <a:rPr lang="en-US" altLang="en-US" baseline="-25000" smtClean="0"/>
              <a:t>3</a:t>
            </a:r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Ammonia can be made from the gas phase reaction of nitrogen and hydrogen.  If this reaction is known to proceed with 85% yield, how much nitrogen and hydrogen would you need to start with to get 10.00 g of ammonia?</a:t>
            </a:r>
            <a:r>
              <a:rPr lang="en-US" altLang="en-US" smtClean="0"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1800" smtClean="0"/>
              <a:t>10.00 g NH</a:t>
            </a:r>
            <a:r>
              <a:rPr lang="en-US" altLang="en-US" sz="1800" baseline="-25000" smtClean="0"/>
              <a:t>3</a:t>
            </a:r>
            <a:r>
              <a:rPr lang="en-US" altLang="en-US" sz="1800" smtClean="0"/>
              <a:t> actual* </a:t>
            </a:r>
            <a:r>
              <a:rPr lang="en-US" altLang="en-US" sz="1800" u="sng" smtClean="0"/>
              <a:t>100 g theoretical </a:t>
            </a:r>
            <a:r>
              <a:rPr lang="en-US" altLang="en-US" sz="1800" smtClean="0"/>
              <a:t> = 11.765 g NH</a:t>
            </a:r>
            <a:r>
              <a:rPr lang="en-US" altLang="en-US" sz="1800" baseline="-25000" smtClean="0"/>
              <a:t>3</a:t>
            </a:r>
            <a:endParaRPr lang="en-US" altLang="en-US" sz="1800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smtClean="0"/>
              <a:t>                                     85 g actual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smtClean="0"/>
              <a:t>11.765 g NH</a:t>
            </a:r>
            <a:r>
              <a:rPr lang="en-US" altLang="en-US" sz="1800" baseline="-25000" smtClean="0"/>
              <a:t>3 </a:t>
            </a:r>
            <a:r>
              <a:rPr lang="en-US" altLang="en-US" sz="1800" smtClean="0"/>
              <a:t>* </a:t>
            </a:r>
            <a:r>
              <a:rPr lang="en-US" altLang="en-US" sz="1800" u="sng" smtClean="0"/>
              <a:t>1 mol NH</a:t>
            </a:r>
            <a:r>
              <a:rPr lang="en-US" altLang="en-US" sz="1800" u="sng" baseline="-25000" smtClean="0"/>
              <a:t>3</a:t>
            </a:r>
            <a:r>
              <a:rPr lang="en-US" altLang="en-US" sz="1800" smtClean="0"/>
              <a:t> * </a:t>
            </a:r>
            <a:r>
              <a:rPr lang="en-US" altLang="en-US" sz="1800" u="sng" smtClean="0"/>
              <a:t>3 mol H</a:t>
            </a:r>
            <a:r>
              <a:rPr lang="en-US" altLang="en-US" sz="1800" u="sng" baseline="-25000" smtClean="0"/>
              <a:t>2  </a:t>
            </a:r>
            <a:r>
              <a:rPr lang="en-US" altLang="en-US" sz="1800" smtClean="0"/>
              <a:t>* </a:t>
            </a:r>
            <a:r>
              <a:rPr lang="en-US" altLang="en-US" sz="1800" u="sng" smtClean="0"/>
              <a:t>2.016 g H</a:t>
            </a:r>
            <a:r>
              <a:rPr lang="en-US" altLang="en-US" sz="1800" u="sng" baseline="-25000" smtClean="0"/>
              <a:t>2</a:t>
            </a:r>
            <a:r>
              <a:rPr lang="en-US" altLang="en-US" sz="1800" smtClean="0"/>
              <a:t> = 2.089 g H</a:t>
            </a:r>
            <a:r>
              <a:rPr lang="en-US" altLang="en-US" sz="1800" baseline="-25000" smtClean="0"/>
              <a:t>2</a:t>
            </a:r>
            <a:endParaRPr lang="en-US" alt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smtClean="0"/>
              <a:t>                      17.03 g NH</a:t>
            </a:r>
            <a:r>
              <a:rPr lang="en-US" altLang="en-US" sz="1800" baseline="-25000" smtClean="0"/>
              <a:t>3    </a:t>
            </a:r>
            <a:r>
              <a:rPr lang="en-US" altLang="en-US" sz="1800" smtClean="0"/>
              <a:t>2 mol NH</a:t>
            </a:r>
            <a:r>
              <a:rPr lang="en-US" altLang="en-US" sz="1800" baseline="-25000" smtClean="0"/>
              <a:t>3</a:t>
            </a:r>
            <a:r>
              <a:rPr lang="en-US" altLang="en-US" sz="1800" smtClean="0"/>
              <a:t>  1 mol H</a:t>
            </a:r>
            <a:r>
              <a:rPr lang="en-US" altLang="en-US" sz="1800" baseline="-25000" smtClean="0"/>
              <a:t>2</a:t>
            </a:r>
            <a:endParaRPr lang="en-US" alt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smtClean="0"/>
              <a:t>2.089 g H</a:t>
            </a:r>
            <a:r>
              <a:rPr lang="en-US" altLang="en-US" sz="1800" baseline="-25000" smtClean="0"/>
              <a:t>2</a:t>
            </a:r>
            <a:r>
              <a:rPr lang="en-US" altLang="en-US" sz="1800" smtClean="0"/>
              <a:t> * </a:t>
            </a:r>
            <a:r>
              <a:rPr lang="en-US" altLang="en-US" sz="1800" u="sng" smtClean="0"/>
              <a:t>1 mol H</a:t>
            </a:r>
            <a:r>
              <a:rPr lang="en-US" altLang="en-US" sz="1800" u="sng" baseline="-25000" smtClean="0"/>
              <a:t>2</a:t>
            </a:r>
            <a:r>
              <a:rPr lang="en-US" altLang="en-US" sz="1800" smtClean="0"/>
              <a:t> * </a:t>
            </a:r>
            <a:r>
              <a:rPr lang="en-US" altLang="en-US" sz="1800" u="sng" smtClean="0"/>
              <a:t>1 mol N</a:t>
            </a:r>
            <a:r>
              <a:rPr lang="en-US" altLang="en-US" sz="1800" u="sng" baseline="-25000" smtClean="0"/>
              <a:t>2</a:t>
            </a:r>
            <a:r>
              <a:rPr lang="en-US" altLang="en-US" sz="1800" u="sng" smtClean="0"/>
              <a:t> </a:t>
            </a:r>
            <a:r>
              <a:rPr lang="en-US" altLang="en-US" sz="1800" smtClean="0"/>
              <a:t>* </a:t>
            </a:r>
            <a:r>
              <a:rPr lang="en-US" altLang="en-US" sz="1800" u="sng" smtClean="0"/>
              <a:t>28.014 g N</a:t>
            </a:r>
            <a:r>
              <a:rPr lang="en-US" altLang="en-US" sz="1800" u="sng" baseline="-25000" smtClean="0"/>
              <a:t>2</a:t>
            </a:r>
            <a:r>
              <a:rPr lang="en-US" altLang="en-US" sz="1800" smtClean="0"/>
              <a:t> = 9.6766 g N</a:t>
            </a:r>
            <a:r>
              <a:rPr lang="en-US" altLang="en-US" sz="1800" baseline="-2500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smtClean="0"/>
              <a:t>                  2.016 g H</a:t>
            </a:r>
            <a:r>
              <a:rPr lang="en-US" altLang="en-US" sz="1800" baseline="-25000" smtClean="0"/>
              <a:t>2</a:t>
            </a:r>
            <a:r>
              <a:rPr lang="en-US" altLang="en-US" sz="1800" smtClean="0"/>
              <a:t>  3 mol H</a:t>
            </a:r>
            <a:r>
              <a:rPr lang="en-US" altLang="en-US" sz="1800" baseline="-25000" smtClean="0"/>
              <a:t>2</a:t>
            </a:r>
            <a:r>
              <a:rPr lang="en-US" altLang="en-US" sz="1800" smtClean="0"/>
              <a:t>     1 mol N</a:t>
            </a:r>
            <a:r>
              <a:rPr lang="en-US" altLang="en-US" sz="1800" baseline="-25000" smtClean="0"/>
              <a:t>2</a:t>
            </a:r>
            <a:endParaRPr lang="en-US" alt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smtClean="0"/>
              <a:t>Notice 2.089 g H</a:t>
            </a:r>
            <a:r>
              <a:rPr lang="en-US" altLang="en-US" sz="1800" baseline="-25000" smtClean="0"/>
              <a:t>2</a:t>
            </a:r>
            <a:r>
              <a:rPr lang="en-US" altLang="en-US" sz="1800" smtClean="0"/>
              <a:t> + 9.6766 g N</a:t>
            </a:r>
            <a:r>
              <a:rPr lang="en-US" altLang="en-US" sz="1800" baseline="-25000" smtClean="0"/>
              <a:t>2</a:t>
            </a:r>
            <a:r>
              <a:rPr lang="en-US" altLang="en-US" sz="1800" smtClean="0"/>
              <a:t> = 11.766 g NH</a:t>
            </a:r>
            <a:r>
              <a:rPr lang="en-US" altLang="en-US" sz="1800" baseline="-25000" smtClean="0"/>
              <a:t>3</a:t>
            </a:r>
            <a:endParaRPr lang="en-US" alt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smtClean="0"/>
              <a:t>Of course, since I only get 10.00 g NH</a:t>
            </a:r>
            <a:r>
              <a:rPr lang="en-US" altLang="en-US" sz="1800" baseline="-25000" smtClean="0"/>
              <a:t>3</a:t>
            </a:r>
            <a:r>
              <a:rPr lang="en-US" altLang="en-US" sz="1800" smtClean="0"/>
              <a:t>, what happened to the other 1.766 g of stuff?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Of course, since I only get 10.00 g NH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, what happened to the other 1.766 g of stuff?</a:t>
            </a:r>
            <a:br>
              <a:rPr lang="en-US" altLang="en-US" sz="2400" smtClean="0"/>
            </a:br>
            <a:endParaRPr lang="en-US" altLang="en-US" sz="2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altLang="en-US" smtClean="0"/>
              <a:t>It is still N</a:t>
            </a:r>
            <a:r>
              <a:rPr lang="en-US" altLang="en-US" baseline="-25000" smtClean="0"/>
              <a:t>2</a:t>
            </a:r>
            <a:r>
              <a:rPr lang="en-US" altLang="en-US" smtClean="0"/>
              <a:t> and H</a:t>
            </a:r>
            <a:r>
              <a:rPr lang="en-US" altLang="en-US" baseline="-25000" smtClean="0"/>
              <a:t>2</a:t>
            </a:r>
            <a:r>
              <a:rPr lang="en-US" altLang="en-US" smtClean="0"/>
              <a:t>, it didn’t react.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altLang="en-US" smtClean="0"/>
              <a:t>It is hydrazine, N</a:t>
            </a:r>
            <a:r>
              <a:rPr lang="en-US" altLang="en-US" baseline="-25000" smtClean="0"/>
              <a:t>2</a:t>
            </a:r>
            <a:r>
              <a:rPr lang="en-US" altLang="en-US" smtClean="0"/>
              <a:t>H</a:t>
            </a:r>
            <a:r>
              <a:rPr lang="en-US" altLang="en-US" baseline="-25000" smtClean="0"/>
              <a:t>2.</a:t>
            </a:r>
            <a:endParaRPr lang="en-US" altLang="en-US" smtClean="0"/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altLang="en-US" smtClean="0"/>
              <a:t>Oxygen from the air created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  <a:r>
              <a:rPr lang="en-US" altLang="en-US" baseline="-25000" smtClean="0"/>
              <a:t> </a:t>
            </a:r>
            <a:r>
              <a:rPr lang="en-US" altLang="en-US" smtClean="0"/>
              <a:t>and N</a:t>
            </a:r>
            <a:r>
              <a:rPr lang="en-US" altLang="en-US" baseline="-25000" smtClean="0"/>
              <a:t>2</a:t>
            </a:r>
            <a:r>
              <a:rPr lang="en-US" altLang="en-US" smtClean="0"/>
              <a:t>O.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altLang="en-US" smtClean="0"/>
              <a:t>None of the above.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10 cups of flour + 12 eggs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en-US" altLang="en-US" smtClean="0"/>
              <a:t>2 eggs + 1 cup flour = 3 “cookies”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altLang="en-US" smtClean="0"/>
              <a:t>18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altLang="en-US" smtClean="0"/>
              <a:t>30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altLang="en-US" smtClean="0"/>
              <a:t>6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altLang="en-US" smtClean="0"/>
              <a:t>12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altLang="en-US" smtClean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2 eggs + 1 cup flour →3 cookies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If I have a dozen eggs, and 10 cups of flour, how many cookies can I make?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18 – then I’m out of eggs.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If I have 6 eggs and 2 cups of flour, how many cookies can I make?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Six – then I’m out of flour.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CONGRATULATIONS!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7100" smtClean="0"/>
              <a:t> You now understand Limiting Reagents!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Emphasis on “limiting”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600" smtClean="0"/>
              <a:t>The key to “limiting reagents” is the limiting.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smtClean="0"/>
              <a:t>In most reactions, there is neither an infinite supply of reactants nor a perfect balance between the finite supply.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smtClean="0"/>
              <a:t>In most reactions, you run out of 1 reactant before any of the others and the reaction stops.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 H</a:t>
            </a:r>
            <a:r>
              <a:rPr lang="en-US" altLang="en-US" baseline="-25000" smtClean="0"/>
              <a:t>2</a:t>
            </a:r>
            <a:r>
              <a:rPr lang="en-US" altLang="en-US" smtClean="0"/>
              <a:t> + O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2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8.35 g of hydrogen and 15.32 g of oxygen are mixed and allowed to react.   Which is the limiting reagent?  What is the </a:t>
            </a:r>
            <a:r>
              <a:rPr lang="en-US" altLang="en-US" b="1" smtClean="0"/>
              <a:t>theoretical yield</a:t>
            </a:r>
            <a:r>
              <a:rPr lang="en-US" altLang="en-US" smtClean="0"/>
              <a:t> of water?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Grams is good, MOLES! MOLES! MOLES! IS BETTER!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 H</a:t>
            </a:r>
            <a:r>
              <a:rPr lang="en-US" altLang="en-US" baseline="-25000" smtClean="0"/>
              <a:t>2</a:t>
            </a:r>
            <a:r>
              <a:rPr lang="en-US" altLang="en-US" smtClean="0"/>
              <a:t> + O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2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8.35 g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* </a:t>
            </a:r>
            <a:r>
              <a:rPr lang="en-US" altLang="en-US" sz="2600" u="sng" smtClean="0"/>
              <a:t>1 mol H</a:t>
            </a:r>
            <a:r>
              <a:rPr lang="en-US" altLang="en-US" sz="2600" u="sng" baseline="-25000" smtClean="0"/>
              <a:t>2</a:t>
            </a:r>
            <a:r>
              <a:rPr lang="en-US" altLang="en-US" sz="2600" smtClean="0"/>
              <a:t>  = 4.14 mol H</a:t>
            </a:r>
            <a:r>
              <a:rPr lang="en-US" altLang="en-US" sz="2600" baseline="-25000" smtClean="0"/>
              <a:t>2</a:t>
            </a:r>
            <a:endParaRPr lang="en-US" alt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                2.016 g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 15.32 g O</a:t>
            </a:r>
            <a:r>
              <a:rPr lang="en-US" altLang="en-US" sz="2600" baseline="-25000" smtClean="0"/>
              <a:t>2 </a:t>
            </a:r>
            <a:r>
              <a:rPr lang="en-US" altLang="en-US" sz="2600" smtClean="0"/>
              <a:t> * </a:t>
            </a:r>
            <a:r>
              <a:rPr lang="en-US" altLang="en-US" sz="2600" u="sng" smtClean="0"/>
              <a:t>1 mol O</a:t>
            </a:r>
            <a:r>
              <a:rPr lang="en-US" altLang="en-US" sz="2600" u="sng" baseline="-25000" smtClean="0"/>
              <a:t>2</a:t>
            </a:r>
            <a:r>
              <a:rPr lang="en-US" altLang="en-US" sz="2600" smtClean="0"/>
              <a:t>  = 0.479 mol O</a:t>
            </a:r>
            <a:r>
              <a:rPr lang="en-US" altLang="en-US" sz="2600" baseline="-25000" smtClean="0"/>
              <a:t>2</a:t>
            </a:r>
            <a:endParaRPr lang="en-US" alt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				32.00 g O</a:t>
            </a:r>
            <a:r>
              <a:rPr lang="en-US" altLang="en-US" sz="2600" baseline="-25000" smtClean="0"/>
              <a:t>2</a:t>
            </a:r>
            <a:endParaRPr lang="en-US" alt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4.14 mol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* </a:t>
            </a:r>
            <a:r>
              <a:rPr lang="en-US" altLang="en-US" sz="2600" u="sng" smtClean="0"/>
              <a:t>2 mol H</a:t>
            </a:r>
            <a:r>
              <a:rPr lang="en-US" altLang="en-US" sz="2600" u="sng" baseline="-25000" smtClean="0"/>
              <a:t>2</a:t>
            </a:r>
            <a:r>
              <a:rPr lang="en-US" altLang="en-US" sz="2600" u="sng" smtClean="0"/>
              <a:t>O</a:t>
            </a:r>
            <a:r>
              <a:rPr lang="en-US" altLang="en-US" sz="2600" smtClean="0"/>
              <a:t> = 4.14 mol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                    2 mol H</a:t>
            </a:r>
            <a:r>
              <a:rPr lang="en-US" altLang="en-US" sz="2600" baseline="-25000" smtClean="0"/>
              <a:t>2</a:t>
            </a:r>
            <a:endParaRPr lang="en-US" alt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0.479 mol O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* </a:t>
            </a:r>
            <a:r>
              <a:rPr lang="en-US" altLang="en-US" sz="2600" u="sng" smtClean="0"/>
              <a:t>2 mol H</a:t>
            </a:r>
            <a:r>
              <a:rPr lang="en-US" altLang="en-US" sz="2600" u="sng" baseline="-25000" smtClean="0"/>
              <a:t>2</a:t>
            </a:r>
            <a:r>
              <a:rPr lang="en-US" altLang="en-US" sz="2600" u="sng" smtClean="0"/>
              <a:t>O</a:t>
            </a:r>
            <a:r>
              <a:rPr lang="en-US" altLang="en-US" sz="2600" smtClean="0"/>
              <a:t> = 0.958 mol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smtClean="0"/>
              <a:t>                      1 mol O</a:t>
            </a:r>
            <a:r>
              <a:rPr lang="en-US" altLang="en-US" sz="2600" baseline="-25000" smtClean="0"/>
              <a:t>2</a:t>
            </a:r>
            <a:endParaRPr lang="en-US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Apples to Apples</a:t>
            </a:r>
            <a:br>
              <a:rPr lang="en-US" altLang="en-US" smtClean="0"/>
            </a:br>
            <a:r>
              <a:rPr lang="en-US" altLang="en-US" smtClean="0"/>
              <a:t>Oranges to Oranges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YOU CAN’T LOOK AT THE AMOUNT OF THE REACTANTS!!!!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IT’S NOT THE AMOUNT OF REACTANTS, IT’S THE AMOUNT OF PRODUCTS THEY CAN MAKE!!!!!!!!!!!!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1653</TotalTime>
  <Words>1220</Words>
  <Application>Microsoft Office PowerPoint</Application>
  <PresentationFormat>On-screen Show (4:3)</PresentationFormat>
  <Paragraphs>151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Wingdings</vt:lpstr>
      <vt:lpstr>Calibri</vt:lpstr>
      <vt:lpstr>Tahoma</vt:lpstr>
      <vt:lpstr>Times New Roman</vt:lpstr>
      <vt:lpstr>Network</vt:lpstr>
      <vt:lpstr>Limiting Reagents</vt:lpstr>
      <vt:lpstr>2 eggs + 1 cup flour →3 cookies</vt:lpstr>
      <vt:lpstr>10 cups of flour + 12 eggs</vt:lpstr>
      <vt:lpstr>2 eggs + 1 cup flour →3 cookies</vt:lpstr>
      <vt:lpstr>CONGRATULATIONS!</vt:lpstr>
      <vt:lpstr>Emphasis on “limiting”</vt:lpstr>
      <vt:lpstr>2 H2 + O2 → 2 H2O</vt:lpstr>
      <vt:lpstr>2 H2 + O2 → 2 H2O</vt:lpstr>
      <vt:lpstr> Apples to Apples Oranges to Oranges</vt:lpstr>
      <vt:lpstr>4 cups flour + 1 can corn = 10 corn fritters</vt:lpstr>
      <vt:lpstr>O2 is the Limiting Reagent</vt:lpstr>
      <vt:lpstr>Theoretical Yield</vt:lpstr>
      <vt:lpstr>Clicker Question</vt:lpstr>
      <vt:lpstr>Clicker Question</vt:lpstr>
      <vt:lpstr>N2 + H2 → NH3</vt:lpstr>
      <vt:lpstr>N2 + 3 H2 → 2 NH3</vt:lpstr>
      <vt:lpstr>Yield!</vt:lpstr>
      <vt:lpstr>Yield!</vt:lpstr>
      <vt:lpstr>N2 + 3 H2 → 2 NH3</vt:lpstr>
      <vt:lpstr>N2 + 3 H2 → 2 NH3</vt:lpstr>
      <vt:lpstr>Actual Yield?</vt:lpstr>
      <vt:lpstr>N2 + 3 H2 → 2 NH3</vt:lpstr>
      <vt:lpstr>PowerPoint Presentation</vt:lpstr>
      <vt:lpstr>Of course, since I only get 10.00 g NH3, what happened to the other 1.766 g of stuff? 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Limiting Reagents</dc:title>
  <dc:creator>Joseph M. Lanzafame</dc:creator>
  <cp:lastModifiedBy>Joe</cp:lastModifiedBy>
  <cp:revision>13</cp:revision>
  <dcterms:created xsi:type="dcterms:W3CDTF">2006-12-20T20:32:50Z</dcterms:created>
  <dcterms:modified xsi:type="dcterms:W3CDTF">2013-10-17T19:35:44Z</dcterms:modified>
</cp:coreProperties>
</file>