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74"/>
  </p:notesMasterIdLst>
  <p:sldIdLst>
    <p:sldId id="256" r:id="rId2"/>
    <p:sldId id="271" r:id="rId3"/>
    <p:sldId id="272" r:id="rId4"/>
    <p:sldId id="273" r:id="rId5"/>
    <p:sldId id="348" r:id="rId6"/>
    <p:sldId id="349" r:id="rId7"/>
    <p:sldId id="274" r:id="rId8"/>
    <p:sldId id="303" r:id="rId9"/>
    <p:sldId id="304" r:id="rId10"/>
    <p:sldId id="305" r:id="rId11"/>
    <p:sldId id="317" r:id="rId12"/>
    <p:sldId id="319" r:id="rId13"/>
    <p:sldId id="306" r:id="rId14"/>
    <p:sldId id="275" r:id="rId15"/>
    <p:sldId id="276" r:id="rId16"/>
    <p:sldId id="307" r:id="rId17"/>
    <p:sldId id="308" r:id="rId18"/>
    <p:sldId id="309" r:id="rId19"/>
    <p:sldId id="310" r:id="rId20"/>
    <p:sldId id="277" r:id="rId21"/>
    <p:sldId id="278" r:id="rId22"/>
    <p:sldId id="279" r:id="rId23"/>
    <p:sldId id="280" r:id="rId24"/>
    <p:sldId id="281" r:id="rId25"/>
    <p:sldId id="282" r:id="rId26"/>
    <p:sldId id="302" r:id="rId27"/>
    <p:sldId id="283" r:id="rId28"/>
    <p:sldId id="291" r:id="rId29"/>
    <p:sldId id="284" r:id="rId30"/>
    <p:sldId id="285" r:id="rId31"/>
    <p:sldId id="286" r:id="rId32"/>
    <p:sldId id="287" r:id="rId33"/>
    <p:sldId id="288" r:id="rId34"/>
    <p:sldId id="289" r:id="rId35"/>
    <p:sldId id="290" r:id="rId36"/>
    <p:sldId id="292" r:id="rId37"/>
    <p:sldId id="322" r:id="rId38"/>
    <p:sldId id="293" r:id="rId39"/>
    <p:sldId id="324" r:id="rId40"/>
    <p:sldId id="329" r:id="rId41"/>
    <p:sldId id="330" r:id="rId42"/>
    <p:sldId id="325" r:id="rId43"/>
    <p:sldId id="326" r:id="rId44"/>
    <p:sldId id="327" r:id="rId45"/>
    <p:sldId id="328" r:id="rId46"/>
    <p:sldId id="294" r:id="rId47"/>
    <p:sldId id="295" r:id="rId48"/>
    <p:sldId id="296" r:id="rId49"/>
    <p:sldId id="298" r:id="rId50"/>
    <p:sldId id="297" r:id="rId51"/>
    <p:sldId id="299" r:id="rId52"/>
    <p:sldId id="346" r:id="rId53"/>
    <p:sldId id="301" r:id="rId54"/>
    <p:sldId id="311" r:id="rId55"/>
    <p:sldId id="312" r:id="rId56"/>
    <p:sldId id="313" r:id="rId57"/>
    <p:sldId id="314" r:id="rId58"/>
    <p:sldId id="315" r:id="rId59"/>
    <p:sldId id="345" r:id="rId60"/>
    <p:sldId id="344" r:id="rId61"/>
    <p:sldId id="341" r:id="rId62"/>
    <p:sldId id="331" r:id="rId63"/>
    <p:sldId id="332" r:id="rId64"/>
    <p:sldId id="333" r:id="rId65"/>
    <p:sldId id="334" r:id="rId66"/>
    <p:sldId id="347" r:id="rId67"/>
    <p:sldId id="336" r:id="rId68"/>
    <p:sldId id="337" r:id="rId69"/>
    <p:sldId id="338" r:id="rId70"/>
    <p:sldId id="340" r:id="rId71"/>
    <p:sldId id="339" r:id="rId72"/>
    <p:sldId id="343" r:id="rId73"/>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6000" algn="l" defTabSz="914400" rtl="0" eaLnBrk="1" latinLnBrk="0" hangingPunct="1">
      <a:defRPr sz="3600" kern="1200">
        <a:solidFill>
          <a:schemeClr val="tx1"/>
        </a:solidFill>
        <a:latin typeface="Arial" pitchFamily="34" charset="0"/>
        <a:ea typeface="+mn-ea"/>
        <a:cs typeface="Arial" pitchFamily="34" charset="0"/>
      </a:defRPr>
    </a:lvl6pPr>
    <a:lvl7pPr marL="2743200" algn="l" defTabSz="914400" rtl="0" eaLnBrk="1" latinLnBrk="0" hangingPunct="1">
      <a:defRPr sz="3600" kern="1200">
        <a:solidFill>
          <a:schemeClr val="tx1"/>
        </a:solidFill>
        <a:latin typeface="Arial" pitchFamily="34" charset="0"/>
        <a:ea typeface="+mn-ea"/>
        <a:cs typeface="Arial" pitchFamily="34" charset="0"/>
      </a:defRPr>
    </a:lvl7pPr>
    <a:lvl8pPr marL="3200400" algn="l" defTabSz="914400" rtl="0" eaLnBrk="1" latinLnBrk="0" hangingPunct="1">
      <a:defRPr sz="3600" kern="1200">
        <a:solidFill>
          <a:schemeClr val="tx1"/>
        </a:solidFill>
        <a:latin typeface="Arial" pitchFamily="34" charset="0"/>
        <a:ea typeface="+mn-ea"/>
        <a:cs typeface="Arial" pitchFamily="34" charset="0"/>
      </a:defRPr>
    </a:lvl8pPr>
    <a:lvl9pPr marL="3657600" algn="l" defTabSz="914400" rtl="0" eaLnBrk="1" latinLnBrk="0" hangingPunct="1">
      <a:defRPr sz="3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6"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B3B52-6095-40C3-B4DA-9308BA28AAE6}"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334A7-A370-456C-8F00-CEB87B3445BA}" type="slidenum">
              <a:rPr lang="en-US" smtClean="0"/>
              <a:t>‹#›</a:t>
            </a:fld>
            <a:endParaRPr lang="en-US"/>
          </a:p>
        </p:txBody>
      </p:sp>
    </p:spTree>
    <p:extLst>
      <p:ext uri="{BB962C8B-B14F-4D97-AF65-F5344CB8AC3E}">
        <p14:creationId xmlns:p14="http://schemas.microsoft.com/office/powerpoint/2010/main" val="198997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6451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67258351-4A88-4C99-840B-02803591D23B}" type="slidenum">
              <a:rPr lang="en-US" altLang="en-US"/>
              <a:pPr>
                <a:defRPr/>
              </a:pPr>
              <a:t>‹#›</a:t>
            </a:fld>
            <a:endParaRPr lang="en-US" altLang="en-US"/>
          </a:p>
        </p:txBody>
      </p:sp>
    </p:spTree>
    <p:extLst>
      <p:ext uri="{BB962C8B-B14F-4D97-AF65-F5344CB8AC3E}">
        <p14:creationId xmlns:p14="http://schemas.microsoft.com/office/powerpoint/2010/main" val="131817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F22684F-3046-4E4B-AA7B-5E15FBA81684}" type="slidenum">
              <a:rPr lang="en-US" altLang="en-US"/>
              <a:pPr>
                <a:defRPr/>
              </a:pPr>
              <a:t>‹#›</a:t>
            </a:fld>
            <a:endParaRPr lang="en-US" altLang="en-US"/>
          </a:p>
        </p:txBody>
      </p:sp>
    </p:spTree>
    <p:extLst>
      <p:ext uri="{BB962C8B-B14F-4D97-AF65-F5344CB8AC3E}">
        <p14:creationId xmlns:p14="http://schemas.microsoft.com/office/powerpoint/2010/main" val="38374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F8BDCA6-6D4F-4C18-BFCD-ABA7A0CE59FF}" type="slidenum">
              <a:rPr lang="en-US" altLang="en-US"/>
              <a:pPr>
                <a:defRPr/>
              </a:pPr>
              <a:t>‹#›</a:t>
            </a:fld>
            <a:endParaRPr lang="en-US" altLang="en-US"/>
          </a:p>
        </p:txBody>
      </p:sp>
    </p:spTree>
    <p:extLst>
      <p:ext uri="{BB962C8B-B14F-4D97-AF65-F5344CB8AC3E}">
        <p14:creationId xmlns:p14="http://schemas.microsoft.com/office/powerpoint/2010/main" val="88180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C25AACF-DF83-4998-8C03-B3386D18E1EF}" type="slidenum">
              <a:rPr lang="en-US" altLang="en-US"/>
              <a:pPr>
                <a:defRPr/>
              </a:pPr>
              <a:t>‹#›</a:t>
            </a:fld>
            <a:endParaRPr lang="en-US" altLang="en-US"/>
          </a:p>
        </p:txBody>
      </p:sp>
    </p:spTree>
    <p:extLst>
      <p:ext uri="{BB962C8B-B14F-4D97-AF65-F5344CB8AC3E}">
        <p14:creationId xmlns:p14="http://schemas.microsoft.com/office/powerpoint/2010/main" val="20885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52CA62E-4C93-4187-BB5E-6DB1A316157C}" type="slidenum">
              <a:rPr lang="en-US" altLang="en-US"/>
              <a:pPr>
                <a:defRPr/>
              </a:pPr>
              <a:t>‹#›</a:t>
            </a:fld>
            <a:endParaRPr lang="en-US" altLang="en-US"/>
          </a:p>
        </p:txBody>
      </p:sp>
    </p:spTree>
    <p:extLst>
      <p:ext uri="{BB962C8B-B14F-4D97-AF65-F5344CB8AC3E}">
        <p14:creationId xmlns:p14="http://schemas.microsoft.com/office/powerpoint/2010/main" val="309148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4F6975A-F6ED-4E84-BE29-505CD8C5EC96}" type="slidenum">
              <a:rPr lang="en-US" altLang="en-US"/>
              <a:pPr>
                <a:defRPr/>
              </a:pPr>
              <a:t>‹#›</a:t>
            </a:fld>
            <a:endParaRPr lang="en-US" altLang="en-US"/>
          </a:p>
        </p:txBody>
      </p:sp>
    </p:spTree>
    <p:extLst>
      <p:ext uri="{BB962C8B-B14F-4D97-AF65-F5344CB8AC3E}">
        <p14:creationId xmlns:p14="http://schemas.microsoft.com/office/powerpoint/2010/main" val="9629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23A33442-B5A2-4FB6-A6AB-8FB7D0DAA033}" type="slidenum">
              <a:rPr lang="en-US" altLang="en-US"/>
              <a:pPr>
                <a:defRPr/>
              </a:pPr>
              <a:t>‹#›</a:t>
            </a:fld>
            <a:endParaRPr lang="en-US" altLang="en-US"/>
          </a:p>
        </p:txBody>
      </p:sp>
    </p:spTree>
    <p:extLst>
      <p:ext uri="{BB962C8B-B14F-4D97-AF65-F5344CB8AC3E}">
        <p14:creationId xmlns:p14="http://schemas.microsoft.com/office/powerpoint/2010/main" val="283513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A2EEC85E-4D85-4DCF-8FAE-826797BF81AF}" type="slidenum">
              <a:rPr lang="en-US" altLang="en-US"/>
              <a:pPr>
                <a:defRPr/>
              </a:pPr>
              <a:t>‹#›</a:t>
            </a:fld>
            <a:endParaRPr lang="en-US" altLang="en-US"/>
          </a:p>
        </p:txBody>
      </p:sp>
    </p:spTree>
    <p:extLst>
      <p:ext uri="{BB962C8B-B14F-4D97-AF65-F5344CB8AC3E}">
        <p14:creationId xmlns:p14="http://schemas.microsoft.com/office/powerpoint/2010/main" val="211585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60A586EA-6C41-441E-96A9-A5B75C53A4A8}" type="slidenum">
              <a:rPr lang="en-US" altLang="en-US"/>
              <a:pPr>
                <a:defRPr/>
              </a:pPr>
              <a:t>‹#›</a:t>
            </a:fld>
            <a:endParaRPr lang="en-US" altLang="en-US"/>
          </a:p>
        </p:txBody>
      </p:sp>
    </p:spTree>
    <p:extLst>
      <p:ext uri="{BB962C8B-B14F-4D97-AF65-F5344CB8AC3E}">
        <p14:creationId xmlns:p14="http://schemas.microsoft.com/office/powerpoint/2010/main" val="299548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0901654-FA1E-4AFA-9FF3-A49140DD718A}" type="slidenum">
              <a:rPr lang="en-US" altLang="en-US"/>
              <a:pPr>
                <a:defRPr/>
              </a:pPr>
              <a:t>‹#›</a:t>
            </a:fld>
            <a:endParaRPr lang="en-US" altLang="en-US"/>
          </a:p>
        </p:txBody>
      </p:sp>
    </p:spTree>
    <p:extLst>
      <p:ext uri="{BB962C8B-B14F-4D97-AF65-F5344CB8AC3E}">
        <p14:creationId xmlns:p14="http://schemas.microsoft.com/office/powerpoint/2010/main" val="390174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EB15AF7-63A7-44D3-A14D-255DE2390219}" type="slidenum">
              <a:rPr lang="en-US" altLang="en-US"/>
              <a:pPr>
                <a:defRPr/>
              </a:pPr>
              <a:t>‹#›</a:t>
            </a:fld>
            <a:endParaRPr lang="en-US" altLang="en-US"/>
          </a:p>
        </p:txBody>
      </p:sp>
    </p:spTree>
    <p:extLst>
      <p:ext uri="{BB962C8B-B14F-4D97-AF65-F5344CB8AC3E}">
        <p14:creationId xmlns:p14="http://schemas.microsoft.com/office/powerpoint/2010/main" val="180223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a:defRPr/>
            </a:pPr>
            <a:endParaRPr lang="en-US" altLang="en-US"/>
          </a:p>
        </p:txBody>
      </p:sp>
      <p:sp>
        <p:nvSpPr>
          <p:cNvPr id="6349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a:defRPr/>
            </a:pPr>
            <a:endParaRPr lang="en-US" altLang="en-US"/>
          </a:p>
        </p:txBody>
      </p:sp>
      <p:sp>
        <p:nvSpPr>
          <p:cNvPr id="6349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pPr>
              <a:defRPr/>
            </a:pPr>
            <a:fld id="{AC9C0A0D-1C0C-468A-A564-40CD4BB8A81E}"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Of Atoms, Molecules &amp; Ions I Sing</a:t>
            </a:r>
          </a:p>
        </p:txBody>
      </p:sp>
      <p:sp>
        <p:nvSpPr>
          <p:cNvPr id="3075" name="Rectangle 3"/>
          <p:cNvSpPr>
            <a:spLocks noGrp="1" noChangeArrowheads="1"/>
          </p:cNvSpPr>
          <p:nvPr>
            <p:ph type="subTitle" idx="1"/>
          </p:nvPr>
        </p:nvSpPr>
        <p:spPr/>
        <p:txBody>
          <a:bodyPr/>
          <a:lstStyle/>
          <a:p>
            <a:pPr eaLnBrk="1" hangingPunct="1"/>
            <a:r>
              <a:rPr lang="en-US" smtClean="0"/>
              <a:t>The Foundations of Chemistry</a:t>
            </a:r>
          </a:p>
        </p:txBody>
      </p:sp>
      <p:sp>
        <p:nvSpPr>
          <p:cNvPr id="2" name="Slide Number Placeholder 1"/>
          <p:cNvSpPr>
            <a:spLocks noGrp="1"/>
          </p:cNvSpPr>
          <p:nvPr>
            <p:ph type="sldNum" sz="quarter" idx="12"/>
          </p:nvPr>
        </p:nvSpPr>
        <p:spPr/>
        <p:txBody>
          <a:bodyPr/>
          <a:lstStyle/>
          <a:p>
            <a:pPr>
              <a:defRPr/>
            </a:pPr>
            <a:fld id="{67258351-4A88-4C99-840B-02803591D23B}" type="slidenum">
              <a:rPr lang="en-US" altLang="en-US" smtClean="0"/>
              <a:pPr>
                <a:defRPr/>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Law of Multiple Proportions</a:t>
            </a:r>
          </a:p>
        </p:txBody>
      </p:sp>
      <p:sp>
        <p:nvSpPr>
          <p:cNvPr id="1024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John Dalton extended the definite proportions to “multiple proportions”: when 2 atoms (A and B) form different possible compounds, the mass of B combining with 1 g of A is always a whole number.</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In other words, 1 g of hydrogen will react with 8 g oxygen to make water (8:1 ratio)  1 g of hydrogen will react with 16 g oxygen to make hydrogen peroxide (16:1 ratio)</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Question</a:t>
            </a:r>
          </a:p>
        </p:txBody>
      </p:sp>
      <p:sp>
        <p:nvSpPr>
          <p:cNvPr id="11267" name="Rectangle 3"/>
          <p:cNvSpPr>
            <a:spLocks noGrp="1" noChangeArrowheads="1"/>
          </p:cNvSpPr>
          <p:nvPr>
            <p:ph type="body" idx="1"/>
          </p:nvPr>
        </p:nvSpPr>
        <p:spPr/>
        <p:txBody>
          <a:bodyPr/>
          <a:lstStyle/>
          <a:p>
            <a:pPr marL="571500" indent="-571500" eaLnBrk="1" hangingPunct="1">
              <a:lnSpc>
                <a:spcPct val="90000"/>
              </a:lnSpc>
              <a:buFont typeface="Wingdings" pitchFamily="2" charset="2"/>
              <a:buNone/>
            </a:pPr>
            <a:r>
              <a:rPr lang="en-US" sz="2600" dirty="0" smtClean="0"/>
              <a:t>Gasoline burns in the presence of oxygen to form carbon dioxide and water.  If 21 kg of gasoline requires 84 kg of oxygen to completely combust, what mass of carbon dioxide and water would be created?  </a:t>
            </a:r>
          </a:p>
          <a:p>
            <a:pPr marL="571500" indent="-571500" eaLnBrk="1" hangingPunct="1">
              <a:lnSpc>
                <a:spcPct val="90000"/>
              </a:lnSpc>
              <a:buFont typeface="Wingdings" pitchFamily="2" charset="2"/>
              <a:buAutoNum type="alphaUcPeriod"/>
            </a:pPr>
            <a:r>
              <a:rPr lang="en-US" sz="2600" dirty="0" smtClean="0"/>
              <a:t>63 kg</a:t>
            </a:r>
          </a:p>
          <a:p>
            <a:pPr marL="571500" indent="-571500" eaLnBrk="1" hangingPunct="1">
              <a:lnSpc>
                <a:spcPct val="90000"/>
              </a:lnSpc>
              <a:buFont typeface="Wingdings" pitchFamily="2" charset="2"/>
              <a:buAutoNum type="alphaUcPeriod"/>
            </a:pPr>
            <a:r>
              <a:rPr lang="en-US" sz="2600" dirty="0" smtClean="0"/>
              <a:t>42 kg</a:t>
            </a:r>
          </a:p>
          <a:p>
            <a:pPr marL="571500" indent="-571500" eaLnBrk="1" hangingPunct="1">
              <a:lnSpc>
                <a:spcPct val="90000"/>
              </a:lnSpc>
              <a:buFont typeface="Wingdings" pitchFamily="2" charset="2"/>
              <a:buAutoNum type="alphaUcPeriod"/>
            </a:pPr>
            <a:r>
              <a:rPr lang="en-US" sz="2600" dirty="0" smtClean="0"/>
              <a:t>84 kg</a:t>
            </a:r>
          </a:p>
          <a:p>
            <a:pPr marL="571500" indent="-571500" eaLnBrk="1" hangingPunct="1">
              <a:lnSpc>
                <a:spcPct val="90000"/>
              </a:lnSpc>
              <a:buFont typeface="Wingdings" pitchFamily="2" charset="2"/>
              <a:buAutoNum type="alphaUcPeriod"/>
            </a:pPr>
            <a:r>
              <a:rPr lang="en-US" sz="2600" dirty="0" smtClean="0"/>
              <a:t>105 kg</a:t>
            </a:r>
          </a:p>
          <a:p>
            <a:pPr marL="571500" indent="-571500" eaLnBrk="1" hangingPunct="1">
              <a:lnSpc>
                <a:spcPct val="90000"/>
              </a:lnSpc>
              <a:buFont typeface="Wingdings" pitchFamily="2" charset="2"/>
              <a:buAutoNum type="alphaUcPeriod"/>
            </a:pPr>
            <a:r>
              <a:rPr lang="en-US" sz="2600" dirty="0" smtClean="0"/>
              <a:t>21 kg</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Question</a:t>
            </a:r>
          </a:p>
        </p:txBody>
      </p:sp>
      <p:sp>
        <p:nvSpPr>
          <p:cNvPr id="12291" name="Rectangle 3"/>
          <p:cNvSpPr>
            <a:spLocks noGrp="1" noChangeArrowheads="1"/>
          </p:cNvSpPr>
          <p:nvPr>
            <p:ph type="body" idx="1"/>
          </p:nvPr>
        </p:nvSpPr>
        <p:spPr/>
        <p:txBody>
          <a:bodyPr/>
          <a:lstStyle/>
          <a:p>
            <a:pPr marL="571500" indent="-571500" eaLnBrk="1" hangingPunct="1">
              <a:lnSpc>
                <a:spcPct val="90000"/>
              </a:lnSpc>
              <a:buFont typeface="Wingdings" pitchFamily="2" charset="2"/>
              <a:buNone/>
            </a:pPr>
            <a:r>
              <a:rPr lang="en-US" sz="2600" smtClean="0"/>
              <a:t>Gasoline burns in the presence of oxygen to form carbon dioxide and water.  21 kg of gasoline requires 84 kg of oxygen to completely combust.  If my gas tank has 30 kg of gas, how much oxygen would I need to completely burn it?  </a:t>
            </a:r>
          </a:p>
          <a:p>
            <a:pPr marL="571500" indent="-571500" eaLnBrk="1" hangingPunct="1">
              <a:lnSpc>
                <a:spcPct val="90000"/>
              </a:lnSpc>
              <a:buFont typeface="Wingdings" pitchFamily="2" charset="2"/>
              <a:buAutoNum type="alphaUcPeriod"/>
            </a:pPr>
            <a:r>
              <a:rPr lang="en-US" sz="2600" smtClean="0"/>
              <a:t>105 kg</a:t>
            </a:r>
          </a:p>
          <a:p>
            <a:pPr marL="571500" indent="-571500" eaLnBrk="1" hangingPunct="1">
              <a:lnSpc>
                <a:spcPct val="90000"/>
              </a:lnSpc>
              <a:buFont typeface="Wingdings" pitchFamily="2" charset="2"/>
              <a:buAutoNum type="alphaUcPeriod"/>
            </a:pPr>
            <a:r>
              <a:rPr lang="en-US" sz="2600" smtClean="0"/>
              <a:t>120 kg</a:t>
            </a:r>
          </a:p>
          <a:p>
            <a:pPr marL="571500" indent="-571500" eaLnBrk="1" hangingPunct="1">
              <a:lnSpc>
                <a:spcPct val="90000"/>
              </a:lnSpc>
              <a:buFont typeface="Wingdings" pitchFamily="2" charset="2"/>
              <a:buAutoNum type="alphaUcPeriod"/>
            </a:pPr>
            <a:r>
              <a:rPr lang="en-US" sz="2600" smtClean="0"/>
              <a:t>51 kg</a:t>
            </a:r>
          </a:p>
          <a:p>
            <a:pPr marL="571500" indent="-571500" eaLnBrk="1" hangingPunct="1">
              <a:lnSpc>
                <a:spcPct val="90000"/>
              </a:lnSpc>
              <a:buFont typeface="Wingdings" pitchFamily="2" charset="2"/>
              <a:buAutoNum type="alphaUcPeriod"/>
            </a:pPr>
            <a:r>
              <a:rPr lang="en-US" sz="2600" smtClean="0"/>
              <a:t>7.5 kg</a:t>
            </a:r>
          </a:p>
          <a:p>
            <a:pPr marL="571500" indent="-571500" eaLnBrk="1" hangingPunct="1">
              <a:lnSpc>
                <a:spcPct val="90000"/>
              </a:lnSpc>
              <a:buFont typeface="Wingdings" pitchFamily="2" charset="2"/>
              <a:buAutoNum type="alphaUcPeriod"/>
            </a:pPr>
            <a:r>
              <a:rPr lang="en-US" sz="2600" smtClean="0"/>
              <a:t>21 kg</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Putting it all together:</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r>
              <a:rPr lang="en-US" smtClean="0"/>
              <a:t>Combining Lavoisier’s observation (conservation of mass) with Proust’s (definite proportions) and Dalton’s (multiple proportions) created Dalton’s Theory of Atomic Structure…</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Dalton’s Atomic Theory</a:t>
            </a:r>
          </a:p>
        </p:txBody>
      </p:sp>
      <p:sp>
        <p:nvSpPr>
          <p:cNvPr id="14339" name="Rectangle 3"/>
          <p:cNvSpPr>
            <a:spLocks noGrp="1" noChangeArrowheads="1"/>
          </p:cNvSpPr>
          <p:nvPr>
            <p:ph type="body" idx="1"/>
          </p:nvPr>
        </p:nvSpPr>
        <p:spPr/>
        <p:txBody>
          <a:bodyPr/>
          <a:lstStyle/>
          <a:p>
            <a:pPr eaLnBrk="1" hangingPunct="1">
              <a:lnSpc>
                <a:spcPct val="80000"/>
              </a:lnSpc>
            </a:pPr>
            <a:r>
              <a:rPr lang="en-US" sz="2600" smtClean="0"/>
              <a:t>Each element is composed of atoms – which are incredibly small.</a:t>
            </a:r>
          </a:p>
          <a:p>
            <a:pPr eaLnBrk="1" hangingPunct="1">
              <a:lnSpc>
                <a:spcPct val="80000"/>
              </a:lnSpc>
            </a:pPr>
            <a:r>
              <a:rPr lang="en-US" sz="2600" smtClean="0"/>
              <a:t>All atoms of a given element are identical to one another in mass and other properties, and different from all other atoms.</a:t>
            </a:r>
          </a:p>
          <a:p>
            <a:pPr eaLnBrk="1" hangingPunct="1">
              <a:lnSpc>
                <a:spcPct val="80000"/>
              </a:lnSpc>
            </a:pPr>
            <a:r>
              <a:rPr lang="en-US" sz="2600" smtClean="0"/>
              <a:t>That atoms were indivisible, and were not created or destroyed in chemical reactions.</a:t>
            </a:r>
          </a:p>
          <a:p>
            <a:pPr eaLnBrk="1" hangingPunct="1">
              <a:lnSpc>
                <a:spcPct val="80000"/>
              </a:lnSpc>
            </a:pPr>
            <a:r>
              <a:rPr lang="en-US" sz="2600" smtClean="0"/>
              <a:t>When atoms of different elements form compounds, the ratio of one type of atom to another is fixed.</a:t>
            </a:r>
          </a:p>
          <a:p>
            <a:pPr eaLnBrk="1" hangingPunct="1">
              <a:lnSpc>
                <a:spcPct val="80000"/>
              </a:lnSpc>
              <a:buFont typeface="Wingdings" pitchFamily="2" charset="2"/>
              <a:buNone/>
            </a:pPr>
            <a:endParaRPr lang="en-US" sz="26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Refining the model</a:t>
            </a:r>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Dalton’s model is useful for explaining how atoms form molecules.</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We now know that atoms are divisible, but not by normal chemical means.</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At extremely high energies (nuclear reactor), it is possible to split atoms into constituent particles.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Finding an Electron…</a:t>
            </a:r>
          </a:p>
        </p:txBody>
      </p:sp>
      <p:sp>
        <p:nvSpPr>
          <p:cNvPr id="16387" name="Rectangle 3"/>
          <p:cNvSpPr>
            <a:spLocks noGrp="1" noChangeArrowheads="1"/>
          </p:cNvSpPr>
          <p:nvPr>
            <p:ph type="body" idx="1"/>
          </p:nvPr>
        </p:nvSpPr>
        <p:spPr/>
        <p:txBody>
          <a:bodyPr/>
          <a:lstStyle/>
          <a:p>
            <a:pPr eaLnBrk="1" hangingPunct="1">
              <a:buFont typeface="Wingdings" pitchFamily="2" charset="2"/>
              <a:buNone/>
            </a:pPr>
            <a:r>
              <a:rPr lang="en-US" smtClean="0"/>
              <a:t>J.J. Thomson was playing with cathode ray tubes (precursor to your glass tubed television).</a:t>
            </a:r>
          </a:p>
          <a:p>
            <a:pPr eaLnBrk="1" hangingPunct="1">
              <a:buFont typeface="Wingdings" pitchFamily="2" charset="2"/>
              <a:buNone/>
            </a:pPr>
            <a:endParaRPr lang="en-US" smtClean="0"/>
          </a:p>
          <a:p>
            <a:pPr eaLnBrk="1" hangingPunct="1">
              <a:buFont typeface="Wingdings" pitchFamily="2" charset="2"/>
              <a:buNone/>
            </a:pPr>
            <a:r>
              <a:rPr lang="en-US" smtClean="0"/>
              <a:t>He discovered a stream of particles were actually moving from the cathode (negatively charged plate) to the anode (positively charged plate)</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sp>
        <p:nvSpPr>
          <p:cNvPr id="17412" name="Rectangle 4"/>
          <p:cNvSpPr>
            <a:spLocks noChangeArrowheads="1"/>
          </p:cNvSpPr>
          <p:nvPr/>
        </p:nvSpPr>
        <p:spPr bwMode="auto">
          <a:xfrm>
            <a:off x="2438400" y="3124200"/>
            <a:ext cx="49530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Line 5"/>
          <p:cNvSpPr>
            <a:spLocks noChangeShapeType="1"/>
          </p:cNvSpPr>
          <p:nvPr/>
        </p:nvSpPr>
        <p:spPr bwMode="auto">
          <a:xfrm flipH="1">
            <a:off x="1295400" y="38100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6"/>
          <p:cNvSpPr>
            <a:spLocks noChangeShapeType="1"/>
          </p:cNvSpPr>
          <p:nvPr/>
        </p:nvSpPr>
        <p:spPr bwMode="auto">
          <a:xfrm>
            <a:off x="1295400" y="38100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7"/>
          <p:cNvSpPr>
            <a:spLocks noChangeShapeType="1"/>
          </p:cNvSpPr>
          <p:nvPr/>
        </p:nvSpPr>
        <p:spPr bwMode="auto">
          <a:xfrm>
            <a:off x="1295400" y="56388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9"/>
          <p:cNvSpPr>
            <a:spLocks noChangeShapeType="1"/>
          </p:cNvSpPr>
          <p:nvPr/>
        </p:nvSpPr>
        <p:spPr bwMode="auto">
          <a:xfrm flipV="1">
            <a:off x="8305800" y="3810000"/>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0"/>
          <p:cNvSpPr>
            <a:spLocks noChangeShapeType="1"/>
          </p:cNvSpPr>
          <p:nvPr/>
        </p:nvSpPr>
        <p:spPr bwMode="auto">
          <a:xfrm flipH="1">
            <a:off x="7391400" y="38100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8" name="Picture 11" descr="j0432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648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Line 8"/>
          <p:cNvSpPr>
            <a:spLocks noChangeShapeType="1"/>
          </p:cNvSpPr>
          <p:nvPr/>
        </p:nvSpPr>
        <p:spPr bwMode="auto">
          <a:xfrm>
            <a:off x="5715000" y="55626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Text Box 13"/>
          <p:cNvSpPr txBox="1">
            <a:spLocks noChangeArrowheads="1"/>
          </p:cNvSpPr>
          <p:nvPr/>
        </p:nvSpPr>
        <p:spPr bwMode="auto">
          <a:xfrm>
            <a:off x="7604125" y="3167063"/>
            <a:ext cx="450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a:t>
            </a:r>
          </a:p>
        </p:txBody>
      </p:sp>
      <p:sp>
        <p:nvSpPr>
          <p:cNvPr id="17421" name="Text Box 14"/>
          <p:cNvSpPr txBox="1">
            <a:spLocks noChangeArrowheads="1"/>
          </p:cNvSpPr>
          <p:nvPr/>
        </p:nvSpPr>
        <p:spPr bwMode="auto">
          <a:xfrm>
            <a:off x="1905000" y="31305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a:t>
            </a:r>
          </a:p>
        </p:txBody>
      </p:sp>
      <p:sp>
        <p:nvSpPr>
          <p:cNvPr id="17422" name="Oval 15"/>
          <p:cNvSpPr>
            <a:spLocks noChangeArrowheads="1"/>
          </p:cNvSpPr>
          <p:nvPr/>
        </p:nvSpPr>
        <p:spPr bwMode="auto">
          <a:xfrm>
            <a:off x="3276600" y="3581400"/>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Line 17"/>
          <p:cNvSpPr>
            <a:spLocks noChangeShapeType="1"/>
          </p:cNvSpPr>
          <p:nvPr/>
        </p:nvSpPr>
        <p:spPr bwMode="auto">
          <a:xfrm>
            <a:off x="3505200" y="3733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Rutherford found the rest</a:t>
            </a:r>
          </a:p>
        </p:txBody>
      </p:sp>
      <p:sp>
        <p:nvSpPr>
          <p:cNvPr id="18435" name="Rectangle 3"/>
          <p:cNvSpPr>
            <a:spLocks noGrp="1" noChangeArrowheads="1"/>
          </p:cNvSpPr>
          <p:nvPr>
            <p:ph type="body" idx="1"/>
          </p:nvPr>
        </p:nvSpPr>
        <p:spPr/>
        <p:txBody>
          <a:bodyPr/>
          <a:lstStyle/>
          <a:p>
            <a:pPr eaLnBrk="1" hangingPunct="1">
              <a:buFont typeface="Wingdings" pitchFamily="2" charset="2"/>
              <a:buNone/>
            </a:pPr>
            <a:r>
              <a:rPr lang="en-US" smtClean="0"/>
              <a:t>He fired alpha particles (charged Helium atoms) at a gold foil.  What he found surprised him – most went straight through, a few deflected, but some bounced straight back!</a:t>
            </a:r>
          </a:p>
        </p:txBody>
      </p:sp>
      <p:sp>
        <p:nvSpPr>
          <p:cNvPr id="18436" name="Arc 4"/>
          <p:cNvSpPr>
            <a:spLocks/>
          </p:cNvSpPr>
          <p:nvPr/>
        </p:nvSpPr>
        <p:spPr bwMode="auto">
          <a:xfrm>
            <a:off x="6096000" y="4114800"/>
            <a:ext cx="990600" cy="1066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Text Box 6"/>
          <p:cNvSpPr txBox="1">
            <a:spLocks noChangeArrowheads="1"/>
          </p:cNvSpPr>
          <p:nvPr/>
        </p:nvSpPr>
        <p:spPr bwMode="auto">
          <a:xfrm>
            <a:off x="4327525" y="5461000"/>
            <a:ext cx="450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sym typeface="WP Greek Century"/>
              </a:rPr>
              <a:t></a:t>
            </a:r>
          </a:p>
        </p:txBody>
      </p:sp>
      <p:sp>
        <p:nvSpPr>
          <p:cNvPr id="18438" name="Line 7"/>
          <p:cNvSpPr>
            <a:spLocks noChangeShapeType="1"/>
          </p:cNvSpPr>
          <p:nvPr/>
        </p:nvSpPr>
        <p:spPr bwMode="auto">
          <a:xfrm flipV="1">
            <a:off x="4800600" y="51054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flipV="1">
            <a:off x="6858000" y="4038600"/>
            <a:ext cx="8382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flipV="1">
            <a:off x="6858000" y="41148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0"/>
          <p:cNvSpPr>
            <a:spLocks noChangeShapeType="1"/>
          </p:cNvSpPr>
          <p:nvPr/>
        </p:nvSpPr>
        <p:spPr bwMode="auto">
          <a:xfrm flipH="1">
            <a:off x="6629400" y="44958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1"/>
          <p:cNvSpPr>
            <a:spLocks noChangeShapeType="1"/>
          </p:cNvSpPr>
          <p:nvPr/>
        </p:nvSpPr>
        <p:spPr bwMode="auto">
          <a:xfrm flipV="1">
            <a:off x="6858000" y="41910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2"/>
          <p:cNvSpPr>
            <a:spLocks noChangeShapeType="1"/>
          </p:cNvSpPr>
          <p:nvPr/>
        </p:nvSpPr>
        <p:spPr bwMode="auto">
          <a:xfrm>
            <a:off x="6858000" y="4495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3"/>
          <p:cNvSpPr>
            <a:spLocks noChangeShapeType="1"/>
          </p:cNvSpPr>
          <p:nvPr/>
        </p:nvSpPr>
        <p:spPr bwMode="auto">
          <a:xfrm>
            <a:off x="6858000" y="44958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Rutherford’s conclusion</a:t>
            </a:r>
          </a:p>
        </p:txBody>
      </p:sp>
      <p:sp>
        <p:nvSpPr>
          <p:cNvPr id="19459" name="Rectangle 3"/>
          <p:cNvSpPr>
            <a:spLocks noGrp="1" noChangeArrowheads="1"/>
          </p:cNvSpPr>
          <p:nvPr>
            <p:ph type="body" idx="1"/>
          </p:nvPr>
        </p:nvSpPr>
        <p:spPr/>
        <p:txBody>
          <a:bodyPr/>
          <a:lstStyle/>
          <a:p>
            <a:pPr eaLnBrk="1" hangingPunct="1">
              <a:buFont typeface="Wingdings" pitchFamily="2" charset="2"/>
              <a:buNone/>
            </a:pPr>
            <a:r>
              <a:rPr lang="en-US" smtClean="0"/>
              <a:t>Most of a gold foil (and other matter by extension) is made up of empty space, but there are some really hard little parts in between)</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Atomic Structure</a:t>
            </a:r>
          </a:p>
        </p:txBody>
      </p:sp>
      <p:sp>
        <p:nvSpPr>
          <p:cNvPr id="409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We defined chemistry as the study of the physical and chemical properties of materials.</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The study of material properties does not require an understanding of underlying atomic and molecular structure – but it can be helpful.</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The Bohr Model</a:t>
            </a:r>
          </a:p>
        </p:txBody>
      </p:sp>
      <p:sp>
        <p:nvSpPr>
          <p:cNvPr id="20483" name="Oval 4"/>
          <p:cNvSpPr>
            <a:spLocks noChangeArrowheads="1"/>
          </p:cNvSpPr>
          <p:nvPr/>
        </p:nvSpPr>
        <p:spPr bwMode="auto">
          <a:xfrm>
            <a:off x="3581400" y="3124200"/>
            <a:ext cx="16764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Nucleus</a:t>
            </a:r>
          </a:p>
        </p:txBody>
      </p:sp>
      <p:sp>
        <p:nvSpPr>
          <p:cNvPr id="20484" name="Oval 5"/>
          <p:cNvSpPr>
            <a:spLocks noChangeArrowheads="1"/>
          </p:cNvSpPr>
          <p:nvPr/>
        </p:nvSpPr>
        <p:spPr bwMode="auto">
          <a:xfrm>
            <a:off x="2971800" y="2514600"/>
            <a:ext cx="3048000" cy="2743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Oval 6"/>
          <p:cNvSpPr>
            <a:spLocks noChangeArrowheads="1"/>
          </p:cNvSpPr>
          <p:nvPr/>
        </p:nvSpPr>
        <p:spPr bwMode="auto">
          <a:xfrm>
            <a:off x="2286000" y="1828800"/>
            <a:ext cx="4495800" cy="411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Oval 8"/>
          <p:cNvSpPr>
            <a:spLocks noChangeArrowheads="1"/>
          </p:cNvSpPr>
          <p:nvPr/>
        </p:nvSpPr>
        <p:spPr bwMode="auto">
          <a:xfrm>
            <a:off x="3962400" y="4038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p</a:t>
            </a:r>
          </a:p>
        </p:txBody>
      </p:sp>
      <p:sp>
        <p:nvSpPr>
          <p:cNvPr id="20487" name="Oval 10"/>
          <p:cNvSpPr>
            <a:spLocks noChangeArrowheads="1"/>
          </p:cNvSpPr>
          <p:nvPr/>
        </p:nvSpPr>
        <p:spPr bwMode="auto">
          <a:xfrm>
            <a:off x="3886200" y="3429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p</a:t>
            </a:r>
          </a:p>
        </p:txBody>
      </p:sp>
      <p:sp>
        <p:nvSpPr>
          <p:cNvPr id="20488" name="Oval 11"/>
          <p:cNvSpPr>
            <a:spLocks noChangeArrowheads="1"/>
          </p:cNvSpPr>
          <p:nvPr/>
        </p:nvSpPr>
        <p:spPr bwMode="auto">
          <a:xfrm>
            <a:off x="4572000" y="3352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p</a:t>
            </a:r>
          </a:p>
        </p:txBody>
      </p:sp>
      <p:sp>
        <p:nvSpPr>
          <p:cNvPr id="20489" name="Oval 12"/>
          <p:cNvSpPr>
            <a:spLocks noChangeArrowheads="1"/>
          </p:cNvSpPr>
          <p:nvPr/>
        </p:nvSpPr>
        <p:spPr bwMode="auto">
          <a:xfrm>
            <a:off x="4876800" y="35052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n</a:t>
            </a:r>
          </a:p>
        </p:txBody>
      </p:sp>
      <p:sp>
        <p:nvSpPr>
          <p:cNvPr id="20490" name="Oval 13"/>
          <p:cNvSpPr>
            <a:spLocks noChangeArrowheads="1"/>
          </p:cNvSpPr>
          <p:nvPr/>
        </p:nvSpPr>
        <p:spPr bwMode="auto">
          <a:xfrm>
            <a:off x="4267200" y="3276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n</a:t>
            </a:r>
          </a:p>
        </p:txBody>
      </p:sp>
      <p:sp>
        <p:nvSpPr>
          <p:cNvPr id="20491" name="Oval 14"/>
          <p:cNvSpPr>
            <a:spLocks noChangeArrowheads="1"/>
          </p:cNvSpPr>
          <p:nvPr/>
        </p:nvSpPr>
        <p:spPr bwMode="auto">
          <a:xfrm>
            <a:off x="4572000" y="3962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n</a:t>
            </a:r>
          </a:p>
        </p:txBody>
      </p:sp>
      <p:sp>
        <p:nvSpPr>
          <p:cNvPr id="20492" name="Oval 15"/>
          <p:cNvSpPr>
            <a:spLocks noChangeArrowheads="1"/>
          </p:cNvSpPr>
          <p:nvPr/>
        </p:nvSpPr>
        <p:spPr bwMode="auto">
          <a:xfrm>
            <a:off x="4267200" y="4114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n</a:t>
            </a:r>
          </a:p>
        </p:txBody>
      </p:sp>
      <p:sp>
        <p:nvSpPr>
          <p:cNvPr id="20493" name="Oval 16"/>
          <p:cNvSpPr>
            <a:spLocks noChangeArrowheads="1"/>
          </p:cNvSpPr>
          <p:nvPr/>
        </p:nvSpPr>
        <p:spPr bwMode="auto">
          <a:xfrm>
            <a:off x="2971800" y="3200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e-</a:t>
            </a:r>
          </a:p>
        </p:txBody>
      </p:sp>
      <p:sp>
        <p:nvSpPr>
          <p:cNvPr id="20494" name="Oval 17"/>
          <p:cNvSpPr>
            <a:spLocks noChangeArrowheads="1"/>
          </p:cNvSpPr>
          <p:nvPr/>
        </p:nvSpPr>
        <p:spPr bwMode="auto">
          <a:xfrm>
            <a:off x="2209800" y="3733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e-</a:t>
            </a:r>
          </a:p>
        </p:txBody>
      </p:sp>
      <p:sp>
        <p:nvSpPr>
          <p:cNvPr id="20495" name="Oval 18"/>
          <p:cNvSpPr>
            <a:spLocks noChangeArrowheads="1"/>
          </p:cNvSpPr>
          <p:nvPr/>
        </p:nvSpPr>
        <p:spPr bwMode="auto">
          <a:xfrm>
            <a:off x="2971800" y="4191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latin typeface="Tahoma" pitchFamily="34" charset="0"/>
              </a:rPr>
              <a:t>e-</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The Bohr Model</a:t>
            </a:r>
          </a:p>
        </p:txBody>
      </p:sp>
      <p:grpSp>
        <p:nvGrpSpPr>
          <p:cNvPr id="21507" name="Group 16"/>
          <p:cNvGrpSpPr>
            <a:grpSpLocks/>
          </p:cNvGrpSpPr>
          <p:nvPr/>
        </p:nvGrpSpPr>
        <p:grpSpPr bwMode="auto">
          <a:xfrm>
            <a:off x="6096000" y="2362200"/>
            <a:ext cx="2209800" cy="2743200"/>
            <a:chOff x="1392" y="1152"/>
            <a:chExt cx="2880" cy="2592"/>
          </a:xfrm>
        </p:grpSpPr>
        <p:sp>
          <p:nvSpPr>
            <p:cNvPr id="21509" name="Oval 3"/>
            <p:cNvSpPr>
              <a:spLocks noChangeArrowheads="1"/>
            </p:cNvSpPr>
            <p:nvPr/>
          </p:nvSpPr>
          <p:spPr bwMode="auto">
            <a:xfrm>
              <a:off x="2256" y="1968"/>
              <a:ext cx="1056" cy="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Nucleus</a:t>
              </a:r>
            </a:p>
          </p:txBody>
        </p:sp>
        <p:sp>
          <p:nvSpPr>
            <p:cNvPr id="21510" name="Oval 4"/>
            <p:cNvSpPr>
              <a:spLocks noChangeArrowheads="1"/>
            </p:cNvSpPr>
            <p:nvPr/>
          </p:nvSpPr>
          <p:spPr bwMode="auto">
            <a:xfrm>
              <a:off x="1872" y="1584"/>
              <a:ext cx="1920" cy="17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Oval 5"/>
            <p:cNvSpPr>
              <a:spLocks noChangeArrowheads="1"/>
            </p:cNvSpPr>
            <p:nvPr/>
          </p:nvSpPr>
          <p:spPr bwMode="auto">
            <a:xfrm>
              <a:off x="1440" y="1152"/>
              <a:ext cx="2832" cy="25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Oval 6"/>
            <p:cNvSpPr>
              <a:spLocks noChangeArrowheads="1"/>
            </p:cNvSpPr>
            <p:nvPr/>
          </p:nvSpPr>
          <p:spPr bwMode="auto">
            <a:xfrm>
              <a:off x="2496" y="2544"/>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1513" name="Oval 7"/>
            <p:cNvSpPr>
              <a:spLocks noChangeArrowheads="1"/>
            </p:cNvSpPr>
            <p:nvPr/>
          </p:nvSpPr>
          <p:spPr bwMode="auto">
            <a:xfrm>
              <a:off x="2448" y="2160"/>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1514" name="Oval 8"/>
            <p:cNvSpPr>
              <a:spLocks noChangeArrowheads="1"/>
            </p:cNvSpPr>
            <p:nvPr/>
          </p:nvSpPr>
          <p:spPr bwMode="auto">
            <a:xfrm>
              <a:off x="2880" y="211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1515" name="Oval 9"/>
            <p:cNvSpPr>
              <a:spLocks noChangeArrowheads="1"/>
            </p:cNvSpPr>
            <p:nvPr/>
          </p:nvSpPr>
          <p:spPr bwMode="auto">
            <a:xfrm>
              <a:off x="3072" y="220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1516" name="Oval 10"/>
            <p:cNvSpPr>
              <a:spLocks noChangeArrowheads="1"/>
            </p:cNvSpPr>
            <p:nvPr/>
          </p:nvSpPr>
          <p:spPr bwMode="auto">
            <a:xfrm>
              <a:off x="2688" y="2064"/>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1517" name="Oval 11"/>
            <p:cNvSpPr>
              <a:spLocks noChangeArrowheads="1"/>
            </p:cNvSpPr>
            <p:nvPr/>
          </p:nvSpPr>
          <p:spPr bwMode="auto">
            <a:xfrm>
              <a:off x="2880" y="2496"/>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1518" name="Oval 12"/>
            <p:cNvSpPr>
              <a:spLocks noChangeArrowheads="1"/>
            </p:cNvSpPr>
            <p:nvPr/>
          </p:nvSpPr>
          <p:spPr bwMode="auto">
            <a:xfrm>
              <a:off x="2688" y="259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1519" name="Oval 13"/>
            <p:cNvSpPr>
              <a:spLocks noChangeArrowheads="1"/>
            </p:cNvSpPr>
            <p:nvPr/>
          </p:nvSpPr>
          <p:spPr bwMode="auto">
            <a:xfrm>
              <a:off x="1872" y="2016"/>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sp>
          <p:nvSpPr>
            <p:cNvPr id="21520" name="Oval 14"/>
            <p:cNvSpPr>
              <a:spLocks noChangeArrowheads="1"/>
            </p:cNvSpPr>
            <p:nvPr/>
          </p:nvSpPr>
          <p:spPr bwMode="auto">
            <a:xfrm>
              <a:off x="1392" y="235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sp>
          <p:nvSpPr>
            <p:cNvPr id="21521" name="Oval 15"/>
            <p:cNvSpPr>
              <a:spLocks noChangeArrowheads="1"/>
            </p:cNvSpPr>
            <p:nvPr/>
          </p:nvSpPr>
          <p:spPr bwMode="auto">
            <a:xfrm>
              <a:off x="1872" y="2640"/>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grpSp>
      <p:sp>
        <p:nvSpPr>
          <p:cNvPr id="21508" name="Text Box 17"/>
          <p:cNvSpPr txBox="1">
            <a:spLocks noChangeArrowheads="1"/>
          </p:cNvSpPr>
          <p:nvPr/>
        </p:nvSpPr>
        <p:spPr bwMode="auto">
          <a:xfrm>
            <a:off x="762000" y="1752600"/>
            <a:ext cx="4953000"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spcBef>
                <a:spcPct val="50000"/>
              </a:spcBef>
            </a:pPr>
            <a:r>
              <a:rPr lang="en-US" sz="2400">
                <a:latin typeface="Tahoma" pitchFamily="34" charset="0"/>
              </a:rPr>
              <a:t>The Bohr Model was “planetary”:</a:t>
            </a:r>
          </a:p>
          <a:p>
            <a:pPr eaLnBrk="1" hangingPunct="1">
              <a:spcBef>
                <a:spcPct val="50000"/>
              </a:spcBef>
              <a:buFontTx/>
              <a:buChar char="•"/>
            </a:pPr>
            <a:r>
              <a:rPr lang="en-US" sz="1800">
                <a:latin typeface="Tahoma" pitchFamily="34" charset="0"/>
              </a:rPr>
              <a:t>The nucleus (like the sun) lay at the center of the atom.</a:t>
            </a:r>
          </a:p>
          <a:p>
            <a:pPr eaLnBrk="1" hangingPunct="1">
              <a:spcBef>
                <a:spcPct val="50000"/>
              </a:spcBef>
              <a:buFontTx/>
              <a:buChar char="•"/>
            </a:pPr>
            <a:r>
              <a:rPr lang="en-US" sz="1800">
                <a:latin typeface="Tahoma" pitchFamily="34" charset="0"/>
              </a:rPr>
              <a:t>Electrons (like planets) were orbiting in circular orbits around the nucleus.</a:t>
            </a:r>
          </a:p>
          <a:p>
            <a:pPr eaLnBrk="1" hangingPunct="1">
              <a:spcBef>
                <a:spcPct val="50000"/>
              </a:spcBef>
              <a:buFontTx/>
              <a:buChar char="•"/>
            </a:pPr>
            <a:r>
              <a:rPr lang="en-US" sz="1800">
                <a:latin typeface="Tahoma" pitchFamily="34" charset="0"/>
              </a:rPr>
              <a:t>Most of the mass was the result o the protons and neutrons.  Electrons are light (about 1/2000</a:t>
            </a:r>
            <a:r>
              <a:rPr lang="en-US" sz="1800" baseline="30000">
                <a:latin typeface="Tahoma" pitchFamily="34" charset="0"/>
              </a:rPr>
              <a:t>th</a:t>
            </a:r>
            <a:r>
              <a:rPr lang="en-US" sz="1800">
                <a:latin typeface="Tahoma" pitchFamily="34" charset="0"/>
              </a:rPr>
              <a:t> of a proton) </a:t>
            </a:r>
          </a:p>
          <a:p>
            <a:pPr eaLnBrk="1" hangingPunct="1">
              <a:spcBef>
                <a:spcPct val="50000"/>
              </a:spcBef>
              <a:buFontTx/>
              <a:buChar char="•"/>
            </a:pPr>
            <a:r>
              <a:rPr lang="en-US" sz="1800">
                <a:latin typeface="Tahoma" pitchFamily="34" charset="0"/>
              </a:rPr>
              <a:t>Electrons are negatively charged while protons are postively charged (equal in magnitude to each other).</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The Bohr Model</a:t>
            </a:r>
          </a:p>
        </p:txBody>
      </p:sp>
      <p:sp>
        <p:nvSpPr>
          <p:cNvPr id="36867" name="Rectangle 3"/>
          <p:cNvSpPr>
            <a:spLocks noGrp="1" noChangeArrowheads="1"/>
          </p:cNvSpPr>
          <p:nvPr>
            <p:ph type="body" idx="1"/>
          </p:nvPr>
        </p:nvSpPr>
        <p:spPr>
          <a:xfrm>
            <a:off x="457200" y="1719263"/>
            <a:ext cx="5181600" cy="4411662"/>
          </a:xfrm>
        </p:spPr>
        <p:txBody>
          <a:bodyPr/>
          <a:lstStyle/>
          <a:p>
            <a:pPr eaLnBrk="1" hangingPunct="1">
              <a:buFont typeface="Wingdings" pitchFamily="2" charset="2"/>
              <a:buNone/>
            </a:pPr>
            <a:r>
              <a:rPr lang="en-US" sz="2600" smtClean="0"/>
              <a:t>We know now that the Bohr model isn’t completely accurate.  Is there anything surprising about it?</a:t>
            </a:r>
          </a:p>
          <a:p>
            <a:pPr eaLnBrk="1" hangingPunct="1">
              <a:buFont typeface="Wingdings" pitchFamily="2" charset="2"/>
              <a:buNone/>
            </a:pPr>
            <a:r>
              <a:rPr lang="en-US" sz="2600" smtClean="0"/>
              <a:t>-What keeps the protons from flying apart?</a:t>
            </a:r>
          </a:p>
          <a:p>
            <a:pPr eaLnBrk="1" hangingPunct="1">
              <a:buFont typeface="Wingdings" pitchFamily="2" charset="2"/>
              <a:buNone/>
            </a:pPr>
            <a:r>
              <a:rPr lang="en-US" sz="2600" smtClean="0"/>
              <a:t>-What keeps the electrons from collapsing inward?</a:t>
            </a:r>
          </a:p>
        </p:txBody>
      </p:sp>
      <p:grpSp>
        <p:nvGrpSpPr>
          <p:cNvPr id="22532" name="Group 4"/>
          <p:cNvGrpSpPr>
            <a:grpSpLocks/>
          </p:cNvGrpSpPr>
          <p:nvPr/>
        </p:nvGrpSpPr>
        <p:grpSpPr bwMode="auto">
          <a:xfrm>
            <a:off x="6096000" y="2362200"/>
            <a:ext cx="2209800" cy="2743200"/>
            <a:chOff x="1392" y="1152"/>
            <a:chExt cx="2880" cy="2592"/>
          </a:xfrm>
        </p:grpSpPr>
        <p:sp>
          <p:nvSpPr>
            <p:cNvPr id="22533" name="Oval 5"/>
            <p:cNvSpPr>
              <a:spLocks noChangeArrowheads="1"/>
            </p:cNvSpPr>
            <p:nvPr/>
          </p:nvSpPr>
          <p:spPr bwMode="auto">
            <a:xfrm>
              <a:off x="2256" y="1968"/>
              <a:ext cx="1056" cy="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Nucleus</a:t>
              </a:r>
            </a:p>
          </p:txBody>
        </p:sp>
        <p:sp>
          <p:nvSpPr>
            <p:cNvPr id="22534" name="Oval 6"/>
            <p:cNvSpPr>
              <a:spLocks noChangeArrowheads="1"/>
            </p:cNvSpPr>
            <p:nvPr/>
          </p:nvSpPr>
          <p:spPr bwMode="auto">
            <a:xfrm>
              <a:off x="1872" y="1584"/>
              <a:ext cx="1920" cy="17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Oval 7"/>
            <p:cNvSpPr>
              <a:spLocks noChangeArrowheads="1"/>
            </p:cNvSpPr>
            <p:nvPr/>
          </p:nvSpPr>
          <p:spPr bwMode="auto">
            <a:xfrm>
              <a:off x="1440" y="1152"/>
              <a:ext cx="2832" cy="25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Oval 8"/>
            <p:cNvSpPr>
              <a:spLocks noChangeArrowheads="1"/>
            </p:cNvSpPr>
            <p:nvPr/>
          </p:nvSpPr>
          <p:spPr bwMode="auto">
            <a:xfrm>
              <a:off x="2496" y="2544"/>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2537" name="Oval 9"/>
            <p:cNvSpPr>
              <a:spLocks noChangeArrowheads="1"/>
            </p:cNvSpPr>
            <p:nvPr/>
          </p:nvSpPr>
          <p:spPr bwMode="auto">
            <a:xfrm>
              <a:off x="2448" y="2160"/>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2538" name="Oval 10"/>
            <p:cNvSpPr>
              <a:spLocks noChangeArrowheads="1"/>
            </p:cNvSpPr>
            <p:nvPr/>
          </p:nvSpPr>
          <p:spPr bwMode="auto">
            <a:xfrm>
              <a:off x="2880" y="211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2539" name="Oval 11"/>
            <p:cNvSpPr>
              <a:spLocks noChangeArrowheads="1"/>
            </p:cNvSpPr>
            <p:nvPr/>
          </p:nvSpPr>
          <p:spPr bwMode="auto">
            <a:xfrm>
              <a:off x="3072" y="220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2540" name="Oval 12"/>
            <p:cNvSpPr>
              <a:spLocks noChangeArrowheads="1"/>
            </p:cNvSpPr>
            <p:nvPr/>
          </p:nvSpPr>
          <p:spPr bwMode="auto">
            <a:xfrm>
              <a:off x="2688" y="2064"/>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2541" name="Oval 13"/>
            <p:cNvSpPr>
              <a:spLocks noChangeArrowheads="1"/>
            </p:cNvSpPr>
            <p:nvPr/>
          </p:nvSpPr>
          <p:spPr bwMode="auto">
            <a:xfrm>
              <a:off x="2880" y="2496"/>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2542" name="Oval 14"/>
            <p:cNvSpPr>
              <a:spLocks noChangeArrowheads="1"/>
            </p:cNvSpPr>
            <p:nvPr/>
          </p:nvSpPr>
          <p:spPr bwMode="auto">
            <a:xfrm>
              <a:off x="2688" y="259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2543" name="Oval 15"/>
            <p:cNvSpPr>
              <a:spLocks noChangeArrowheads="1"/>
            </p:cNvSpPr>
            <p:nvPr/>
          </p:nvSpPr>
          <p:spPr bwMode="auto">
            <a:xfrm>
              <a:off x="1872" y="2016"/>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sp>
          <p:nvSpPr>
            <p:cNvPr id="22544" name="Oval 16"/>
            <p:cNvSpPr>
              <a:spLocks noChangeArrowheads="1"/>
            </p:cNvSpPr>
            <p:nvPr/>
          </p:nvSpPr>
          <p:spPr bwMode="auto">
            <a:xfrm>
              <a:off x="1392" y="235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sp>
          <p:nvSpPr>
            <p:cNvPr id="22545" name="Oval 17"/>
            <p:cNvSpPr>
              <a:spLocks noChangeArrowheads="1"/>
            </p:cNvSpPr>
            <p:nvPr/>
          </p:nvSpPr>
          <p:spPr bwMode="auto">
            <a:xfrm>
              <a:off x="1872" y="2640"/>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gr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diamond(in)">
                                      <p:cBhvr>
                                        <p:cTn id="7" dur="2000"/>
                                        <p:tgtEl>
                                          <p:spTgt spid="36867">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6867">
                                            <p:txEl>
                                              <p:pRg st="2" end="2"/>
                                            </p:txEl>
                                          </p:spTgt>
                                        </p:tgtEl>
                                        <p:attrNameLst>
                                          <p:attrName>style.visibility</p:attrName>
                                        </p:attrNameLst>
                                      </p:cBhvr>
                                      <p:to>
                                        <p:strVal val="visible"/>
                                      </p:to>
                                    </p:set>
                                    <p:animEffect transition="in" filter="diamond(in)">
                                      <p:cBhvr>
                                        <p:cTn id="10"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The Bohr Model</a:t>
            </a:r>
          </a:p>
        </p:txBody>
      </p:sp>
      <p:sp>
        <p:nvSpPr>
          <p:cNvPr id="23555" name="Rectangle 3"/>
          <p:cNvSpPr>
            <a:spLocks noGrp="1" noChangeArrowheads="1"/>
          </p:cNvSpPr>
          <p:nvPr>
            <p:ph type="body" idx="1"/>
          </p:nvPr>
        </p:nvSpPr>
        <p:spPr>
          <a:xfrm>
            <a:off x="457200" y="1719263"/>
            <a:ext cx="5181600" cy="4411662"/>
          </a:xfrm>
        </p:spPr>
        <p:txBody>
          <a:bodyPr/>
          <a:lstStyle/>
          <a:p>
            <a:pPr eaLnBrk="1" hangingPunct="1">
              <a:lnSpc>
                <a:spcPct val="90000"/>
              </a:lnSpc>
              <a:buFont typeface="Wingdings" pitchFamily="2" charset="2"/>
              <a:buNone/>
            </a:pPr>
            <a:r>
              <a:rPr lang="en-US" sz="2100" smtClean="0"/>
              <a:t>Electrostatic forces aren’t the only forces in nature.</a:t>
            </a:r>
          </a:p>
          <a:p>
            <a:pPr eaLnBrk="1" hangingPunct="1">
              <a:lnSpc>
                <a:spcPct val="90000"/>
              </a:lnSpc>
              <a:buFont typeface="Wingdings" pitchFamily="2" charset="2"/>
              <a:buNone/>
            </a:pPr>
            <a:endParaRPr lang="en-US" sz="2100" smtClean="0"/>
          </a:p>
          <a:p>
            <a:pPr eaLnBrk="1" hangingPunct="1">
              <a:lnSpc>
                <a:spcPct val="90000"/>
              </a:lnSpc>
              <a:buFont typeface="Wingdings" pitchFamily="2" charset="2"/>
              <a:buNone/>
            </a:pPr>
            <a:r>
              <a:rPr lang="en-US" sz="2100" smtClean="0"/>
              <a:t>There exists a “strong force” and a “weak force” that counter the electrostatic forces at very short distances.</a:t>
            </a:r>
          </a:p>
          <a:p>
            <a:pPr eaLnBrk="1" hangingPunct="1">
              <a:lnSpc>
                <a:spcPct val="90000"/>
              </a:lnSpc>
              <a:buFont typeface="Wingdings" pitchFamily="2" charset="2"/>
              <a:buNone/>
            </a:pPr>
            <a:endParaRPr lang="en-US" sz="2100" smtClean="0"/>
          </a:p>
          <a:p>
            <a:pPr eaLnBrk="1" hangingPunct="1">
              <a:lnSpc>
                <a:spcPct val="90000"/>
              </a:lnSpc>
              <a:buFont typeface="Wingdings" pitchFamily="2" charset="2"/>
              <a:buNone/>
            </a:pPr>
            <a:r>
              <a:rPr lang="en-US" sz="2100" smtClean="0"/>
              <a:t>Despite its shortcomings, the Bohr Model remains instructive.</a:t>
            </a:r>
          </a:p>
        </p:txBody>
      </p:sp>
      <p:grpSp>
        <p:nvGrpSpPr>
          <p:cNvPr id="23556" name="Group 4"/>
          <p:cNvGrpSpPr>
            <a:grpSpLocks/>
          </p:cNvGrpSpPr>
          <p:nvPr/>
        </p:nvGrpSpPr>
        <p:grpSpPr bwMode="auto">
          <a:xfrm>
            <a:off x="6096000" y="2362200"/>
            <a:ext cx="2209800" cy="2743200"/>
            <a:chOff x="1392" y="1152"/>
            <a:chExt cx="2880" cy="2592"/>
          </a:xfrm>
        </p:grpSpPr>
        <p:sp>
          <p:nvSpPr>
            <p:cNvPr id="23557" name="Oval 5"/>
            <p:cNvSpPr>
              <a:spLocks noChangeArrowheads="1"/>
            </p:cNvSpPr>
            <p:nvPr/>
          </p:nvSpPr>
          <p:spPr bwMode="auto">
            <a:xfrm>
              <a:off x="2256" y="1968"/>
              <a:ext cx="1056" cy="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Nucleus</a:t>
              </a:r>
            </a:p>
          </p:txBody>
        </p:sp>
        <p:sp>
          <p:nvSpPr>
            <p:cNvPr id="23558" name="Oval 6"/>
            <p:cNvSpPr>
              <a:spLocks noChangeArrowheads="1"/>
            </p:cNvSpPr>
            <p:nvPr/>
          </p:nvSpPr>
          <p:spPr bwMode="auto">
            <a:xfrm>
              <a:off x="1872" y="1584"/>
              <a:ext cx="1920" cy="17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Oval 7"/>
            <p:cNvSpPr>
              <a:spLocks noChangeArrowheads="1"/>
            </p:cNvSpPr>
            <p:nvPr/>
          </p:nvSpPr>
          <p:spPr bwMode="auto">
            <a:xfrm>
              <a:off x="1440" y="1152"/>
              <a:ext cx="2832" cy="25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Oval 8"/>
            <p:cNvSpPr>
              <a:spLocks noChangeArrowheads="1"/>
            </p:cNvSpPr>
            <p:nvPr/>
          </p:nvSpPr>
          <p:spPr bwMode="auto">
            <a:xfrm>
              <a:off x="2496" y="2544"/>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3561" name="Oval 9"/>
            <p:cNvSpPr>
              <a:spLocks noChangeArrowheads="1"/>
            </p:cNvSpPr>
            <p:nvPr/>
          </p:nvSpPr>
          <p:spPr bwMode="auto">
            <a:xfrm>
              <a:off x="2448" y="2160"/>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3562" name="Oval 10"/>
            <p:cNvSpPr>
              <a:spLocks noChangeArrowheads="1"/>
            </p:cNvSpPr>
            <p:nvPr/>
          </p:nvSpPr>
          <p:spPr bwMode="auto">
            <a:xfrm>
              <a:off x="2880" y="211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p</a:t>
              </a:r>
            </a:p>
          </p:txBody>
        </p:sp>
        <p:sp>
          <p:nvSpPr>
            <p:cNvPr id="23563" name="Oval 11"/>
            <p:cNvSpPr>
              <a:spLocks noChangeArrowheads="1"/>
            </p:cNvSpPr>
            <p:nvPr/>
          </p:nvSpPr>
          <p:spPr bwMode="auto">
            <a:xfrm>
              <a:off x="3072" y="220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3564" name="Oval 12"/>
            <p:cNvSpPr>
              <a:spLocks noChangeArrowheads="1"/>
            </p:cNvSpPr>
            <p:nvPr/>
          </p:nvSpPr>
          <p:spPr bwMode="auto">
            <a:xfrm>
              <a:off x="2688" y="2064"/>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3565" name="Oval 13"/>
            <p:cNvSpPr>
              <a:spLocks noChangeArrowheads="1"/>
            </p:cNvSpPr>
            <p:nvPr/>
          </p:nvSpPr>
          <p:spPr bwMode="auto">
            <a:xfrm>
              <a:off x="2880" y="2496"/>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3566" name="Oval 14"/>
            <p:cNvSpPr>
              <a:spLocks noChangeArrowheads="1"/>
            </p:cNvSpPr>
            <p:nvPr/>
          </p:nvSpPr>
          <p:spPr bwMode="auto">
            <a:xfrm>
              <a:off x="2688" y="259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n</a:t>
              </a:r>
            </a:p>
          </p:txBody>
        </p:sp>
        <p:sp>
          <p:nvSpPr>
            <p:cNvPr id="23567" name="Oval 15"/>
            <p:cNvSpPr>
              <a:spLocks noChangeArrowheads="1"/>
            </p:cNvSpPr>
            <p:nvPr/>
          </p:nvSpPr>
          <p:spPr bwMode="auto">
            <a:xfrm>
              <a:off x="1872" y="2016"/>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sp>
          <p:nvSpPr>
            <p:cNvPr id="23568" name="Oval 16"/>
            <p:cNvSpPr>
              <a:spLocks noChangeArrowheads="1"/>
            </p:cNvSpPr>
            <p:nvPr/>
          </p:nvSpPr>
          <p:spPr bwMode="auto">
            <a:xfrm>
              <a:off x="1392" y="2352"/>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sp>
          <p:nvSpPr>
            <p:cNvPr id="23569" name="Oval 17"/>
            <p:cNvSpPr>
              <a:spLocks noChangeArrowheads="1"/>
            </p:cNvSpPr>
            <p:nvPr/>
          </p:nvSpPr>
          <p:spPr bwMode="auto">
            <a:xfrm>
              <a:off x="1872" y="2640"/>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a:latin typeface="Tahoma" pitchFamily="34" charset="0"/>
                </a:rPr>
                <a:t>e-</a:t>
              </a:r>
            </a:p>
          </p:txBody>
        </p:sp>
      </p:gr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The Bohr Model</a:t>
            </a:r>
          </a:p>
        </p:txBody>
      </p:sp>
      <p:sp>
        <p:nvSpPr>
          <p:cNvPr id="24579"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pPr>
            <a:r>
              <a:rPr lang="en-US" sz="2600" smtClean="0"/>
              <a:t>Key Points:</a:t>
            </a:r>
          </a:p>
          <a:p>
            <a:pPr marL="609600" indent="-609600" eaLnBrk="1" hangingPunct="1">
              <a:lnSpc>
                <a:spcPct val="80000"/>
              </a:lnSpc>
              <a:buFont typeface="Wingdings" pitchFamily="2" charset="2"/>
              <a:buNone/>
            </a:pPr>
            <a:endParaRPr lang="en-US" sz="2600" smtClean="0"/>
          </a:p>
          <a:p>
            <a:pPr marL="609600" indent="-609600" eaLnBrk="1" hangingPunct="1">
              <a:lnSpc>
                <a:spcPct val="80000"/>
              </a:lnSpc>
              <a:buFont typeface="Wingdings" pitchFamily="2" charset="2"/>
              <a:buAutoNum type="arabicPeriod"/>
            </a:pPr>
            <a:r>
              <a:rPr lang="en-US" sz="2600" smtClean="0"/>
              <a:t>The mass is a result of the total # of protons and neutrons.</a:t>
            </a:r>
          </a:p>
          <a:p>
            <a:pPr marL="609600" indent="-609600" eaLnBrk="1" hangingPunct="1">
              <a:lnSpc>
                <a:spcPct val="80000"/>
              </a:lnSpc>
              <a:buFont typeface="Wingdings" pitchFamily="2" charset="2"/>
              <a:buAutoNum type="arabicPeriod"/>
            </a:pPr>
            <a:r>
              <a:rPr lang="en-US" sz="2600" smtClean="0"/>
              <a:t>The charge is a result of the net number of protons – electrons</a:t>
            </a:r>
          </a:p>
          <a:p>
            <a:pPr marL="609600" indent="-609600" eaLnBrk="1" hangingPunct="1">
              <a:lnSpc>
                <a:spcPct val="80000"/>
              </a:lnSpc>
              <a:buFont typeface="Wingdings" pitchFamily="2" charset="2"/>
              <a:buAutoNum type="arabicPeriod"/>
            </a:pPr>
            <a:r>
              <a:rPr lang="en-US" sz="2600" smtClean="0"/>
              <a:t>The number of protons determines the identity of the atom</a:t>
            </a:r>
          </a:p>
          <a:p>
            <a:pPr marL="609600" indent="-609600" eaLnBrk="1" hangingPunct="1">
              <a:lnSpc>
                <a:spcPct val="80000"/>
              </a:lnSpc>
              <a:buFont typeface="Wingdings" pitchFamily="2" charset="2"/>
              <a:buAutoNum type="arabicPeriod"/>
            </a:pPr>
            <a:r>
              <a:rPr lang="en-US" sz="2600" smtClean="0"/>
              <a:t>The electrons are responsible for the chemistry of the atom</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Mass Number</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en-US" smtClean="0"/>
              <a:t>The </a:t>
            </a:r>
            <a:r>
              <a:rPr lang="en-US" b="1" smtClean="0"/>
              <a:t>mass number</a:t>
            </a:r>
            <a:r>
              <a:rPr lang="en-US" smtClean="0"/>
              <a:t> is the total number of neutrons and protons.  </a:t>
            </a:r>
          </a:p>
          <a:p>
            <a:pPr eaLnBrk="1" hangingPunct="1">
              <a:buFont typeface="Wingdings" pitchFamily="2" charset="2"/>
              <a:buNone/>
            </a:pPr>
            <a:endParaRPr lang="en-US" smtClean="0"/>
          </a:p>
          <a:p>
            <a:pPr eaLnBrk="1" hangingPunct="1">
              <a:buFont typeface="Wingdings" pitchFamily="2" charset="2"/>
              <a:buNone/>
            </a:pPr>
            <a:r>
              <a:rPr lang="en-US" smtClean="0"/>
              <a:t>The mass number is related to the atomic mass of an atom, but it isn’t directly connected.</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Atomic Mass</a:t>
            </a:r>
          </a:p>
        </p:txBody>
      </p:sp>
      <p:sp>
        <p:nvSpPr>
          <p:cNvPr id="26627" name="Rectangle 3"/>
          <p:cNvSpPr>
            <a:spLocks noGrp="1" noChangeArrowheads="1"/>
          </p:cNvSpPr>
          <p:nvPr>
            <p:ph type="body" idx="1"/>
          </p:nvPr>
        </p:nvSpPr>
        <p:spPr/>
        <p:txBody>
          <a:bodyPr/>
          <a:lstStyle/>
          <a:p>
            <a:pPr eaLnBrk="1" hangingPunct="1">
              <a:buFont typeface="Wingdings" pitchFamily="2" charset="2"/>
              <a:buNone/>
            </a:pPr>
            <a:r>
              <a:rPr lang="en-US" sz="2600" smtClean="0"/>
              <a:t>Atomic mass has units of “atomic mass units” (amu).  An “amu” is an arbitrary unit of mass, it is relative to carbon-12 having a mass of 12 amu.</a:t>
            </a:r>
          </a:p>
          <a:p>
            <a:pPr eaLnBrk="1" hangingPunct="1">
              <a:buFont typeface="Wingdings" pitchFamily="2" charset="2"/>
              <a:buNone/>
            </a:pPr>
            <a:endParaRPr lang="en-US" sz="2600" smtClean="0"/>
          </a:p>
          <a:p>
            <a:pPr eaLnBrk="1" hangingPunct="1">
              <a:buFont typeface="Wingdings" pitchFamily="2" charset="2"/>
              <a:buNone/>
            </a:pPr>
            <a:r>
              <a:rPr lang="en-US" sz="2600" smtClean="0"/>
              <a:t>Typically, the atomic mass is a little less than the mass number (for relativistic reasons).  So a mass number of 24 will usually have an atomic mass of 23.99 amu.</a:t>
            </a:r>
          </a:p>
          <a:p>
            <a:pPr eaLnBrk="1" hangingPunct="1"/>
            <a:endParaRPr lang="en-US" sz="26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Atomic Number</a:t>
            </a:r>
          </a:p>
        </p:txBody>
      </p:sp>
      <p:sp>
        <p:nvSpPr>
          <p:cNvPr id="2765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600" smtClean="0"/>
              <a:t>The </a:t>
            </a:r>
            <a:r>
              <a:rPr lang="en-US" sz="2600" b="1" smtClean="0"/>
              <a:t>atomic number</a:t>
            </a:r>
            <a:r>
              <a:rPr lang="en-US" sz="2600" smtClean="0"/>
              <a:t> is the number of protons the atom possesses.</a:t>
            </a:r>
          </a:p>
          <a:p>
            <a:pPr eaLnBrk="1" hangingPunct="1">
              <a:lnSpc>
                <a:spcPct val="90000"/>
              </a:lnSpc>
              <a:buFont typeface="Wingdings" pitchFamily="2" charset="2"/>
              <a:buNone/>
            </a:pPr>
            <a:endParaRPr lang="en-US" sz="2600" smtClean="0"/>
          </a:p>
          <a:p>
            <a:pPr eaLnBrk="1" hangingPunct="1">
              <a:lnSpc>
                <a:spcPct val="90000"/>
              </a:lnSpc>
              <a:buFont typeface="Wingdings" pitchFamily="2" charset="2"/>
              <a:buNone/>
            </a:pPr>
            <a:r>
              <a:rPr lang="en-US" sz="2600" smtClean="0"/>
              <a:t>All atoms of a particular type MUST have the same number of protons.  It is the proton number that determines the identity of the atom.  Carbon is atomic number 6 because all carbon atoms have 6 protons.  If you find an atom by the side of the road and it has 6 protons, then you know it MUST be carbon.</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915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Isotopes</a:t>
            </a:r>
          </a:p>
        </p:txBody>
      </p:sp>
      <p:sp>
        <p:nvSpPr>
          <p:cNvPr id="2969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All carbon atoms must have 6 protons, but they can have different numbers of neutrons.  Adding neutrons will change the mass number.</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An </a:t>
            </a:r>
            <a:r>
              <a:rPr lang="en-US" b="1" smtClean="0"/>
              <a:t>isotope</a:t>
            </a:r>
            <a:r>
              <a:rPr lang="en-US" smtClean="0"/>
              <a:t> is a type of atom with a particular mass number.  An atom, like carbon, can have multiple isotopes.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What things matter?</a:t>
            </a:r>
          </a:p>
        </p:txBody>
      </p:sp>
      <p:sp>
        <p:nvSpPr>
          <p:cNvPr id="5123"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600" smtClean="0"/>
              <a:t>“Things” that have mass and take up space are called “matter”.</a:t>
            </a:r>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600" smtClean="0"/>
              <a:t>“Thingness”, the property of being a material, is determined by the presence of mass and occupation of space.</a:t>
            </a:r>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600" smtClean="0"/>
              <a:t>It is these two properties that define an object as being a material entity (as opposed to a spiritual entity, an abstract concept, or a non-entity).</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Isotopes of Carbon</a:t>
            </a:r>
          </a:p>
        </p:txBody>
      </p:sp>
      <p:sp>
        <p:nvSpPr>
          <p:cNvPr id="3072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600" smtClean="0"/>
              <a:t>All carbon has 6 protons.</a:t>
            </a:r>
          </a:p>
          <a:p>
            <a:pPr eaLnBrk="1" hangingPunct="1">
              <a:lnSpc>
                <a:spcPct val="90000"/>
              </a:lnSpc>
              <a:buFont typeface="Wingdings" pitchFamily="2" charset="2"/>
              <a:buNone/>
            </a:pPr>
            <a:endParaRPr lang="en-US" sz="2600" smtClean="0"/>
          </a:p>
          <a:p>
            <a:pPr eaLnBrk="1" hangingPunct="1">
              <a:lnSpc>
                <a:spcPct val="90000"/>
              </a:lnSpc>
              <a:buFont typeface="Wingdings" pitchFamily="2" charset="2"/>
              <a:buNone/>
            </a:pPr>
            <a:r>
              <a:rPr lang="en-US" sz="2600" smtClean="0"/>
              <a:t>But carbon has 3 different isotopes: one with 6 neutrons, one with 7 neutrons, and one with 8 neutrons.</a:t>
            </a:r>
          </a:p>
          <a:p>
            <a:pPr eaLnBrk="1" hangingPunct="1">
              <a:lnSpc>
                <a:spcPct val="90000"/>
              </a:lnSpc>
              <a:buFont typeface="Wingdings" pitchFamily="2" charset="2"/>
              <a:buNone/>
            </a:pPr>
            <a:endParaRPr lang="en-US" sz="2600" smtClean="0"/>
          </a:p>
          <a:p>
            <a:pPr eaLnBrk="1" hangingPunct="1">
              <a:lnSpc>
                <a:spcPct val="90000"/>
              </a:lnSpc>
              <a:buFont typeface="Wingdings" pitchFamily="2" charset="2"/>
              <a:buNone/>
            </a:pPr>
            <a:r>
              <a:rPr lang="en-US" sz="2600" smtClean="0"/>
              <a:t>6 p + 6 n = mass number 12</a:t>
            </a:r>
          </a:p>
          <a:p>
            <a:pPr eaLnBrk="1" hangingPunct="1">
              <a:lnSpc>
                <a:spcPct val="90000"/>
              </a:lnSpc>
              <a:buFont typeface="Wingdings" pitchFamily="2" charset="2"/>
              <a:buNone/>
            </a:pPr>
            <a:r>
              <a:rPr lang="en-US" sz="2600" smtClean="0"/>
              <a:t>6 p + 7 n = mass number 13</a:t>
            </a:r>
          </a:p>
          <a:p>
            <a:pPr eaLnBrk="1" hangingPunct="1">
              <a:lnSpc>
                <a:spcPct val="90000"/>
              </a:lnSpc>
              <a:buFont typeface="Wingdings" pitchFamily="2" charset="2"/>
              <a:buNone/>
            </a:pPr>
            <a:r>
              <a:rPr lang="en-US" sz="2600" smtClean="0"/>
              <a:t>6 p + 8 n = mass number 14</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Specifying isotopes</a:t>
            </a:r>
          </a:p>
        </p:txBody>
      </p:sp>
      <p:sp>
        <p:nvSpPr>
          <p:cNvPr id="31747" name="Rectangle 3"/>
          <p:cNvSpPr>
            <a:spLocks noGrp="1" noChangeArrowheads="1"/>
          </p:cNvSpPr>
          <p:nvPr>
            <p:ph type="body" idx="1"/>
          </p:nvPr>
        </p:nvSpPr>
        <p:spPr/>
        <p:txBody>
          <a:bodyPr/>
          <a:lstStyle/>
          <a:p>
            <a:pPr eaLnBrk="1" hangingPunct="1">
              <a:buFont typeface="Wingdings" pitchFamily="2" charset="2"/>
              <a:buNone/>
            </a:pPr>
            <a:r>
              <a:rPr lang="en-US" smtClean="0"/>
              <a:t>6 p + 6 n = mass number 12</a:t>
            </a:r>
          </a:p>
          <a:p>
            <a:pPr eaLnBrk="1" hangingPunct="1">
              <a:buFont typeface="Wingdings" pitchFamily="2" charset="2"/>
              <a:buNone/>
            </a:pPr>
            <a:r>
              <a:rPr lang="en-US" smtClean="0"/>
              <a:t>6 p + 7 n = mass number 13</a:t>
            </a:r>
          </a:p>
          <a:p>
            <a:pPr eaLnBrk="1" hangingPunct="1">
              <a:buFont typeface="Wingdings" pitchFamily="2" charset="2"/>
              <a:buNone/>
            </a:pPr>
            <a:r>
              <a:rPr lang="en-US" smtClean="0"/>
              <a:t>6 p + 8 n = mass number 14</a:t>
            </a:r>
          </a:p>
          <a:p>
            <a:pPr eaLnBrk="1" hangingPunct="1">
              <a:buFont typeface="Wingdings" pitchFamily="2" charset="2"/>
              <a:buNone/>
            </a:pPr>
            <a:endParaRPr lang="en-US" smtClean="0"/>
          </a:p>
          <a:p>
            <a:pPr eaLnBrk="1" hangingPunct="1">
              <a:buFont typeface="Wingdings" pitchFamily="2" charset="2"/>
              <a:buNone/>
            </a:pPr>
            <a:r>
              <a:rPr lang="en-US" smtClean="0"/>
              <a:t>These 3 isotopes are called carbon-12, carbon-13 and carbon-14.</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Shorthand notation for isotopes</a:t>
            </a:r>
          </a:p>
        </p:txBody>
      </p:sp>
      <p:sp>
        <p:nvSpPr>
          <p:cNvPr id="3277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baseline="30000" smtClean="0"/>
              <a:t>12</a:t>
            </a:r>
            <a:r>
              <a:rPr lang="en-US" smtClean="0"/>
              <a:t>C</a:t>
            </a:r>
          </a:p>
          <a:p>
            <a:pPr eaLnBrk="1" hangingPunct="1">
              <a:lnSpc>
                <a:spcPct val="90000"/>
              </a:lnSpc>
              <a:buFont typeface="Wingdings" pitchFamily="2" charset="2"/>
              <a:buNone/>
            </a:pPr>
            <a:r>
              <a:rPr lang="en-US" baseline="30000" smtClean="0"/>
              <a:t>13</a:t>
            </a:r>
            <a:r>
              <a:rPr lang="en-US" smtClean="0"/>
              <a:t>C</a:t>
            </a:r>
          </a:p>
          <a:p>
            <a:pPr eaLnBrk="1" hangingPunct="1">
              <a:lnSpc>
                <a:spcPct val="90000"/>
              </a:lnSpc>
              <a:buFont typeface="Wingdings" pitchFamily="2" charset="2"/>
              <a:buNone/>
            </a:pPr>
            <a:r>
              <a:rPr lang="en-US" baseline="30000" smtClean="0"/>
              <a:t>14</a:t>
            </a:r>
            <a:r>
              <a:rPr lang="en-US" smtClean="0"/>
              <a:t>C</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Specifying the atom using its atomic symbol along with the mass number as a superscript gives a concise symbol for each of the isotopes.</a:t>
            </a:r>
            <a:endParaRPr lang="en-US" baseline="300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Shorthand notation for isotopes</a:t>
            </a:r>
          </a:p>
        </p:txBody>
      </p:sp>
      <p:sp>
        <p:nvSpPr>
          <p:cNvPr id="33795" name="Rectangle 3"/>
          <p:cNvSpPr>
            <a:spLocks noGrp="1" noChangeArrowheads="1"/>
          </p:cNvSpPr>
          <p:nvPr>
            <p:ph type="body" idx="1"/>
          </p:nvPr>
        </p:nvSpPr>
        <p:spPr/>
        <p:txBody>
          <a:bodyPr/>
          <a:lstStyle/>
          <a:p>
            <a:pPr eaLnBrk="1" hangingPunct="1">
              <a:buFont typeface="Wingdings" pitchFamily="2" charset="2"/>
              <a:buNone/>
            </a:pPr>
            <a:r>
              <a:rPr lang="en-US" baseline="30000" smtClean="0"/>
              <a:t>12</a:t>
            </a:r>
            <a:r>
              <a:rPr lang="en-US" baseline="-25000" smtClean="0"/>
              <a:t>6</a:t>
            </a:r>
            <a:r>
              <a:rPr lang="en-US" smtClean="0"/>
              <a:t>C</a:t>
            </a:r>
          </a:p>
          <a:p>
            <a:pPr eaLnBrk="1" hangingPunct="1">
              <a:buFont typeface="Wingdings" pitchFamily="2" charset="2"/>
              <a:buNone/>
            </a:pPr>
            <a:r>
              <a:rPr lang="en-US" baseline="30000" smtClean="0"/>
              <a:t>13</a:t>
            </a:r>
            <a:r>
              <a:rPr lang="en-US" baseline="-25000" smtClean="0"/>
              <a:t>6</a:t>
            </a:r>
            <a:r>
              <a:rPr lang="en-US" smtClean="0"/>
              <a:t>C</a:t>
            </a:r>
          </a:p>
          <a:p>
            <a:pPr eaLnBrk="1" hangingPunct="1">
              <a:buFont typeface="Wingdings" pitchFamily="2" charset="2"/>
              <a:buNone/>
            </a:pPr>
            <a:r>
              <a:rPr lang="en-US" baseline="30000" smtClean="0"/>
              <a:t>14</a:t>
            </a:r>
            <a:r>
              <a:rPr lang="en-US" baseline="-25000" smtClean="0"/>
              <a:t>6</a:t>
            </a:r>
            <a:r>
              <a:rPr lang="en-US" smtClean="0"/>
              <a:t>C</a:t>
            </a:r>
          </a:p>
          <a:p>
            <a:pPr eaLnBrk="1" hangingPunct="1">
              <a:buFont typeface="Wingdings" pitchFamily="2" charset="2"/>
              <a:buNone/>
            </a:pPr>
            <a:endParaRPr lang="en-US" smtClean="0"/>
          </a:p>
          <a:p>
            <a:pPr eaLnBrk="1" hangingPunct="1">
              <a:buFont typeface="Wingdings" pitchFamily="2" charset="2"/>
              <a:buNone/>
            </a:pPr>
            <a:r>
              <a:rPr lang="en-US" smtClean="0"/>
              <a:t>While it is somewhat redundant, the atomic number is sometimes also included as a subscript.</a:t>
            </a:r>
            <a:endParaRPr lang="en-US" baseline="300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Ions</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r>
              <a:rPr lang="en-US" smtClean="0"/>
              <a:t>An </a:t>
            </a:r>
            <a:r>
              <a:rPr lang="en-US" b="1" smtClean="0"/>
              <a:t>ion</a:t>
            </a:r>
            <a:r>
              <a:rPr lang="en-US" smtClean="0"/>
              <a:t> is an atom (or compound) that has an unequal number of protons and electrons.  A </a:t>
            </a:r>
            <a:r>
              <a:rPr lang="en-US" b="1" smtClean="0"/>
              <a:t>cation</a:t>
            </a:r>
            <a:r>
              <a:rPr lang="en-US" smtClean="0"/>
              <a:t> is a positively charged ion (more protons than electrons) and an </a:t>
            </a:r>
            <a:r>
              <a:rPr lang="en-US" b="1" smtClean="0"/>
              <a:t>anion</a:t>
            </a:r>
            <a:r>
              <a:rPr lang="en-US" smtClean="0"/>
              <a:t> is a negatively charged ion (more electrons than protons).</a:t>
            </a:r>
          </a:p>
          <a:p>
            <a:pPr eaLnBrk="1" hangingPunct="1">
              <a:buFont typeface="Wingdings" pitchFamily="2" charset="2"/>
              <a:buNone/>
            </a:pPr>
            <a:endParaRPr lang="en-US"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Ion Notation</a:t>
            </a:r>
          </a:p>
        </p:txBody>
      </p:sp>
      <p:sp>
        <p:nvSpPr>
          <p:cNvPr id="35843"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600" baseline="30000" smtClean="0"/>
              <a:t>12</a:t>
            </a:r>
            <a:r>
              <a:rPr lang="en-US" sz="2600" baseline="-25000" smtClean="0"/>
              <a:t>6</a:t>
            </a:r>
            <a:r>
              <a:rPr lang="en-US" sz="2600" smtClean="0"/>
              <a:t>C</a:t>
            </a:r>
          </a:p>
          <a:p>
            <a:pPr eaLnBrk="1" hangingPunct="1">
              <a:lnSpc>
                <a:spcPct val="80000"/>
              </a:lnSpc>
              <a:buFont typeface="Wingdings" pitchFamily="2" charset="2"/>
              <a:buNone/>
            </a:pPr>
            <a:r>
              <a:rPr lang="en-US" sz="2600" baseline="30000" smtClean="0"/>
              <a:t>13</a:t>
            </a:r>
            <a:r>
              <a:rPr lang="en-US" sz="2600" baseline="-25000" smtClean="0"/>
              <a:t>6</a:t>
            </a:r>
            <a:r>
              <a:rPr lang="en-US" sz="2600" smtClean="0"/>
              <a:t>C</a:t>
            </a:r>
            <a:r>
              <a:rPr lang="en-US" sz="2600" baseline="30000" smtClean="0"/>
              <a:t>+1</a:t>
            </a:r>
            <a:endParaRPr lang="en-US" sz="2600" smtClean="0"/>
          </a:p>
          <a:p>
            <a:pPr eaLnBrk="1" hangingPunct="1">
              <a:lnSpc>
                <a:spcPct val="80000"/>
              </a:lnSpc>
              <a:buFont typeface="Wingdings" pitchFamily="2" charset="2"/>
              <a:buNone/>
            </a:pPr>
            <a:r>
              <a:rPr lang="en-US" sz="2600" baseline="30000" smtClean="0"/>
              <a:t>14</a:t>
            </a:r>
            <a:r>
              <a:rPr lang="en-US" sz="2600" baseline="-25000" smtClean="0"/>
              <a:t>6</a:t>
            </a:r>
            <a:r>
              <a:rPr lang="en-US" sz="2600" smtClean="0"/>
              <a:t>C</a:t>
            </a:r>
            <a:r>
              <a:rPr lang="en-US" sz="2600" baseline="30000" smtClean="0"/>
              <a:t>+2</a:t>
            </a:r>
            <a:endParaRPr lang="en-US" sz="2600" smtClean="0"/>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600" smtClean="0"/>
              <a:t>The charge is indicated as a superscript on the atomic symbol.  If the isotopes aren’t relevant, you can just use the symbol and the charge:</a:t>
            </a:r>
          </a:p>
          <a:p>
            <a:pPr eaLnBrk="1" hangingPunct="1">
              <a:lnSpc>
                <a:spcPct val="80000"/>
              </a:lnSpc>
              <a:buFont typeface="Wingdings" pitchFamily="2" charset="2"/>
              <a:buNone/>
            </a:pPr>
            <a:r>
              <a:rPr lang="en-US" sz="2600" smtClean="0"/>
              <a:t>C</a:t>
            </a:r>
          </a:p>
          <a:p>
            <a:pPr eaLnBrk="1" hangingPunct="1">
              <a:lnSpc>
                <a:spcPct val="80000"/>
              </a:lnSpc>
              <a:buFont typeface="Wingdings" pitchFamily="2" charset="2"/>
              <a:buNone/>
            </a:pPr>
            <a:r>
              <a:rPr lang="en-US" sz="2600" smtClean="0"/>
              <a:t>C</a:t>
            </a:r>
            <a:r>
              <a:rPr lang="en-US" sz="2600" baseline="30000" smtClean="0"/>
              <a:t>+1</a:t>
            </a:r>
            <a:endParaRPr lang="en-US" sz="2600" smtClean="0"/>
          </a:p>
          <a:p>
            <a:pPr eaLnBrk="1" hangingPunct="1">
              <a:lnSpc>
                <a:spcPct val="80000"/>
              </a:lnSpc>
              <a:buFont typeface="Wingdings" pitchFamily="2" charset="2"/>
              <a:buNone/>
            </a:pPr>
            <a:r>
              <a:rPr lang="en-US" sz="2600" smtClean="0"/>
              <a:t>C</a:t>
            </a:r>
            <a:r>
              <a:rPr lang="en-US" sz="2600" baseline="30000" smtClean="0"/>
              <a:t>+2</a:t>
            </a:r>
            <a:endParaRPr lang="en-US" sz="2600" smtClean="0"/>
          </a:p>
          <a:p>
            <a:pPr eaLnBrk="1" hangingPunct="1">
              <a:lnSpc>
                <a:spcPct val="80000"/>
              </a:lnSpc>
              <a:buFont typeface="Wingdings" pitchFamily="2" charset="2"/>
              <a:buNone/>
            </a:pPr>
            <a:endParaRPr lang="en-US" sz="26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500" smtClean="0"/>
              <a:t>The Periodic Table is Your Friend</a:t>
            </a:r>
          </a:p>
        </p:txBody>
      </p:sp>
      <p:sp>
        <p:nvSpPr>
          <p:cNvPr id="36867" name="Rectangle 3"/>
          <p:cNvSpPr>
            <a:spLocks noGrp="1" noChangeArrowheads="1"/>
          </p:cNvSpPr>
          <p:nvPr>
            <p:ph type="body" idx="1"/>
          </p:nvPr>
        </p:nvSpPr>
        <p:spPr/>
        <p:txBody>
          <a:bodyPr/>
          <a:lstStyle/>
          <a:p>
            <a:pPr eaLnBrk="1" hangingPunct="1">
              <a:buFont typeface="Wingdings" pitchFamily="2" charset="2"/>
              <a:buNone/>
            </a:pPr>
            <a:r>
              <a:rPr lang="en-US" smtClean="0"/>
              <a:t>Knowing your way around the periodic table is the key to being a chemist.  It contains a great deal of information.</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Clicker Question #1</a:t>
            </a:r>
          </a:p>
        </p:txBody>
      </p:sp>
      <p:sp>
        <p:nvSpPr>
          <p:cNvPr id="37891" name="Rectangle 3"/>
          <p:cNvSpPr>
            <a:spLocks noGrp="1" noChangeArrowheads="1"/>
          </p:cNvSpPr>
          <p:nvPr>
            <p:ph type="body" idx="1"/>
          </p:nvPr>
        </p:nvSpPr>
        <p:spPr/>
        <p:txBody>
          <a:bodyPr/>
          <a:lstStyle/>
          <a:p>
            <a:pPr marL="571500" indent="-571500" eaLnBrk="1" hangingPunct="1">
              <a:buFont typeface="Wingdings" pitchFamily="2" charset="2"/>
              <a:buNone/>
            </a:pPr>
            <a:r>
              <a:rPr lang="en-US" smtClean="0"/>
              <a:t>Consider the following atom:  </a:t>
            </a:r>
            <a:r>
              <a:rPr lang="en-US" baseline="30000" smtClean="0"/>
              <a:t>139</a:t>
            </a:r>
            <a:r>
              <a:rPr lang="en-US" baseline="-25000" smtClean="0"/>
              <a:t>56</a:t>
            </a:r>
            <a:r>
              <a:rPr lang="en-US" smtClean="0"/>
              <a:t>Ba</a:t>
            </a:r>
            <a:r>
              <a:rPr lang="en-US" baseline="30000" smtClean="0"/>
              <a:t>2+</a:t>
            </a:r>
          </a:p>
          <a:p>
            <a:pPr marL="571500" indent="-571500" eaLnBrk="1" hangingPunct="1">
              <a:buFont typeface="Wingdings" pitchFamily="2" charset="2"/>
              <a:buNone/>
            </a:pPr>
            <a:endParaRPr lang="en-US" baseline="30000" smtClean="0"/>
          </a:p>
          <a:p>
            <a:pPr marL="571500" indent="-571500" eaLnBrk="1" hangingPunct="1">
              <a:buFont typeface="Wingdings" pitchFamily="2" charset="2"/>
              <a:buNone/>
            </a:pPr>
            <a:r>
              <a:rPr lang="en-US" smtClean="0"/>
              <a:t>The indicated atom has:</a:t>
            </a:r>
          </a:p>
          <a:p>
            <a:pPr marL="571500" indent="-571500" eaLnBrk="1" hangingPunct="1">
              <a:buFont typeface="Wingdings" pitchFamily="2" charset="2"/>
              <a:buAutoNum type="alphaUcPeriod"/>
            </a:pPr>
            <a:r>
              <a:rPr lang="en-US" smtClean="0"/>
              <a:t>56 neutrons, 56 protons, 56 electrons</a:t>
            </a:r>
          </a:p>
          <a:p>
            <a:pPr marL="571500" indent="-571500" eaLnBrk="1" hangingPunct="1">
              <a:buFont typeface="Wingdings" pitchFamily="2" charset="2"/>
              <a:buAutoNum type="alphaUcPeriod"/>
            </a:pPr>
            <a:r>
              <a:rPr lang="en-US" smtClean="0"/>
              <a:t>56 protons, 83 neutrons, 58 electrons</a:t>
            </a:r>
          </a:p>
          <a:p>
            <a:pPr marL="571500" indent="-571500" eaLnBrk="1" hangingPunct="1">
              <a:buFont typeface="Wingdings" pitchFamily="2" charset="2"/>
              <a:buAutoNum type="alphaUcPeriod"/>
            </a:pPr>
            <a:r>
              <a:rPr lang="en-US" smtClean="0"/>
              <a:t>56 protons, 56 neutrons, 54 electrons</a:t>
            </a:r>
          </a:p>
          <a:p>
            <a:pPr marL="571500" indent="-571500" eaLnBrk="1" hangingPunct="1">
              <a:buFont typeface="Wingdings" pitchFamily="2" charset="2"/>
              <a:buAutoNum type="alphaUcPeriod"/>
            </a:pPr>
            <a:r>
              <a:rPr lang="en-US" smtClean="0"/>
              <a:t>56 neutrons, 83 protons, 56 electrons</a:t>
            </a:r>
          </a:p>
          <a:p>
            <a:pPr marL="571500" indent="-571500" eaLnBrk="1" hangingPunct="1">
              <a:buFont typeface="Wingdings" pitchFamily="2" charset="2"/>
              <a:buAutoNum type="alphaUcPeriod"/>
            </a:pPr>
            <a:r>
              <a:rPr lang="en-US" smtClean="0"/>
              <a:t>56 protons, 83 neutrons, 54 electrons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275"/>
            <a:ext cx="8458200" cy="61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ext Box 3"/>
          <p:cNvSpPr txBox="1">
            <a:spLocks noChangeArrowheads="1"/>
          </p:cNvSpPr>
          <p:nvPr/>
        </p:nvSpPr>
        <p:spPr bwMode="auto">
          <a:xfrm>
            <a:off x="1143000" y="228600"/>
            <a:ext cx="470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Metals vs. Non-metals</a:t>
            </a:r>
          </a:p>
        </p:txBody>
      </p:sp>
      <p:sp>
        <p:nvSpPr>
          <p:cNvPr id="39940" name="Rectangle 4"/>
          <p:cNvSpPr>
            <a:spLocks noChangeArrowheads="1"/>
          </p:cNvSpPr>
          <p:nvPr/>
        </p:nvSpPr>
        <p:spPr bwMode="auto">
          <a:xfrm>
            <a:off x="762000" y="1524000"/>
            <a:ext cx="381000" cy="34290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Rectangle 5"/>
          <p:cNvSpPr>
            <a:spLocks noChangeArrowheads="1"/>
          </p:cNvSpPr>
          <p:nvPr/>
        </p:nvSpPr>
        <p:spPr bwMode="auto">
          <a:xfrm>
            <a:off x="1149927" y="1981200"/>
            <a:ext cx="457200" cy="29718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Rectangle 6"/>
          <p:cNvSpPr>
            <a:spLocks noChangeArrowheads="1"/>
          </p:cNvSpPr>
          <p:nvPr/>
        </p:nvSpPr>
        <p:spPr bwMode="auto">
          <a:xfrm>
            <a:off x="1600200" y="2971800"/>
            <a:ext cx="4114800" cy="19812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Rectangle 7"/>
          <p:cNvSpPr>
            <a:spLocks noChangeArrowheads="1"/>
          </p:cNvSpPr>
          <p:nvPr/>
        </p:nvSpPr>
        <p:spPr bwMode="auto">
          <a:xfrm>
            <a:off x="5715000" y="2566986"/>
            <a:ext cx="457200" cy="2386014"/>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Rectangle 8"/>
          <p:cNvSpPr>
            <a:spLocks noChangeArrowheads="1"/>
          </p:cNvSpPr>
          <p:nvPr/>
        </p:nvSpPr>
        <p:spPr bwMode="auto">
          <a:xfrm>
            <a:off x="6172200" y="2971800"/>
            <a:ext cx="339436" cy="1981199"/>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Rectangle 9"/>
          <p:cNvSpPr>
            <a:spLocks noChangeArrowheads="1"/>
          </p:cNvSpPr>
          <p:nvPr/>
        </p:nvSpPr>
        <p:spPr bwMode="auto">
          <a:xfrm>
            <a:off x="6508172" y="3467100"/>
            <a:ext cx="426028" cy="1485898"/>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Rectangle 10"/>
          <p:cNvSpPr>
            <a:spLocks noChangeArrowheads="1"/>
          </p:cNvSpPr>
          <p:nvPr/>
        </p:nvSpPr>
        <p:spPr bwMode="auto">
          <a:xfrm>
            <a:off x="6934200" y="3962398"/>
            <a:ext cx="457200" cy="990601"/>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Rectangle 11"/>
          <p:cNvSpPr>
            <a:spLocks noChangeArrowheads="1"/>
          </p:cNvSpPr>
          <p:nvPr/>
        </p:nvSpPr>
        <p:spPr bwMode="auto">
          <a:xfrm>
            <a:off x="1676400" y="5410200"/>
            <a:ext cx="5638800" cy="10668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Construction of Matter</a:t>
            </a:r>
          </a:p>
        </p:txBody>
      </p:sp>
      <p:sp>
        <p:nvSpPr>
          <p:cNvPr id="6147"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600" smtClean="0"/>
              <a:t>Matter itself consists of many different types of objects.</a:t>
            </a:r>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600" b="1" smtClean="0"/>
              <a:t>Atoms</a:t>
            </a:r>
            <a:r>
              <a:rPr lang="en-US" sz="2600" smtClean="0"/>
              <a:t> are “physically indivisible” matter.</a:t>
            </a:r>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600" b="1" smtClean="0"/>
              <a:t>Molecules</a:t>
            </a:r>
            <a:r>
              <a:rPr lang="en-US" sz="2600" smtClean="0"/>
              <a:t> are collections of atoms that are joined together.</a:t>
            </a:r>
          </a:p>
          <a:p>
            <a:pPr eaLnBrk="1" hangingPunct="1">
              <a:lnSpc>
                <a:spcPct val="80000"/>
              </a:lnSpc>
              <a:buFont typeface="Wingdings" pitchFamily="2" charset="2"/>
              <a:buNone/>
            </a:pPr>
            <a:endParaRPr lang="en-US" sz="2600" smtClean="0"/>
          </a:p>
          <a:p>
            <a:pPr eaLnBrk="1" hangingPunct="1">
              <a:lnSpc>
                <a:spcPct val="80000"/>
              </a:lnSpc>
              <a:buFont typeface="Wingdings" pitchFamily="2" charset="2"/>
              <a:buNone/>
            </a:pPr>
            <a:r>
              <a:rPr lang="en-US" sz="2600" b="1" smtClean="0"/>
              <a:t>Mixtures</a:t>
            </a:r>
            <a:r>
              <a:rPr lang="en-US" sz="2600" smtClean="0"/>
              <a:t> are collections of different molecules that are intertwined with each other.</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001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1127125" y="119063"/>
            <a:ext cx="544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Metalloids or Semi-metals</a:t>
            </a:r>
          </a:p>
        </p:txBody>
      </p:sp>
      <p:sp>
        <p:nvSpPr>
          <p:cNvPr id="40964" name="Rectangle 4"/>
          <p:cNvSpPr>
            <a:spLocks noChangeArrowheads="1"/>
          </p:cNvSpPr>
          <p:nvPr/>
        </p:nvSpPr>
        <p:spPr bwMode="auto">
          <a:xfrm>
            <a:off x="5715000" y="2057400"/>
            <a:ext cx="381000" cy="1066800"/>
          </a:xfrm>
          <a:prstGeom prst="rect">
            <a:avLst/>
          </a:prstGeom>
          <a:solidFill>
            <a:srgbClr val="33CCCC">
              <a:alpha val="2509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Rectangle 5"/>
          <p:cNvSpPr>
            <a:spLocks noChangeArrowheads="1"/>
          </p:cNvSpPr>
          <p:nvPr/>
        </p:nvSpPr>
        <p:spPr bwMode="auto">
          <a:xfrm>
            <a:off x="6172200" y="2590800"/>
            <a:ext cx="381000" cy="1066800"/>
          </a:xfrm>
          <a:prstGeom prst="rect">
            <a:avLst/>
          </a:prstGeom>
          <a:solidFill>
            <a:srgbClr val="33CCCC">
              <a:alpha val="2509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Rectangle 6"/>
          <p:cNvSpPr>
            <a:spLocks noChangeArrowheads="1"/>
          </p:cNvSpPr>
          <p:nvPr/>
        </p:nvSpPr>
        <p:spPr bwMode="auto">
          <a:xfrm>
            <a:off x="6553200" y="3124200"/>
            <a:ext cx="381000" cy="1066800"/>
          </a:xfrm>
          <a:prstGeom prst="rect">
            <a:avLst/>
          </a:prstGeom>
          <a:solidFill>
            <a:srgbClr val="33CCCC">
              <a:alpha val="2509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Rectangle 7"/>
          <p:cNvSpPr>
            <a:spLocks noChangeArrowheads="1"/>
          </p:cNvSpPr>
          <p:nvPr/>
        </p:nvSpPr>
        <p:spPr bwMode="auto">
          <a:xfrm>
            <a:off x="6934200" y="3657600"/>
            <a:ext cx="381000" cy="1066800"/>
          </a:xfrm>
          <a:prstGeom prst="rect">
            <a:avLst/>
          </a:prstGeom>
          <a:solidFill>
            <a:srgbClr val="33CCCC">
              <a:alpha val="2509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Rectangle 8"/>
          <p:cNvSpPr>
            <a:spLocks noChangeArrowheads="1"/>
          </p:cNvSpPr>
          <p:nvPr/>
        </p:nvSpPr>
        <p:spPr bwMode="auto">
          <a:xfrm>
            <a:off x="7391400" y="4191000"/>
            <a:ext cx="381000" cy="1066800"/>
          </a:xfrm>
          <a:prstGeom prst="rect">
            <a:avLst/>
          </a:prstGeom>
          <a:solidFill>
            <a:srgbClr val="33CCCC">
              <a:alpha val="2509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001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1127125" y="119063"/>
            <a:ext cx="274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Alkali Metals</a:t>
            </a:r>
          </a:p>
        </p:txBody>
      </p:sp>
      <p:sp>
        <p:nvSpPr>
          <p:cNvPr id="41988" name="Rectangle 4"/>
          <p:cNvSpPr>
            <a:spLocks noChangeArrowheads="1"/>
          </p:cNvSpPr>
          <p:nvPr/>
        </p:nvSpPr>
        <p:spPr bwMode="auto">
          <a:xfrm>
            <a:off x="838200" y="1447800"/>
            <a:ext cx="381000" cy="38100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001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1127125" y="119063"/>
            <a:ext cx="396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Alkali Earth Metals</a:t>
            </a:r>
          </a:p>
        </p:txBody>
      </p:sp>
      <p:sp>
        <p:nvSpPr>
          <p:cNvPr id="43012" name="Rectangle 4"/>
          <p:cNvSpPr>
            <a:spLocks noChangeArrowheads="1"/>
          </p:cNvSpPr>
          <p:nvPr/>
        </p:nvSpPr>
        <p:spPr bwMode="auto">
          <a:xfrm>
            <a:off x="1295400" y="1981200"/>
            <a:ext cx="304800" cy="32766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001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1143000" y="152400"/>
            <a:ext cx="282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Noble Gases</a:t>
            </a:r>
          </a:p>
        </p:txBody>
      </p:sp>
      <p:sp>
        <p:nvSpPr>
          <p:cNvPr id="44036" name="Rectangle 4"/>
          <p:cNvSpPr>
            <a:spLocks noChangeArrowheads="1"/>
          </p:cNvSpPr>
          <p:nvPr/>
        </p:nvSpPr>
        <p:spPr bwMode="auto">
          <a:xfrm>
            <a:off x="7772400" y="1524000"/>
            <a:ext cx="381000" cy="38100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001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1127125" y="119063"/>
            <a:ext cx="211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Halogens</a:t>
            </a:r>
          </a:p>
        </p:txBody>
      </p:sp>
      <p:sp>
        <p:nvSpPr>
          <p:cNvPr id="45060" name="Rectangle 4"/>
          <p:cNvSpPr>
            <a:spLocks noChangeArrowheads="1"/>
          </p:cNvSpPr>
          <p:nvPr/>
        </p:nvSpPr>
        <p:spPr bwMode="auto">
          <a:xfrm>
            <a:off x="7391400" y="2057400"/>
            <a:ext cx="381000" cy="32004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001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127125" y="119063"/>
            <a:ext cx="320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a:t>Chalcogenides</a:t>
            </a:r>
          </a:p>
        </p:txBody>
      </p:sp>
      <p:sp>
        <p:nvSpPr>
          <p:cNvPr id="46084" name="Rectangle 4"/>
          <p:cNvSpPr>
            <a:spLocks noChangeArrowheads="1"/>
          </p:cNvSpPr>
          <p:nvPr/>
        </p:nvSpPr>
        <p:spPr bwMode="auto">
          <a:xfrm>
            <a:off x="7010400" y="1981200"/>
            <a:ext cx="381000" cy="3276600"/>
          </a:xfrm>
          <a:prstGeom prst="rect">
            <a:avLst/>
          </a:prstGeom>
          <a:solidFill>
            <a:schemeClr val="accent1">
              <a:alpha val="2509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Mass Number vs. Atomic Weight</a:t>
            </a:r>
          </a:p>
        </p:txBody>
      </p:sp>
      <p:sp>
        <p:nvSpPr>
          <p:cNvPr id="52227" name="Rectangle 3"/>
          <p:cNvSpPr>
            <a:spLocks noGrp="1" noChangeArrowheads="1"/>
          </p:cNvSpPr>
          <p:nvPr>
            <p:ph type="body" idx="1"/>
          </p:nvPr>
        </p:nvSpPr>
        <p:spPr/>
        <p:txBody>
          <a:bodyPr/>
          <a:lstStyle/>
          <a:p>
            <a:pPr eaLnBrk="1" hangingPunct="1">
              <a:buFont typeface="Wingdings" pitchFamily="2" charset="2"/>
              <a:buNone/>
            </a:pPr>
            <a:r>
              <a:rPr lang="en-US" smtClean="0"/>
              <a:t>If carbon has a mass number of 12, 13 or 14 (depending on the isotope), why is the atomic mass in the periodic table 12.011?</a:t>
            </a:r>
          </a:p>
          <a:p>
            <a:pPr eaLnBrk="1" hangingPunct="1">
              <a:buFont typeface="Wingdings" pitchFamily="2" charset="2"/>
              <a:buNone/>
            </a:pPr>
            <a:endParaRPr lang="en-US" smtClean="0"/>
          </a:p>
          <a:p>
            <a:pPr eaLnBrk="1" hangingPunct="1">
              <a:buFont typeface="Wingdings" pitchFamily="2" charset="2"/>
              <a:buNone/>
            </a:pPr>
            <a:r>
              <a:rPr lang="en-US" smtClean="0"/>
              <a:t>It is a </a:t>
            </a:r>
            <a:r>
              <a:rPr lang="en-US" b="1" smtClean="0"/>
              <a:t>weighted average</a:t>
            </a:r>
            <a:r>
              <a:rPr lang="en-US" smtClean="0"/>
              <a:t> of all of the isotopes.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diamond(in)">
                                      <p:cBhvr>
                                        <p:cTn id="7" dur="2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What’s a weighted average?</a:t>
            </a:r>
          </a:p>
        </p:txBody>
      </p:sp>
      <p:sp>
        <p:nvSpPr>
          <p:cNvPr id="48131" name="Rectangle 3"/>
          <p:cNvSpPr>
            <a:spLocks noGrp="1" noChangeArrowheads="1"/>
          </p:cNvSpPr>
          <p:nvPr>
            <p:ph type="body" idx="1"/>
          </p:nvPr>
        </p:nvSpPr>
        <p:spPr/>
        <p:txBody>
          <a:bodyPr/>
          <a:lstStyle/>
          <a:p>
            <a:pPr eaLnBrk="1" hangingPunct="1">
              <a:buFont typeface="Wingdings" pitchFamily="2" charset="2"/>
              <a:buNone/>
            </a:pPr>
            <a:r>
              <a:rPr lang="en-US" sz="2600" smtClean="0"/>
              <a:t>It’s like calculating your GPA:</a:t>
            </a:r>
          </a:p>
          <a:p>
            <a:pPr eaLnBrk="1" hangingPunct="1">
              <a:buFont typeface="Wingdings" pitchFamily="2" charset="2"/>
              <a:buNone/>
            </a:pPr>
            <a:endParaRPr lang="en-US" sz="2600" smtClean="0"/>
          </a:p>
          <a:p>
            <a:pPr eaLnBrk="1" hangingPunct="1">
              <a:buFont typeface="Wingdings" pitchFamily="2" charset="2"/>
              <a:buNone/>
            </a:pPr>
            <a:r>
              <a:rPr lang="en-US" sz="2600" smtClean="0"/>
              <a:t>Principles of Chemistry – A – 4 credits</a:t>
            </a:r>
          </a:p>
          <a:p>
            <a:pPr eaLnBrk="1" hangingPunct="1">
              <a:buFont typeface="Wingdings" pitchFamily="2" charset="2"/>
              <a:buNone/>
            </a:pPr>
            <a:r>
              <a:rPr lang="en-US" sz="2600" smtClean="0"/>
              <a:t>Chemistry Lab – C – 1 credit</a:t>
            </a:r>
          </a:p>
          <a:p>
            <a:pPr eaLnBrk="1" hangingPunct="1">
              <a:buFont typeface="Wingdings" pitchFamily="2" charset="2"/>
              <a:buNone/>
            </a:pPr>
            <a:endParaRPr lang="en-US" sz="2600" smtClean="0"/>
          </a:p>
          <a:p>
            <a:pPr eaLnBrk="1" hangingPunct="1">
              <a:buFont typeface="Wingdings" pitchFamily="2" charset="2"/>
              <a:buNone/>
            </a:pPr>
            <a:r>
              <a:rPr lang="en-US" sz="2600" smtClean="0"/>
              <a:t>The average grade is a B or 3.0.</a:t>
            </a:r>
          </a:p>
          <a:p>
            <a:pPr eaLnBrk="1" hangingPunct="1">
              <a:buFont typeface="Wingdings" pitchFamily="2" charset="2"/>
              <a:buNone/>
            </a:pPr>
            <a:r>
              <a:rPr lang="en-US" sz="2600" smtClean="0"/>
              <a:t>The weighted average is 3.6 – the class counts for much more than the lab.</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Neon</a:t>
            </a:r>
          </a:p>
        </p:txBody>
      </p:sp>
      <p:sp>
        <p:nvSpPr>
          <p:cNvPr id="49155" name="Rectangle 3"/>
          <p:cNvSpPr>
            <a:spLocks noGrp="1" noChangeArrowheads="1"/>
          </p:cNvSpPr>
          <p:nvPr>
            <p:ph type="body" idx="1"/>
          </p:nvPr>
        </p:nvSpPr>
        <p:spPr/>
        <p:txBody>
          <a:bodyPr/>
          <a:lstStyle/>
          <a:p>
            <a:pPr eaLnBrk="1" hangingPunct="1">
              <a:buFont typeface="Wingdings" pitchFamily="2" charset="2"/>
              <a:buNone/>
            </a:pPr>
            <a:r>
              <a:rPr lang="en-US" smtClean="0"/>
              <a:t>Neon has 3 different isotopes</a:t>
            </a:r>
          </a:p>
          <a:p>
            <a:pPr eaLnBrk="1" hangingPunct="1">
              <a:buFont typeface="Wingdings" pitchFamily="2" charset="2"/>
              <a:buNone/>
            </a:pPr>
            <a:endParaRPr lang="en-US" smtClean="0"/>
          </a:p>
          <a:p>
            <a:pPr eaLnBrk="1" hangingPunct="1">
              <a:buFont typeface="Wingdings" pitchFamily="2" charset="2"/>
              <a:buNone/>
            </a:pPr>
            <a:r>
              <a:rPr lang="en-US" baseline="30000" smtClean="0"/>
              <a:t>20</a:t>
            </a:r>
            <a:r>
              <a:rPr lang="en-US" smtClean="0"/>
              <a:t>Ne – mass = 19.9924 amu</a:t>
            </a:r>
          </a:p>
          <a:p>
            <a:pPr eaLnBrk="1" hangingPunct="1">
              <a:buFont typeface="Wingdings" pitchFamily="2" charset="2"/>
              <a:buNone/>
            </a:pPr>
            <a:r>
              <a:rPr lang="en-US" baseline="30000" smtClean="0"/>
              <a:t>21</a:t>
            </a:r>
            <a:r>
              <a:rPr lang="en-US" smtClean="0"/>
              <a:t>Ne – mass = 20.9938 amu</a:t>
            </a:r>
          </a:p>
          <a:p>
            <a:pPr eaLnBrk="1" hangingPunct="1">
              <a:buFont typeface="Wingdings" pitchFamily="2" charset="2"/>
              <a:buNone/>
            </a:pPr>
            <a:r>
              <a:rPr lang="en-US" baseline="30000" smtClean="0"/>
              <a:t>22</a:t>
            </a:r>
            <a:r>
              <a:rPr lang="en-US" smtClean="0"/>
              <a:t>Ne – mass = 21.9914 amu</a:t>
            </a:r>
          </a:p>
          <a:p>
            <a:pPr eaLnBrk="1" hangingPunct="1">
              <a:buFont typeface="Wingdings" pitchFamily="2" charset="2"/>
              <a:buNone/>
            </a:pPr>
            <a:endParaRPr lang="en-US" baseline="30000" smtClean="0"/>
          </a:p>
          <a:p>
            <a:pPr eaLnBrk="1" hangingPunct="1">
              <a:buFont typeface="Wingdings" pitchFamily="2" charset="2"/>
              <a:buNone/>
            </a:pPr>
            <a:r>
              <a:rPr lang="en-US" smtClean="0"/>
              <a:t>But they aren’t equally common.</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48</a:t>
            </a:fld>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Natural Abundance</a:t>
            </a:r>
          </a:p>
        </p:txBody>
      </p:sp>
      <p:sp>
        <p:nvSpPr>
          <p:cNvPr id="50179" name="Rectangle 3"/>
          <p:cNvSpPr>
            <a:spLocks noGrp="1" noChangeArrowheads="1"/>
          </p:cNvSpPr>
          <p:nvPr>
            <p:ph type="body" idx="1"/>
          </p:nvPr>
        </p:nvSpPr>
        <p:spPr/>
        <p:txBody>
          <a:bodyPr/>
          <a:lstStyle/>
          <a:p>
            <a:pPr eaLnBrk="1" hangingPunct="1">
              <a:buFont typeface="Wingdings" pitchFamily="2" charset="2"/>
              <a:buNone/>
            </a:pPr>
            <a:r>
              <a:rPr lang="en-US" smtClean="0"/>
              <a:t>All isotopes occur with a certain “natural abundance” – the % of a sample of that element that has that isotope mass.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2895600" y="3810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MATTER</a:t>
            </a:r>
          </a:p>
        </p:txBody>
      </p:sp>
      <p:sp>
        <p:nvSpPr>
          <p:cNvPr id="34820" name="Rectangle 3"/>
          <p:cNvSpPr>
            <a:spLocks noChangeArrowheads="1"/>
          </p:cNvSpPr>
          <p:nvPr/>
        </p:nvSpPr>
        <p:spPr bwMode="auto">
          <a:xfrm>
            <a:off x="762000" y="21336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PURE</a:t>
            </a:r>
          </a:p>
        </p:txBody>
      </p:sp>
      <p:sp>
        <p:nvSpPr>
          <p:cNvPr id="34821" name="Rectangle 4"/>
          <p:cNvSpPr>
            <a:spLocks noChangeArrowheads="1"/>
          </p:cNvSpPr>
          <p:nvPr/>
        </p:nvSpPr>
        <p:spPr bwMode="auto">
          <a:xfrm>
            <a:off x="5410200" y="2133600"/>
            <a:ext cx="2819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MIXTURE</a:t>
            </a:r>
          </a:p>
        </p:txBody>
      </p:sp>
      <p:sp>
        <p:nvSpPr>
          <p:cNvPr id="34822" name="Rectangle 5"/>
          <p:cNvSpPr>
            <a:spLocks noChangeArrowheads="1"/>
          </p:cNvSpPr>
          <p:nvPr/>
        </p:nvSpPr>
        <p:spPr bwMode="auto">
          <a:xfrm>
            <a:off x="2286000" y="4876800"/>
            <a:ext cx="1600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MOLECULE</a:t>
            </a:r>
          </a:p>
          <a:p>
            <a:pPr algn="ctr" eaLnBrk="1" hangingPunct="1">
              <a:spcBef>
                <a:spcPct val="0"/>
              </a:spcBef>
              <a:buClrTx/>
              <a:buSzTx/>
              <a:buFontTx/>
              <a:buNone/>
            </a:pPr>
            <a:r>
              <a:rPr lang="en-US" altLang="en-US" sz="1800"/>
              <a:t>(COMPOUND)</a:t>
            </a:r>
          </a:p>
        </p:txBody>
      </p:sp>
      <p:sp>
        <p:nvSpPr>
          <p:cNvPr id="34823" name="Rectangle 6"/>
          <p:cNvSpPr>
            <a:spLocks noChangeArrowheads="1"/>
          </p:cNvSpPr>
          <p:nvPr/>
        </p:nvSpPr>
        <p:spPr bwMode="auto">
          <a:xfrm>
            <a:off x="304800" y="4876800"/>
            <a:ext cx="1600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800"/>
              <a:t>ATOM</a:t>
            </a:r>
          </a:p>
          <a:p>
            <a:pPr algn="ctr" eaLnBrk="1" hangingPunct="1">
              <a:spcBef>
                <a:spcPct val="0"/>
              </a:spcBef>
              <a:buClrTx/>
              <a:buSzTx/>
              <a:buFontTx/>
              <a:buNone/>
            </a:pPr>
            <a:r>
              <a:rPr lang="en-US" altLang="en-US" sz="1800"/>
              <a:t>(ELEMENT)</a:t>
            </a:r>
          </a:p>
        </p:txBody>
      </p:sp>
      <p:sp>
        <p:nvSpPr>
          <p:cNvPr id="34824" name="Rectangle 7"/>
          <p:cNvSpPr>
            <a:spLocks noChangeArrowheads="1"/>
          </p:cNvSpPr>
          <p:nvPr/>
        </p:nvSpPr>
        <p:spPr bwMode="auto">
          <a:xfrm>
            <a:off x="6934200" y="4876800"/>
            <a:ext cx="1981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600"/>
              <a:t>HOMOGENEOUS</a:t>
            </a:r>
          </a:p>
        </p:txBody>
      </p:sp>
      <p:sp>
        <p:nvSpPr>
          <p:cNvPr id="34825" name="Rectangle 8"/>
          <p:cNvSpPr>
            <a:spLocks noChangeArrowheads="1"/>
          </p:cNvSpPr>
          <p:nvPr/>
        </p:nvSpPr>
        <p:spPr bwMode="auto">
          <a:xfrm>
            <a:off x="4724400" y="4876800"/>
            <a:ext cx="1905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en-US" altLang="en-US" sz="1600"/>
              <a:t>HETEROGENEOUS</a:t>
            </a:r>
          </a:p>
        </p:txBody>
      </p:sp>
      <p:sp>
        <p:nvSpPr>
          <p:cNvPr id="34826" name="Line 9"/>
          <p:cNvSpPr>
            <a:spLocks noChangeShapeType="1"/>
          </p:cNvSpPr>
          <p:nvPr/>
        </p:nvSpPr>
        <p:spPr bwMode="auto">
          <a:xfrm>
            <a:off x="4267200" y="1447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0"/>
          <p:cNvSpPr>
            <a:spLocks noChangeShapeType="1"/>
          </p:cNvSpPr>
          <p:nvPr/>
        </p:nvSpPr>
        <p:spPr bwMode="auto">
          <a:xfrm flipH="1">
            <a:off x="2209800" y="18288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1"/>
          <p:cNvSpPr>
            <a:spLocks noChangeShapeType="1"/>
          </p:cNvSpPr>
          <p:nvPr/>
        </p:nvSpPr>
        <p:spPr bwMode="auto">
          <a:xfrm>
            <a:off x="2209800" y="182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Line 12"/>
          <p:cNvSpPr>
            <a:spLocks noChangeShapeType="1"/>
          </p:cNvSpPr>
          <p:nvPr/>
        </p:nvSpPr>
        <p:spPr bwMode="auto">
          <a:xfrm>
            <a:off x="6781800" y="182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Text Box 13"/>
          <p:cNvSpPr txBox="1">
            <a:spLocks noChangeArrowheads="1"/>
          </p:cNvSpPr>
          <p:nvPr/>
        </p:nvSpPr>
        <p:spPr bwMode="auto">
          <a:xfrm>
            <a:off x="2667000" y="1447800"/>
            <a:ext cx="3700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600"/>
              <a:t>CAN YOU PHYSICALLY SEPARATE?</a:t>
            </a:r>
          </a:p>
        </p:txBody>
      </p:sp>
      <p:sp>
        <p:nvSpPr>
          <p:cNvPr id="34831" name="Text Box 14"/>
          <p:cNvSpPr txBox="1">
            <a:spLocks noChangeArrowheads="1"/>
          </p:cNvSpPr>
          <p:nvPr/>
        </p:nvSpPr>
        <p:spPr bwMode="auto">
          <a:xfrm>
            <a:off x="6918325" y="178435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34832" name="Text Box 15"/>
          <p:cNvSpPr txBox="1">
            <a:spLocks noChangeArrowheads="1"/>
          </p:cNvSpPr>
          <p:nvPr/>
        </p:nvSpPr>
        <p:spPr bwMode="auto">
          <a:xfrm>
            <a:off x="1508125" y="178435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34833" name="Line 16"/>
          <p:cNvSpPr>
            <a:spLocks noChangeShapeType="1"/>
          </p:cNvSpPr>
          <p:nvPr/>
        </p:nvSpPr>
        <p:spPr bwMode="auto">
          <a:xfrm>
            <a:off x="2209800" y="3200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7"/>
          <p:cNvSpPr>
            <a:spLocks noChangeShapeType="1"/>
          </p:cNvSpPr>
          <p:nvPr/>
        </p:nvSpPr>
        <p:spPr bwMode="auto">
          <a:xfrm>
            <a:off x="1143000" y="36576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8"/>
          <p:cNvSpPr>
            <a:spLocks noChangeShapeType="1"/>
          </p:cNvSpPr>
          <p:nvPr/>
        </p:nvSpPr>
        <p:spPr bwMode="auto">
          <a:xfrm>
            <a:off x="11430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19"/>
          <p:cNvSpPr>
            <a:spLocks noChangeShapeType="1"/>
          </p:cNvSpPr>
          <p:nvPr/>
        </p:nvSpPr>
        <p:spPr bwMode="auto">
          <a:xfrm>
            <a:off x="32004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Text Box 20"/>
          <p:cNvSpPr txBox="1">
            <a:spLocks noChangeArrowheads="1"/>
          </p:cNvSpPr>
          <p:nvPr/>
        </p:nvSpPr>
        <p:spPr bwMode="auto">
          <a:xfrm>
            <a:off x="2438400" y="44196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34838" name="Text Box 21"/>
          <p:cNvSpPr txBox="1">
            <a:spLocks noChangeArrowheads="1"/>
          </p:cNvSpPr>
          <p:nvPr/>
        </p:nvSpPr>
        <p:spPr bwMode="auto">
          <a:xfrm>
            <a:off x="533400" y="441960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34839" name="Text Box 22"/>
          <p:cNvSpPr txBox="1">
            <a:spLocks noChangeArrowheads="1"/>
          </p:cNvSpPr>
          <p:nvPr/>
        </p:nvSpPr>
        <p:spPr bwMode="auto">
          <a:xfrm>
            <a:off x="1295400" y="3657600"/>
            <a:ext cx="14684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Can you </a:t>
            </a:r>
          </a:p>
          <a:p>
            <a:pPr eaLnBrk="1" hangingPunct="1">
              <a:spcBef>
                <a:spcPct val="0"/>
              </a:spcBef>
              <a:buClrTx/>
              <a:buSzTx/>
              <a:buFontTx/>
              <a:buNone/>
            </a:pPr>
            <a:r>
              <a:rPr lang="en-US" altLang="en-US" sz="1800"/>
              <a:t>chemically </a:t>
            </a:r>
          </a:p>
          <a:p>
            <a:pPr eaLnBrk="1" hangingPunct="1">
              <a:spcBef>
                <a:spcPct val="0"/>
              </a:spcBef>
              <a:buClrTx/>
              <a:buSzTx/>
              <a:buFontTx/>
              <a:buNone/>
            </a:pPr>
            <a:r>
              <a:rPr lang="en-US" altLang="en-US" sz="1800"/>
              <a:t>Separate?</a:t>
            </a:r>
          </a:p>
        </p:txBody>
      </p:sp>
      <p:sp>
        <p:nvSpPr>
          <p:cNvPr id="34840" name="Line 23"/>
          <p:cNvSpPr>
            <a:spLocks noChangeShapeType="1"/>
          </p:cNvSpPr>
          <p:nvPr/>
        </p:nvSpPr>
        <p:spPr bwMode="auto">
          <a:xfrm>
            <a:off x="6858000" y="3200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Line 24"/>
          <p:cNvSpPr>
            <a:spLocks noChangeShapeType="1"/>
          </p:cNvSpPr>
          <p:nvPr/>
        </p:nvSpPr>
        <p:spPr bwMode="auto">
          <a:xfrm>
            <a:off x="5486400" y="36576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25"/>
          <p:cNvSpPr>
            <a:spLocks noChangeShapeType="1"/>
          </p:cNvSpPr>
          <p:nvPr/>
        </p:nvSpPr>
        <p:spPr bwMode="auto">
          <a:xfrm>
            <a:off x="54864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Line 26"/>
          <p:cNvSpPr>
            <a:spLocks noChangeShapeType="1"/>
          </p:cNvSpPr>
          <p:nvPr/>
        </p:nvSpPr>
        <p:spPr bwMode="auto">
          <a:xfrm>
            <a:off x="8077200" y="3657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Text Box 27"/>
          <p:cNvSpPr txBox="1">
            <a:spLocks noChangeArrowheads="1"/>
          </p:cNvSpPr>
          <p:nvPr/>
        </p:nvSpPr>
        <p:spPr bwMode="auto">
          <a:xfrm>
            <a:off x="4724400" y="4419600"/>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NO</a:t>
            </a:r>
          </a:p>
        </p:txBody>
      </p:sp>
      <p:sp>
        <p:nvSpPr>
          <p:cNvPr id="34845" name="Text Box 28"/>
          <p:cNvSpPr txBox="1">
            <a:spLocks noChangeArrowheads="1"/>
          </p:cNvSpPr>
          <p:nvPr/>
        </p:nvSpPr>
        <p:spPr bwMode="auto">
          <a:xfrm>
            <a:off x="8153400" y="44196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YES</a:t>
            </a:r>
          </a:p>
        </p:txBody>
      </p:sp>
      <p:sp>
        <p:nvSpPr>
          <p:cNvPr id="34846" name="Text Box 29"/>
          <p:cNvSpPr txBox="1">
            <a:spLocks noChangeArrowheads="1"/>
          </p:cNvSpPr>
          <p:nvPr/>
        </p:nvSpPr>
        <p:spPr bwMode="auto">
          <a:xfrm>
            <a:off x="5851525" y="3689350"/>
            <a:ext cx="1816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en-US" altLang="en-US" sz="1800"/>
              <a:t>Is it “uniform”</a:t>
            </a:r>
          </a:p>
          <a:p>
            <a:pPr eaLnBrk="1" hangingPunct="1">
              <a:spcBef>
                <a:spcPct val="0"/>
              </a:spcBef>
              <a:buClrTx/>
              <a:buSzTx/>
              <a:buFontTx/>
              <a:buNone/>
            </a:pPr>
            <a:r>
              <a:rPr lang="en-US" altLang="en-US" sz="1800"/>
              <a:t>Throughout?</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a:t>
            </a:fld>
            <a:endParaRPr lang="en-US" altLang="en-US"/>
          </a:p>
        </p:txBody>
      </p:sp>
    </p:spTree>
    <p:extLst>
      <p:ext uri="{BB962C8B-B14F-4D97-AF65-F5344CB8AC3E}">
        <p14:creationId xmlns:p14="http://schemas.microsoft.com/office/powerpoint/2010/main" val="733984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Neon – natural abundances</a:t>
            </a:r>
          </a:p>
        </p:txBody>
      </p:sp>
      <p:sp>
        <p:nvSpPr>
          <p:cNvPr id="5120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baseline="30000" smtClean="0"/>
              <a:t>20</a:t>
            </a:r>
            <a:r>
              <a:rPr lang="en-US" smtClean="0"/>
              <a:t>Ne – mass = 19.9924 amu – 90.48% NA</a:t>
            </a:r>
          </a:p>
          <a:p>
            <a:pPr eaLnBrk="1" hangingPunct="1">
              <a:lnSpc>
                <a:spcPct val="90000"/>
              </a:lnSpc>
              <a:buFont typeface="Wingdings" pitchFamily="2" charset="2"/>
              <a:buNone/>
            </a:pPr>
            <a:r>
              <a:rPr lang="en-US" baseline="30000" smtClean="0"/>
              <a:t>21</a:t>
            </a:r>
            <a:r>
              <a:rPr lang="en-US" smtClean="0"/>
              <a:t>Ne – mass = 20.9938 amu – 0.27% NA</a:t>
            </a:r>
          </a:p>
          <a:p>
            <a:pPr eaLnBrk="1" hangingPunct="1">
              <a:lnSpc>
                <a:spcPct val="90000"/>
              </a:lnSpc>
              <a:buFont typeface="Wingdings" pitchFamily="2" charset="2"/>
              <a:buNone/>
            </a:pPr>
            <a:r>
              <a:rPr lang="en-US" baseline="30000" smtClean="0"/>
              <a:t>22</a:t>
            </a:r>
            <a:r>
              <a:rPr lang="en-US" smtClean="0"/>
              <a:t>Ne – mass = 21.9914 amu – 9.25% NA</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The natural abundances are significantly different for the different isotopes and this must be accounted for in the “average atomic mass” of a sample of neon.</a:t>
            </a:r>
          </a:p>
          <a:p>
            <a:pPr eaLnBrk="1" hangingPunct="1">
              <a:lnSpc>
                <a:spcPct val="90000"/>
              </a:lnSpc>
              <a:buFont typeface="Wingdings" pitchFamily="2" charset="2"/>
              <a:buNone/>
            </a:pPr>
            <a:endParaRPr lang="en-US" baseline="300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Neon – atomic mass</a:t>
            </a:r>
          </a:p>
        </p:txBody>
      </p:sp>
      <p:sp>
        <p:nvSpPr>
          <p:cNvPr id="52227" name="Rectangle 3"/>
          <p:cNvSpPr>
            <a:spLocks noGrp="1" noChangeArrowheads="1"/>
          </p:cNvSpPr>
          <p:nvPr>
            <p:ph type="body" idx="1"/>
          </p:nvPr>
        </p:nvSpPr>
        <p:spPr/>
        <p:txBody>
          <a:bodyPr/>
          <a:lstStyle/>
          <a:p>
            <a:pPr eaLnBrk="1" hangingPunct="1">
              <a:buFont typeface="Wingdings" pitchFamily="2" charset="2"/>
              <a:buNone/>
            </a:pPr>
            <a:r>
              <a:rPr lang="en-US" baseline="30000" smtClean="0"/>
              <a:t>20</a:t>
            </a:r>
            <a:r>
              <a:rPr lang="en-US" smtClean="0"/>
              <a:t>Ne – mass = 19.9924 amu – 90.48% NA</a:t>
            </a:r>
          </a:p>
          <a:p>
            <a:pPr eaLnBrk="1" hangingPunct="1">
              <a:buFont typeface="Wingdings" pitchFamily="2" charset="2"/>
              <a:buNone/>
            </a:pPr>
            <a:r>
              <a:rPr lang="en-US" baseline="30000" smtClean="0"/>
              <a:t>21</a:t>
            </a:r>
            <a:r>
              <a:rPr lang="en-US" smtClean="0"/>
              <a:t>Ne – mass = 20.9938 amu – 0.27% NA</a:t>
            </a:r>
          </a:p>
          <a:p>
            <a:pPr eaLnBrk="1" hangingPunct="1">
              <a:buFont typeface="Wingdings" pitchFamily="2" charset="2"/>
              <a:buNone/>
            </a:pPr>
            <a:r>
              <a:rPr lang="en-US" baseline="30000" smtClean="0"/>
              <a:t>22</a:t>
            </a:r>
            <a:r>
              <a:rPr lang="en-US" smtClean="0"/>
              <a:t>Ne – mass = 21.9914 amu – 9.25% NA</a:t>
            </a:r>
          </a:p>
          <a:p>
            <a:pPr eaLnBrk="1" hangingPunct="1">
              <a:buFont typeface="Wingdings" pitchFamily="2" charset="2"/>
              <a:buNone/>
            </a:pPr>
            <a:endParaRPr lang="en-US" smtClean="0"/>
          </a:p>
          <a:p>
            <a:pPr eaLnBrk="1" hangingPunct="1">
              <a:buFont typeface="Wingdings" pitchFamily="2" charset="2"/>
              <a:buNone/>
            </a:pPr>
            <a:r>
              <a:rPr lang="en-US" sz="2400" smtClean="0"/>
              <a:t>19.9924 * 0.9048 + 20.9938 * 0.0027 + 21.9914 * 0.0925</a:t>
            </a:r>
            <a:r>
              <a:rPr lang="en-US" smtClean="0"/>
              <a:t> = 20.180 amu</a:t>
            </a:r>
          </a:p>
          <a:p>
            <a:pPr eaLnBrk="1" hangingPunct="1">
              <a:buFont typeface="Wingdings" pitchFamily="2" charset="2"/>
              <a:buNone/>
            </a:pPr>
            <a:endParaRPr lang="en-US" smtClean="0"/>
          </a:p>
          <a:p>
            <a:pPr eaLnBrk="1" hangingPunct="1">
              <a:buFont typeface="Wingdings" pitchFamily="2" charset="2"/>
              <a:buNone/>
            </a:pPr>
            <a:endParaRPr lang="en-US" baseline="300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93276"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4C25AACF-DF83-4998-8C03-B3386D18E1EF}" type="slidenum">
              <a:rPr lang="en-US" altLang="en-US" smtClean="0"/>
              <a:pPr>
                <a:defRPr/>
              </a:pPr>
              <a:t>52</a:t>
            </a:fld>
            <a:endParaRPr lang="en-US" altLang="en-US"/>
          </a:p>
        </p:txBody>
      </p:sp>
    </p:spTree>
    <p:extLst>
      <p:ext uri="{BB962C8B-B14F-4D97-AF65-F5344CB8AC3E}">
        <p14:creationId xmlns:p14="http://schemas.microsoft.com/office/powerpoint/2010/main" val="3778934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Neon – alternate calculation</a:t>
            </a:r>
          </a:p>
        </p:txBody>
      </p:sp>
      <p:sp>
        <p:nvSpPr>
          <p:cNvPr id="54275" name="Rectangle 3"/>
          <p:cNvSpPr>
            <a:spLocks noGrp="1" noChangeArrowheads="1"/>
          </p:cNvSpPr>
          <p:nvPr>
            <p:ph type="body" idx="1"/>
          </p:nvPr>
        </p:nvSpPr>
        <p:spPr/>
        <p:txBody>
          <a:bodyPr/>
          <a:lstStyle/>
          <a:p>
            <a:pPr eaLnBrk="1" hangingPunct="1">
              <a:buFont typeface="Wingdings" pitchFamily="2" charset="2"/>
              <a:buNone/>
            </a:pPr>
            <a:r>
              <a:rPr lang="en-US" baseline="30000" smtClean="0"/>
              <a:t>20</a:t>
            </a:r>
            <a:r>
              <a:rPr lang="en-US" smtClean="0"/>
              <a:t>Ne – mass = 19.9924 amu – 90.48% NA</a:t>
            </a:r>
          </a:p>
          <a:p>
            <a:pPr eaLnBrk="1" hangingPunct="1">
              <a:buFont typeface="Wingdings" pitchFamily="2" charset="2"/>
              <a:buNone/>
            </a:pPr>
            <a:r>
              <a:rPr lang="en-US" baseline="30000" smtClean="0"/>
              <a:t>21</a:t>
            </a:r>
            <a:r>
              <a:rPr lang="en-US" smtClean="0"/>
              <a:t>Ne – mass = 20.9938 amu – 0.27% NA</a:t>
            </a:r>
          </a:p>
          <a:p>
            <a:pPr eaLnBrk="1" hangingPunct="1">
              <a:buFont typeface="Wingdings" pitchFamily="2" charset="2"/>
              <a:buNone/>
            </a:pPr>
            <a:r>
              <a:rPr lang="en-US" baseline="30000" smtClean="0"/>
              <a:t>22</a:t>
            </a:r>
            <a:r>
              <a:rPr lang="en-US" smtClean="0"/>
              <a:t>Ne – mass = 21.9914 amu – 9.25% NA</a:t>
            </a:r>
          </a:p>
          <a:p>
            <a:pPr eaLnBrk="1" hangingPunct="1">
              <a:buFont typeface="Wingdings" pitchFamily="2" charset="2"/>
              <a:buNone/>
            </a:pPr>
            <a:endParaRPr lang="en-US" smtClean="0"/>
          </a:p>
          <a:p>
            <a:pPr eaLnBrk="1" hangingPunct="1">
              <a:buFont typeface="Wingdings" pitchFamily="2" charset="2"/>
              <a:buNone/>
            </a:pPr>
            <a:r>
              <a:rPr lang="en-US" smtClean="0"/>
              <a:t>(</a:t>
            </a:r>
            <a:r>
              <a:rPr lang="en-US" sz="2100" u="sng" smtClean="0"/>
              <a:t>19.9924 * 90.48 + 20.9938 * 0.27 + 21.9914 * 9.25)</a:t>
            </a:r>
            <a:r>
              <a:rPr lang="en-US" smtClean="0"/>
              <a:t>                 				100 </a:t>
            </a:r>
          </a:p>
          <a:p>
            <a:pPr eaLnBrk="1" hangingPunct="1">
              <a:buFont typeface="Wingdings" pitchFamily="2" charset="2"/>
              <a:buNone/>
            </a:pPr>
            <a:r>
              <a:rPr lang="en-US" smtClean="0"/>
              <a:t>= 20.180 amu</a:t>
            </a:r>
          </a:p>
          <a:p>
            <a:pPr eaLnBrk="1" hangingPunct="1">
              <a:buFont typeface="Wingdings" pitchFamily="2" charset="2"/>
              <a:buNone/>
            </a:pPr>
            <a:endParaRPr lang="en-US" baseline="3000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Molecules from atoms</a:t>
            </a:r>
          </a:p>
        </p:txBody>
      </p:sp>
      <p:sp>
        <p:nvSpPr>
          <p:cNvPr id="55299" name="Rectangle 3"/>
          <p:cNvSpPr>
            <a:spLocks noGrp="1" noChangeArrowheads="1"/>
          </p:cNvSpPr>
          <p:nvPr>
            <p:ph type="body" idx="1"/>
          </p:nvPr>
        </p:nvSpPr>
        <p:spPr/>
        <p:txBody>
          <a:bodyPr/>
          <a:lstStyle/>
          <a:p>
            <a:pPr eaLnBrk="1" hangingPunct="1">
              <a:buFont typeface="Wingdings" pitchFamily="2" charset="2"/>
              <a:buNone/>
            </a:pPr>
            <a:r>
              <a:rPr lang="en-US" smtClean="0"/>
              <a:t>Molecules are made by combining 2 or more atoms.  It makes no difference whether they are the same atom or different atoms.</a:t>
            </a:r>
          </a:p>
          <a:p>
            <a:pPr eaLnBrk="1" hangingPunct="1">
              <a:buFont typeface="Wingdings" pitchFamily="2" charset="2"/>
              <a:buNone/>
            </a:pPr>
            <a:endParaRPr lang="en-US"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54</a:t>
            </a:fld>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Diatomic molecules</a:t>
            </a:r>
          </a:p>
        </p:txBody>
      </p:sp>
      <p:sp>
        <p:nvSpPr>
          <p:cNvPr id="56323"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Some of the elements actually exist in nature ONLY as diatomic molecules (di-atomic = two atoms).</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For example H</a:t>
            </a:r>
            <a:r>
              <a:rPr lang="en-US" baseline="-25000" smtClean="0"/>
              <a:t>2</a:t>
            </a:r>
            <a:r>
              <a:rPr lang="en-US" smtClean="0"/>
              <a:t>, O</a:t>
            </a:r>
            <a:r>
              <a:rPr lang="en-US" baseline="-25000" smtClean="0"/>
              <a:t>2</a:t>
            </a:r>
            <a:r>
              <a:rPr lang="en-US" smtClean="0"/>
              <a:t>, N</a:t>
            </a:r>
            <a:r>
              <a:rPr lang="en-US" baseline="-25000" smtClean="0"/>
              <a:t>2</a:t>
            </a:r>
            <a:r>
              <a:rPr lang="en-US" smtClean="0"/>
              <a:t>, F</a:t>
            </a:r>
            <a:r>
              <a:rPr lang="en-US" baseline="-25000" smtClean="0"/>
              <a:t>2</a:t>
            </a:r>
            <a:r>
              <a:rPr lang="en-US" smtClean="0"/>
              <a:t>, Br</a:t>
            </a:r>
            <a:r>
              <a:rPr lang="en-US" baseline="-25000" smtClean="0"/>
              <a:t>2</a:t>
            </a:r>
            <a:r>
              <a:rPr lang="en-US" smtClean="0"/>
              <a:t>, Cl</a:t>
            </a:r>
            <a:r>
              <a:rPr lang="en-US" baseline="-25000" smtClean="0"/>
              <a:t>2</a:t>
            </a:r>
            <a:r>
              <a:rPr lang="en-US" smtClean="0"/>
              <a:t>, I</a:t>
            </a:r>
            <a:r>
              <a:rPr lang="en-US" baseline="-25000" smtClean="0"/>
              <a:t>2</a:t>
            </a:r>
            <a:endParaRPr lang="en-US" smtClean="0"/>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These are considered to be the natural form of these elements.</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Halogens, HON!</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55</a:t>
            </a:fld>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Diatomic molecules</a:t>
            </a:r>
          </a:p>
        </p:txBody>
      </p:sp>
      <p:sp>
        <p:nvSpPr>
          <p:cNvPr id="57347" name="Rectangle 3"/>
          <p:cNvSpPr>
            <a:spLocks noGrp="1" noChangeArrowheads="1"/>
          </p:cNvSpPr>
          <p:nvPr>
            <p:ph type="body" idx="1"/>
          </p:nvPr>
        </p:nvSpPr>
        <p:spPr/>
        <p:txBody>
          <a:bodyPr/>
          <a:lstStyle/>
          <a:p>
            <a:pPr eaLnBrk="1" hangingPunct="1">
              <a:buFont typeface="Wingdings" pitchFamily="2" charset="2"/>
              <a:buNone/>
            </a:pPr>
            <a:r>
              <a:rPr lang="en-US" smtClean="0"/>
              <a:t>You can form a myriad of diatomic molecules from different atoms joined together.</a:t>
            </a:r>
          </a:p>
          <a:p>
            <a:pPr eaLnBrk="1" hangingPunct="1">
              <a:buFont typeface="Wingdings" pitchFamily="2" charset="2"/>
              <a:buNone/>
            </a:pPr>
            <a:endParaRPr lang="en-US" smtClean="0"/>
          </a:p>
          <a:p>
            <a:pPr eaLnBrk="1" hangingPunct="1">
              <a:buFont typeface="Wingdings" pitchFamily="2" charset="2"/>
              <a:buNone/>
            </a:pPr>
            <a:r>
              <a:rPr lang="en-US" smtClean="0"/>
              <a:t>MgO, FeO, CO, NO, HCl are examples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56</a:t>
            </a:fld>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Molecular Mass</a:t>
            </a:r>
          </a:p>
        </p:txBody>
      </p:sp>
      <p:sp>
        <p:nvSpPr>
          <p:cNvPr id="58371" name="Rectangle 3"/>
          <p:cNvSpPr>
            <a:spLocks noGrp="1" noChangeArrowheads="1"/>
          </p:cNvSpPr>
          <p:nvPr>
            <p:ph type="body" idx="1"/>
          </p:nvPr>
        </p:nvSpPr>
        <p:spPr/>
        <p:txBody>
          <a:bodyPr/>
          <a:lstStyle/>
          <a:p>
            <a:pPr eaLnBrk="1" hangingPunct="1">
              <a:buFont typeface="Wingdings" pitchFamily="2" charset="2"/>
              <a:buNone/>
            </a:pPr>
            <a:r>
              <a:rPr lang="en-US" smtClean="0"/>
              <a:t>A molecule has a molecular mass just like an atom has an atomic mass.</a:t>
            </a:r>
          </a:p>
          <a:p>
            <a:pPr eaLnBrk="1" hangingPunct="1">
              <a:buFont typeface="Wingdings" pitchFamily="2" charset="2"/>
              <a:buNone/>
            </a:pPr>
            <a:endParaRPr lang="en-US" smtClean="0"/>
          </a:p>
          <a:p>
            <a:pPr eaLnBrk="1" hangingPunct="1">
              <a:buFont typeface="Wingdings" pitchFamily="2" charset="2"/>
              <a:buNone/>
            </a:pPr>
            <a:r>
              <a:rPr lang="en-US" smtClean="0"/>
              <a:t>Both are frequently called “molar mass” and have units of g/mol (which is why they are called “molar mass” which is the mass, in g, of a mole of substance)</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57</a:t>
            </a:fld>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Molar Mass</a:t>
            </a:r>
          </a:p>
        </p:txBody>
      </p:sp>
      <p:sp>
        <p:nvSpPr>
          <p:cNvPr id="5939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To determine the molar mass of a molecule, you simply add together the atomic masses of the atoms that make it up.</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So, for MgO:</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Molar Mass of MgO = Molar mass of Mg + Molar Mass of O</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58</a:t>
            </a:fld>
            <a:endParaRPr lang="en-US"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93276"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4C25AACF-DF83-4998-8C03-B3386D18E1EF}" type="slidenum">
              <a:rPr lang="en-US" altLang="en-US" smtClean="0"/>
              <a:pPr>
                <a:defRPr/>
              </a:pPr>
              <a:t>59</a:t>
            </a:fld>
            <a:endParaRPr lang="en-US" altLang="en-US"/>
          </a:p>
        </p:txBody>
      </p:sp>
    </p:spTree>
    <p:extLst>
      <p:ext uri="{BB962C8B-B14F-4D97-AF65-F5344CB8AC3E}">
        <p14:creationId xmlns:p14="http://schemas.microsoft.com/office/powerpoint/2010/main" val="363518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304800"/>
            <a:ext cx="8229600" cy="1139825"/>
          </a:xfrm>
        </p:spPr>
        <p:txBody>
          <a:bodyPr/>
          <a:lstStyle/>
          <a:p>
            <a:pPr eaLnBrk="1" hangingPunct="1"/>
            <a:endParaRPr lang="en-US" altLang="en-US" smtClean="0"/>
          </a:p>
        </p:txBody>
      </p:sp>
      <p:sp>
        <p:nvSpPr>
          <p:cNvPr id="33796" name="Rectangle 3"/>
          <p:cNvSpPr>
            <a:spLocks noGrp="1" noChangeArrowheads="1"/>
          </p:cNvSpPr>
          <p:nvPr>
            <p:ph type="body" idx="1"/>
          </p:nvPr>
        </p:nvSpPr>
        <p:spPr/>
        <p:txBody>
          <a:bodyPr/>
          <a:lstStyle/>
          <a:p>
            <a:pPr eaLnBrk="1" hangingPunct="1"/>
            <a:endParaRPr lang="en-US" altLang="en-US" smtClean="0"/>
          </a:p>
        </p:txBody>
      </p:sp>
      <p:pic>
        <p:nvPicPr>
          <p:cNvPr id="33797" name="Picture 4" descr="01_0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085013"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a:t>
            </a:fld>
            <a:endParaRPr lang="en-US" altLang="en-US"/>
          </a:p>
        </p:txBody>
      </p:sp>
    </p:spTree>
    <p:extLst>
      <p:ext uri="{BB962C8B-B14F-4D97-AF65-F5344CB8AC3E}">
        <p14:creationId xmlns:p14="http://schemas.microsoft.com/office/powerpoint/2010/main" val="276897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A mole of Mg atoms has a mass of 24.31 g.  How many moles of Mg atoms in 500 g?</a:t>
                </a:r>
              </a:p>
              <a:p>
                <a:pPr marL="0" indent="0">
                  <a:buNone/>
                </a:pPr>
                <a:endParaRPr lang="en-US" dirty="0"/>
              </a:p>
              <a:p>
                <a:pPr marL="0" indent="0">
                  <a:buNone/>
                </a:pPr>
                <a:r>
                  <a:rPr lang="en-US" dirty="0" smtClean="0"/>
                  <a:t>1 </a:t>
                </a:r>
                <a:r>
                  <a:rPr lang="en-US" dirty="0" err="1" smtClean="0"/>
                  <a:t>mol</a:t>
                </a:r>
                <a:r>
                  <a:rPr lang="en-US" dirty="0" smtClean="0"/>
                  <a:t> of Mg atoms = 24.31 g  </a:t>
                </a:r>
              </a:p>
              <a:p>
                <a:pPr marL="0" indent="0">
                  <a:buNone/>
                </a:pPr>
                <a:r>
                  <a:rPr lang="en-US" dirty="0"/>
                  <a:t>	</a:t>
                </a:r>
                <a:r>
                  <a:rPr lang="en-US" dirty="0" smtClean="0"/>
                  <a:t>	(from the Periodic Table)</a:t>
                </a:r>
              </a:p>
              <a:p>
                <a:pPr marL="0" indent="0">
                  <a:buNone/>
                </a:pPr>
                <a:endParaRPr lang="en-US" dirty="0"/>
              </a:p>
              <a:p>
                <a:pPr marL="0" indent="0">
                  <a:buNone/>
                </a:pPr>
                <a14:m>
                  <m:oMath xmlns:m="http://schemas.openxmlformats.org/officeDocument/2006/math">
                    <m:f>
                      <m:fPr>
                        <m:ctrlPr>
                          <a:rPr lang="en-US" i="1" smtClean="0">
                            <a:latin typeface="Cambria Math"/>
                          </a:rPr>
                        </m:ctrlPr>
                      </m:fPr>
                      <m:num>
                        <m:r>
                          <a:rPr lang="en-US" b="0" i="1" smtClean="0">
                            <a:latin typeface="Cambria Math"/>
                          </a:rPr>
                          <m:t>24.31 </m:t>
                        </m:r>
                        <m:r>
                          <a:rPr lang="en-US" b="0" i="1" smtClean="0">
                            <a:latin typeface="Cambria Math"/>
                          </a:rPr>
                          <m:t>𝑔</m:t>
                        </m:r>
                        <m:r>
                          <a:rPr lang="en-US" b="0" i="1" smtClean="0">
                            <a:latin typeface="Cambria Math"/>
                          </a:rPr>
                          <m:t> </m:t>
                        </m:r>
                        <m:r>
                          <a:rPr lang="en-US" b="0" i="1" smtClean="0">
                            <a:latin typeface="Cambria Math"/>
                          </a:rPr>
                          <m:t>𝑀𝑔</m:t>
                        </m:r>
                      </m:num>
                      <m:den>
                        <m:r>
                          <a:rPr lang="en-US" b="0" i="1" smtClean="0">
                            <a:latin typeface="Cambria Math"/>
                          </a:rPr>
                          <m:t>1 </m:t>
                        </m:r>
                        <m:r>
                          <a:rPr lang="en-US" b="0" i="1" smtClean="0">
                            <a:latin typeface="Cambria Math"/>
                          </a:rPr>
                          <m:t>𝑚𝑜𝑙</m:t>
                        </m:r>
                        <m:r>
                          <a:rPr lang="en-US" b="0" i="1" smtClean="0">
                            <a:latin typeface="Cambria Math"/>
                          </a:rPr>
                          <m:t> </m:t>
                        </m:r>
                        <m:r>
                          <a:rPr lang="en-US" b="0" i="1" smtClean="0">
                            <a:latin typeface="Cambria Math"/>
                          </a:rPr>
                          <m:t>𝑀𝑔</m:t>
                        </m:r>
                      </m:den>
                    </m:f>
                  </m:oMath>
                </a14:m>
                <a:r>
                  <a:rPr lang="en-US" dirty="0" smtClean="0"/>
                  <a:t> or </a:t>
                </a:r>
                <a14:m>
                  <m:oMath xmlns:m="http://schemas.openxmlformats.org/officeDocument/2006/math">
                    <m:f>
                      <m:fPr>
                        <m:ctrlPr>
                          <a:rPr lang="en-US" i="1" smtClean="0">
                            <a:latin typeface="Cambria Math"/>
                          </a:rPr>
                        </m:ctrlPr>
                      </m:fPr>
                      <m:num>
                        <m:r>
                          <a:rPr lang="en-US" b="0" i="1" smtClean="0">
                            <a:latin typeface="Cambria Math"/>
                          </a:rPr>
                          <m:t>1 </m:t>
                        </m:r>
                        <m:r>
                          <a:rPr lang="en-US" b="0" i="1" smtClean="0">
                            <a:latin typeface="Cambria Math"/>
                          </a:rPr>
                          <m:t>𝑚𝑜𝑙</m:t>
                        </m:r>
                        <m:r>
                          <a:rPr lang="en-US" b="0" i="1" smtClean="0">
                            <a:latin typeface="Cambria Math"/>
                          </a:rPr>
                          <m:t> </m:t>
                        </m:r>
                        <m:r>
                          <a:rPr lang="en-US" b="0" i="1" smtClean="0">
                            <a:latin typeface="Cambria Math"/>
                          </a:rPr>
                          <m:t>𝑀𝑔</m:t>
                        </m:r>
                      </m:num>
                      <m:den>
                        <m:r>
                          <a:rPr lang="en-US" b="0" i="1" smtClean="0">
                            <a:latin typeface="Cambria Math"/>
                          </a:rPr>
                          <m:t>24.31 </m:t>
                        </m:r>
                        <m:r>
                          <a:rPr lang="en-US" b="0" i="1" smtClean="0">
                            <a:latin typeface="Cambria Math"/>
                          </a:rPr>
                          <m:t>𝑔</m:t>
                        </m:r>
                        <m:r>
                          <a:rPr lang="en-US" b="0" i="1" smtClean="0">
                            <a:latin typeface="Cambria Math"/>
                          </a:rPr>
                          <m:t> </m:t>
                        </m:r>
                        <m:r>
                          <a:rPr lang="en-US" b="0" i="1" smtClean="0">
                            <a:latin typeface="Cambria Math"/>
                          </a:rPr>
                          <m:t>𝑀𝑔</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17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4C25AACF-DF83-4998-8C03-B3386D18E1EF}" type="slidenum">
              <a:rPr lang="en-US" altLang="en-US" smtClean="0"/>
              <a:pPr>
                <a:defRPr/>
              </a:pPr>
              <a:t>60</a:t>
            </a:fld>
            <a:endParaRPr lang="en-US" altLang="en-US"/>
          </a:p>
        </p:txBody>
      </p:sp>
    </p:spTree>
    <p:extLst>
      <p:ext uri="{BB962C8B-B14F-4D97-AF65-F5344CB8AC3E}">
        <p14:creationId xmlns:p14="http://schemas.microsoft.com/office/powerpoint/2010/main" val="25708819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endParaRPr lang="en-US" smtClean="0"/>
          </a:p>
        </p:txBody>
      </p:sp>
      <p:sp>
        <p:nvSpPr>
          <p:cNvPr id="62467" name="Content Placeholder 2"/>
          <p:cNvSpPr>
            <a:spLocks noGrp="1"/>
          </p:cNvSpPr>
          <p:nvPr>
            <p:ph idx="1"/>
          </p:nvPr>
        </p:nvSpPr>
        <p:spPr/>
        <p:txBody>
          <a:bodyPr/>
          <a:lstStyle/>
          <a:p>
            <a:pPr marL="0" indent="0" eaLnBrk="1" hangingPunct="1">
              <a:buFont typeface="Wingdings" pitchFamily="2" charset="2"/>
              <a:buNone/>
            </a:pPr>
            <a:r>
              <a:rPr lang="en-US" smtClean="0"/>
              <a:t>Mass of MgO = 24.305 amu + 15.999 amu</a:t>
            </a:r>
          </a:p>
          <a:p>
            <a:pPr marL="0" indent="0" eaLnBrk="1" hangingPunct="1">
              <a:buFont typeface="Wingdings" pitchFamily="2" charset="2"/>
              <a:buNone/>
            </a:pPr>
            <a:r>
              <a:rPr lang="en-US" smtClean="0"/>
              <a:t>Mass of MgO = 40.304 amu</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61</a:t>
            </a:fld>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amu and moles</a:t>
            </a:r>
          </a:p>
        </p:txBody>
      </p:sp>
      <p:sp>
        <p:nvSpPr>
          <p:cNvPr id="63491" name="Rectangle 3"/>
          <p:cNvSpPr>
            <a:spLocks noGrp="1" noChangeArrowheads="1"/>
          </p:cNvSpPr>
          <p:nvPr>
            <p:ph type="body" idx="1"/>
          </p:nvPr>
        </p:nvSpPr>
        <p:spPr/>
        <p:txBody>
          <a:bodyPr/>
          <a:lstStyle/>
          <a:p>
            <a:pPr eaLnBrk="1" hangingPunct="1">
              <a:buFont typeface="Wingdings" pitchFamily="2" charset="2"/>
              <a:buNone/>
            </a:pPr>
            <a:r>
              <a:rPr lang="en-US" smtClean="0"/>
              <a:t>amu – “atomic mass unit” is arbitrary.</a:t>
            </a:r>
          </a:p>
          <a:p>
            <a:pPr eaLnBrk="1" hangingPunct="1">
              <a:buFont typeface="Wingdings" pitchFamily="2" charset="2"/>
              <a:buNone/>
            </a:pPr>
            <a:endParaRPr lang="en-US" smtClean="0"/>
          </a:p>
          <a:p>
            <a:pPr eaLnBrk="1" hangingPunct="1">
              <a:buFont typeface="Wingdings" pitchFamily="2" charset="2"/>
              <a:buNone/>
            </a:pPr>
            <a:r>
              <a:rPr lang="en-US" smtClean="0"/>
              <a:t>Before they could “weigh” atoms, there was no other way.  They determined the mass relative to Carbon-12 and just left it at that.</a:t>
            </a:r>
          </a:p>
          <a:p>
            <a:pPr eaLnBrk="1" hangingPunct="1">
              <a:buFont typeface="Wingdings" pitchFamily="2" charset="2"/>
              <a:buNone/>
            </a:pPr>
            <a:endParaRPr lang="en-US" smtClean="0"/>
          </a:p>
          <a:p>
            <a:pPr eaLnBrk="1" hangingPunct="1">
              <a:buFont typeface="Wingdings" pitchFamily="2" charset="2"/>
              <a:buNone/>
            </a:pPr>
            <a:r>
              <a:rPr lang="en-US" smtClean="0"/>
              <a:t>Obviously, grams would be a better unit of mass than amu, since you could use a scale!</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62</a:t>
            </a:fld>
            <a:endParaRPr lang="en-US"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Enter Avogadro’s number</a:t>
            </a:r>
          </a:p>
        </p:txBody>
      </p:sp>
      <p:sp>
        <p:nvSpPr>
          <p:cNvPr id="64515" name="Rectangle 3"/>
          <p:cNvSpPr>
            <a:spLocks noGrp="1" noChangeArrowheads="1"/>
          </p:cNvSpPr>
          <p:nvPr>
            <p:ph type="body" idx="1"/>
          </p:nvPr>
        </p:nvSpPr>
        <p:spPr/>
        <p:txBody>
          <a:bodyPr/>
          <a:lstStyle/>
          <a:p>
            <a:pPr eaLnBrk="1" hangingPunct="1">
              <a:buFont typeface="Wingdings" pitchFamily="2" charset="2"/>
              <a:buNone/>
            </a:pPr>
            <a:r>
              <a:rPr lang="en-US" smtClean="0"/>
              <a:t>Eventually, they were able to determine the absolute mass instead of the relative mass.  Turns out that 1 amu = 1.66053873x10</a:t>
            </a:r>
            <a:r>
              <a:rPr lang="en-US" baseline="30000" smtClean="0"/>
              <a:t>-27</a:t>
            </a:r>
            <a:r>
              <a:rPr lang="en-US" smtClean="0"/>
              <a:t> kg.</a:t>
            </a:r>
          </a:p>
          <a:p>
            <a:pPr eaLnBrk="1" hangingPunct="1">
              <a:buFont typeface="Wingdings" pitchFamily="2" charset="2"/>
              <a:buNone/>
            </a:pPr>
            <a:endParaRPr lang="en-US" smtClean="0"/>
          </a:p>
          <a:p>
            <a:pPr eaLnBrk="1" hangingPunct="1">
              <a:buFont typeface="Wingdings" pitchFamily="2" charset="2"/>
              <a:buNone/>
            </a:pPr>
            <a:r>
              <a:rPr lang="en-US" smtClean="0"/>
              <a:t>But that is an unsightly number and who ever uses a single atom!</a:t>
            </a:r>
          </a:p>
          <a:p>
            <a:pPr eaLnBrk="1" hangingPunct="1">
              <a:buFont typeface="Wingdings" pitchFamily="2" charset="2"/>
              <a:buNone/>
            </a:pPr>
            <a:endParaRPr lang="en-US" smtClean="0"/>
          </a:p>
          <a:p>
            <a:pPr eaLnBrk="1" hangingPunct="1">
              <a:buFont typeface="Wingdings" pitchFamily="2" charset="2"/>
              <a:buNone/>
            </a:pPr>
            <a:r>
              <a:rPr lang="en-US" smtClean="0"/>
              <a:t>Enter the “mole”</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63</a:t>
            </a:fld>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A mole is just a “dozen”</a:t>
            </a:r>
          </a:p>
        </p:txBody>
      </p:sp>
      <p:sp>
        <p:nvSpPr>
          <p:cNvPr id="65539" name="Rectangle 3"/>
          <p:cNvSpPr>
            <a:spLocks noGrp="1" noChangeArrowheads="1"/>
          </p:cNvSpPr>
          <p:nvPr>
            <p:ph type="body" idx="1"/>
          </p:nvPr>
        </p:nvSpPr>
        <p:spPr/>
        <p:txBody>
          <a:bodyPr/>
          <a:lstStyle/>
          <a:p>
            <a:pPr eaLnBrk="1" hangingPunct="1">
              <a:buFont typeface="Wingdings" pitchFamily="2" charset="2"/>
              <a:buNone/>
            </a:pPr>
            <a:r>
              <a:rPr lang="en-US" smtClean="0"/>
              <a:t>Some things are measured in groups:</a:t>
            </a:r>
          </a:p>
          <a:p>
            <a:pPr eaLnBrk="1" hangingPunct="1">
              <a:buFont typeface="Wingdings" pitchFamily="2" charset="2"/>
              <a:buNone/>
            </a:pPr>
            <a:endParaRPr lang="en-US" smtClean="0"/>
          </a:p>
          <a:p>
            <a:pPr eaLnBrk="1" hangingPunct="1">
              <a:buFont typeface="Wingdings" pitchFamily="2" charset="2"/>
              <a:buNone/>
            </a:pPr>
            <a:r>
              <a:rPr lang="en-US" smtClean="0"/>
              <a:t>A dozen donuts (12)</a:t>
            </a:r>
          </a:p>
          <a:p>
            <a:pPr eaLnBrk="1" hangingPunct="1">
              <a:buFont typeface="Wingdings" pitchFamily="2" charset="2"/>
              <a:buNone/>
            </a:pPr>
            <a:r>
              <a:rPr lang="en-US" smtClean="0"/>
              <a:t>A dozen eggs (12)</a:t>
            </a:r>
          </a:p>
          <a:p>
            <a:pPr eaLnBrk="1" hangingPunct="1">
              <a:buFont typeface="Wingdings" pitchFamily="2" charset="2"/>
              <a:buNone/>
            </a:pPr>
            <a:r>
              <a:rPr lang="en-US" smtClean="0"/>
              <a:t>A ream of paper (500)</a:t>
            </a:r>
          </a:p>
          <a:p>
            <a:pPr eaLnBrk="1" hangingPunct="1">
              <a:buFont typeface="Wingdings" pitchFamily="2" charset="2"/>
              <a:buNone/>
            </a:pPr>
            <a:r>
              <a:rPr lang="en-US" smtClean="0"/>
              <a:t>A gross of widgets (144)</a:t>
            </a:r>
          </a:p>
          <a:p>
            <a:pPr eaLnBrk="1" hangingPunct="1">
              <a:buFont typeface="Wingdings" pitchFamily="2" charset="2"/>
              <a:buNone/>
            </a:pPr>
            <a:r>
              <a:rPr lang="en-US" smtClean="0"/>
              <a:t>…A mole of atoms.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64</a:t>
            </a:fld>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It’s just convenience</a:t>
            </a:r>
          </a:p>
        </p:txBody>
      </p:sp>
      <p:sp>
        <p:nvSpPr>
          <p:cNvPr id="66563" name="Rectangle 3"/>
          <p:cNvSpPr>
            <a:spLocks noGrp="1" noChangeArrowheads="1"/>
          </p:cNvSpPr>
          <p:nvPr>
            <p:ph type="body" idx="1"/>
          </p:nvPr>
        </p:nvSpPr>
        <p:spPr/>
        <p:txBody>
          <a:bodyPr/>
          <a:lstStyle/>
          <a:p>
            <a:pPr eaLnBrk="1" hangingPunct="1">
              <a:buFont typeface="Wingdings" pitchFamily="2" charset="2"/>
              <a:buNone/>
            </a:pPr>
            <a:r>
              <a:rPr lang="en-US" smtClean="0"/>
              <a:t>A mole is just the number of atoms (molecules) required to turn an amu into a gram!!!</a:t>
            </a:r>
          </a:p>
          <a:p>
            <a:pPr eaLnBrk="1" hangingPunct="1">
              <a:buFont typeface="Wingdings" pitchFamily="2" charset="2"/>
              <a:buNone/>
            </a:pPr>
            <a:endParaRPr lang="en-US" smtClean="0"/>
          </a:p>
          <a:p>
            <a:pPr eaLnBrk="1" hangingPunct="1">
              <a:buFont typeface="Wingdings" pitchFamily="2" charset="2"/>
              <a:buNone/>
            </a:pPr>
            <a:r>
              <a:rPr lang="en-US" smtClean="0"/>
              <a:t>If </a:t>
            </a:r>
            <a:r>
              <a:rPr lang="en-US" baseline="30000" smtClean="0"/>
              <a:t>12</a:t>
            </a:r>
            <a:r>
              <a:rPr lang="en-US" smtClean="0"/>
              <a:t>C has a mass of 12 amu, one MOLE of </a:t>
            </a:r>
            <a:r>
              <a:rPr lang="en-US" baseline="30000" smtClean="0"/>
              <a:t>12</a:t>
            </a:r>
            <a:r>
              <a:rPr lang="en-US" smtClean="0"/>
              <a:t>C has a mass of 12 grams!</a:t>
            </a:r>
          </a:p>
          <a:p>
            <a:pPr eaLnBrk="1" hangingPunct="1">
              <a:buFont typeface="Wingdings" pitchFamily="2" charset="2"/>
              <a:buNone/>
            </a:pPr>
            <a:endParaRPr lang="en-US" smtClean="0"/>
          </a:p>
          <a:p>
            <a:pPr eaLnBrk="1" hangingPunct="1">
              <a:buFont typeface="Wingdings" pitchFamily="2" charset="2"/>
              <a:buNone/>
            </a:pPr>
            <a:r>
              <a:rPr lang="en-US" smtClean="0"/>
              <a:t>The better way to look at the mass in the periodic table is as g/mol rather than amu.</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65</a:t>
            </a:fld>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66</a:t>
            </a:fld>
            <a:endParaRPr lang="en-US" altLang="en-US"/>
          </a:p>
        </p:txBody>
      </p:sp>
    </p:spTree>
    <p:extLst>
      <p:ext uri="{BB962C8B-B14F-4D97-AF65-F5344CB8AC3E}">
        <p14:creationId xmlns:p14="http://schemas.microsoft.com/office/powerpoint/2010/main" val="27929441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6.02214150x10</a:t>
            </a:r>
            <a:r>
              <a:rPr lang="en-US" baseline="30000" smtClean="0"/>
              <a:t>23</a:t>
            </a:r>
            <a:r>
              <a:rPr lang="en-US" smtClean="0"/>
              <a:t> anythings per mole</a:t>
            </a:r>
          </a:p>
        </p:txBody>
      </p:sp>
      <p:sp>
        <p:nvSpPr>
          <p:cNvPr id="103427" name="Rectangle 3"/>
          <p:cNvSpPr>
            <a:spLocks noGrp="1" noChangeArrowheads="1"/>
          </p:cNvSpPr>
          <p:nvPr>
            <p:ph type="body" idx="1"/>
          </p:nvPr>
        </p:nvSpPr>
        <p:spPr/>
        <p:txBody>
          <a:bodyPr/>
          <a:lstStyle/>
          <a:p>
            <a:pPr eaLnBrk="1" hangingPunct="1">
              <a:buFont typeface="Wingdings" pitchFamily="2" charset="2"/>
              <a:buNone/>
            </a:pPr>
            <a:r>
              <a:rPr lang="en-US" smtClean="0"/>
              <a:t>How many </a:t>
            </a:r>
            <a:r>
              <a:rPr lang="en-US" baseline="30000" smtClean="0"/>
              <a:t>12</a:t>
            </a:r>
            <a:r>
              <a:rPr lang="en-US" smtClean="0"/>
              <a:t>C atoms in a mole of </a:t>
            </a:r>
            <a:r>
              <a:rPr lang="en-US" baseline="30000" smtClean="0"/>
              <a:t>12</a:t>
            </a:r>
            <a:r>
              <a:rPr lang="en-US" smtClean="0"/>
              <a:t>C?</a:t>
            </a:r>
          </a:p>
          <a:p>
            <a:pPr eaLnBrk="1" hangingPunct="1">
              <a:buFont typeface="Wingdings" pitchFamily="2" charset="2"/>
              <a:buNone/>
            </a:pPr>
            <a:endParaRPr lang="en-US" smtClean="0"/>
          </a:p>
          <a:p>
            <a:pPr eaLnBrk="1" hangingPunct="1">
              <a:buFont typeface="Wingdings" pitchFamily="2" charset="2"/>
              <a:buNone/>
            </a:pPr>
            <a:r>
              <a:rPr lang="en-US" smtClean="0"/>
              <a:t>6.02214150x10</a:t>
            </a:r>
            <a:r>
              <a:rPr lang="en-US" baseline="30000" smtClean="0"/>
              <a:t>23</a:t>
            </a: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How many ping pong balls in a mole of ping pong balls?</a:t>
            </a:r>
          </a:p>
          <a:p>
            <a:pPr eaLnBrk="1" hangingPunct="1">
              <a:buFont typeface="Wingdings" pitchFamily="2" charset="2"/>
              <a:buNone/>
            </a:pPr>
            <a:endParaRPr lang="en-US" smtClean="0"/>
          </a:p>
          <a:p>
            <a:pPr eaLnBrk="1" hangingPunct="1">
              <a:buFont typeface="Wingdings" pitchFamily="2" charset="2"/>
              <a:buNone/>
            </a:pPr>
            <a:r>
              <a:rPr lang="en-US" smtClean="0"/>
              <a:t>6.02214150x10</a:t>
            </a:r>
            <a:r>
              <a:rPr lang="en-US" baseline="30000" smtClean="0"/>
              <a:t>23</a:t>
            </a:r>
            <a:endParaRPr lang="en-US"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27">
                                            <p:txEl>
                                              <p:pRg st="2" end="2"/>
                                            </p:txEl>
                                          </p:spTgt>
                                        </p:tgtEl>
                                        <p:attrNameLst>
                                          <p:attrName>style.visibility</p:attrName>
                                        </p:attrNameLst>
                                      </p:cBhvr>
                                      <p:to>
                                        <p:strVal val="visible"/>
                                      </p:to>
                                    </p:set>
                                    <p:animEffect transition="in" filter="blinds(horizontal)">
                                      <p:cBhvr>
                                        <p:cTn id="7" dur="500"/>
                                        <p:tgtEl>
                                          <p:spTgt spid="10342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3427">
                                            <p:txEl>
                                              <p:pRg st="4" end="4"/>
                                            </p:txEl>
                                          </p:spTgt>
                                        </p:tgtEl>
                                        <p:attrNameLst>
                                          <p:attrName>style.visibility</p:attrName>
                                        </p:attrNameLst>
                                      </p:cBhvr>
                                      <p:to>
                                        <p:strVal val="visible"/>
                                      </p:to>
                                    </p:set>
                                    <p:animEffect transition="in" filter="blinds(horizontal)">
                                      <p:cBhvr>
                                        <p:cTn id="10" dur="500"/>
                                        <p:tgtEl>
                                          <p:spTgt spid="10342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3427">
                                            <p:txEl>
                                              <p:pRg st="6" end="6"/>
                                            </p:txEl>
                                          </p:spTgt>
                                        </p:tgtEl>
                                        <p:attrNameLst>
                                          <p:attrName>style.visibility</p:attrName>
                                        </p:attrNameLst>
                                      </p:cBhvr>
                                      <p:to>
                                        <p:strVal val="visible"/>
                                      </p:to>
                                    </p:set>
                                    <p:animEffect transition="in" filter="blinds(horizontal)">
                                      <p:cBhvr>
                                        <p:cTn id="15" dur="500"/>
                                        <p:tgtEl>
                                          <p:spTgt spid="10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Avogadro’s number</a:t>
            </a:r>
          </a:p>
        </p:txBody>
      </p:sp>
      <p:sp>
        <p:nvSpPr>
          <p:cNvPr id="69635" name="Rectangle 3"/>
          <p:cNvSpPr>
            <a:spLocks noGrp="1" noChangeArrowheads="1"/>
          </p:cNvSpPr>
          <p:nvPr>
            <p:ph type="body" idx="1"/>
          </p:nvPr>
        </p:nvSpPr>
        <p:spPr/>
        <p:txBody>
          <a:bodyPr/>
          <a:lstStyle/>
          <a:p>
            <a:pPr eaLnBrk="1" hangingPunct="1">
              <a:buFont typeface="Wingdings" pitchFamily="2" charset="2"/>
              <a:buNone/>
            </a:pPr>
            <a:r>
              <a:rPr lang="en-US" smtClean="0"/>
              <a:t>Just another conversion factor:</a:t>
            </a:r>
          </a:p>
          <a:p>
            <a:pPr eaLnBrk="1" hangingPunct="1">
              <a:buFont typeface="Wingdings" pitchFamily="2" charset="2"/>
              <a:buNone/>
            </a:pPr>
            <a:endParaRPr lang="en-US" smtClean="0"/>
          </a:p>
          <a:p>
            <a:pPr eaLnBrk="1" hangingPunct="1">
              <a:buFont typeface="Wingdings" pitchFamily="2" charset="2"/>
              <a:buNone/>
            </a:pPr>
            <a:r>
              <a:rPr lang="en-US" u="sng" smtClean="0"/>
              <a:t>6.022x10</a:t>
            </a:r>
            <a:r>
              <a:rPr lang="en-US" u="sng" baseline="30000" smtClean="0"/>
              <a:t>23 </a:t>
            </a:r>
            <a:r>
              <a:rPr lang="en-US" u="sng" smtClean="0"/>
              <a:t>things</a:t>
            </a:r>
            <a:endParaRPr lang="en-US" smtClean="0"/>
          </a:p>
          <a:p>
            <a:pPr eaLnBrk="1" hangingPunct="1">
              <a:buFont typeface="Wingdings" pitchFamily="2" charset="2"/>
              <a:buNone/>
            </a:pPr>
            <a:r>
              <a:rPr lang="en-US" smtClean="0"/>
              <a:t>mole</a:t>
            </a:r>
            <a:endParaRPr lang="en-US" u="sng"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68</a:t>
            </a:fld>
            <a:endParaRPr lang="en-US"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Clicker question</a:t>
            </a:r>
          </a:p>
        </p:txBody>
      </p:sp>
      <p:sp>
        <p:nvSpPr>
          <p:cNvPr id="70659" name="Rectangle 3"/>
          <p:cNvSpPr>
            <a:spLocks noGrp="1" noChangeArrowheads="1"/>
          </p:cNvSpPr>
          <p:nvPr>
            <p:ph type="body" idx="1"/>
          </p:nvPr>
        </p:nvSpPr>
        <p:spPr/>
        <p:txBody>
          <a:bodyPr/>
          <a:lstStyle/>
          <a:p>
            <a:pPr marL="571500" indent="-571500" eaLnBrk="1" hangingPunct="1">
              <a:buFont typeface="Wingdings" pitchFamily="2" charset="2"/>
              <a:buNone/>
            </a:pPr>
            <a:r>
              <a:rPr lang="en-US" smtClean="0"/>
              <a:t>I have 182,000 pennies that I’ve collected.  How many moles of pennies is that?</a:t>
            </a:r>
          </a:p>
          <a:p>
            <a:pPr marL="571500" indent="-571500" eaLnBrk="1" hangingPunct="1">
              <a:buFont typeface="Wingdings" pitchFamily="2" charset="2"/>
              <a:buNone/>
            </a:pPr>
            <a:endParaRPr lang="en-US" smtClean="0"/>
          </a:p>
          <a:p>
            <a:pPr marL="571500" indent="-571500" eaLnBrk="1" hangingPunct="1">
              <a:buFont typeface="Wingdings" pitchFamily="2" charset="2"/>
              <a:buAutoNum type="alphaUcPeriod"/>
            </a:pPr>
            <a:r>
              <a:rPr lang="en-US" smtClean="0"/>
              <a:t>1.096x10</a:t>
            </a:r>
            <a:r>
              <a:rPr lang="en-US" baseline="30000" smtClean="0"/>
              <a:t>29</a:t>
            </a:r>
            <a:endParaRPr lang="en-US" smtClean="0"/>
          </a:p>
          <a:p>
            <a:pPr marL="571500" indent="-571500" eaLnBrk="1" hangingPunct="1">
              <a:buFont typeface="Wingdings" pitchFamily="2" charset="2"/>
              <a:buAutoNum type="alphaUcPeriod"/>
            </a:pPr>
            <a:r>
              <a:rPr lang="en-US" smtClean="0"/>
              <a:t>6.022x10</a:t>
            </a:r>
            <a:r>
              <a:rPr lang="en-US" baseline="30000" smtClean="0"/>
              <a:t>23</a:t>
            </a:r>
            <a:endParaRPr lang="en-US" smtClean="0"/>
          </a:p>
          <a:p>
            <a:pPr marL="571500" indent="-571500" eaLnBrk="1" hangingPunct="1">
              <a:buFont typeface="Wingdings" pitchFamily="2" charset="2"/>
              <a:buAutoNum type="alphaUcPeriod"/>
            </a:pPr>
            <a:r>
              <a:rPr lang="en-US" smtClean="0"/>
              <a:t>3.0223x10</a:t>
            </a:r>
            <a:r>
              <a:rPr lang="en-US" baseline="30000" smtClean="0"/>
              <a:t>-19</a:t>
            </a:r>
            <a:endParaRPr lang="en-US" smtClean="0"/>
          </a:p>
          <a:p>
            <a:pPr marL="571500" indent="-571500" eaLnBrk="1" hangingPunct="1">
              <a:buFont typeface="Wingdings" pitchFamily="2" charset="2"/>
              <a:buAutoNum type="alphaUcPeriod"/>
            </a:pPr>
            <a:r>
              <a:rPr lang="en-US" smtClean="0"/>
              <a:t>6.022x10</a:t>
            </a:r>
            <a:r>
              <a:rPr lang="en-US" baseline="30000" smtClean="0"/>
              <a:t>-23</a:t>
            </a:r>
            <a:endParaRPr lang="en-US" smtClean="0"/>
          </a:p>
          <a:p>
            <a:pPr marL="571500" indent="-571500" eaLnBrk="1" hangingPunct="1">
              <a:buFont typeface="Wingdings" pitchFamily="2" charset="2"/>
              <a:buNone/>
            </a:pPr>
            <a:endParaRPr lang="en-US"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69</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The Atomic Theory of Matter</a:t>
            </a:r>
          </a:p>
        </p:txBody>
      </p:sp>
      <p:sp>
        <p:nvSpPr>
          <p:cNvPr id="7171" name="Rectangle 3"/>
          <p:cNvSpPr>
            <a:spLocks noGrp="1" noChangeArrowheads="1"/>
          </p:cNvSpPr>
          <p:nvPr>
            <p:ph type="body" idx="1"/>
          </p:nvPr>
        </p:nvSpPr>
        <p:spPr/>
        <p:txBody>
          <a:bodyPr/>
          <a:lstStyle/>
          <a:p>
            <a:pPr eaLnBrk="1" hangingPunct="1">
              <a:buFont typeface="Wingdings" pitchFamily="2" charset="2"/>
              <a:buNone/>
            </a:pPr>
            <a:r>
              <a:rPr lang="en-US" smtClean="0"/>
              <a:t>At its lowest level, matter is made up of atoms.  The current theory is most directly traceable to John Dalton in the early 1800s.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US" dirty="0" smtClean="0"/>
          </a:p>
        </p:txBody>
      </p:sp>
      <p:sp>
        <p:nvSpPr>
          <p:cNvPr id="71683" name="Rectangle 3"/>
          <p:cNvSpPr>
            <a:spLocks noGrp="1" noChangeArrowheads="1"/>
          </p:cNvSpPr>
          <p:nvPr>
            <p:ph type="body" idx="1"/>
          </p:nvPr>
        </p:nvSpPr>
        <p:spPr/>
        <p:txBody>
          <a:bodyPr/>
          <a:lstStyle/>
          <a:p>
            <a:pPr eaLnBrk="1" hangingPunct="1">
              <a:buFont typeface="Wingdings" pitchFamily="2" charset="2"/>
              <a:buNone/>
            </a:pPr>
            <a:r>
              <a:rPr lang="en-US" smtClean="0"/>
              <a:t>182,000 pennies * </a:t>
            </a:r>
            <a:r>
              <a:rPr lang="en-US" u="sng" smtClean="0"/>
              <a:t>1 mole              </a:t>
            </a:r>
            <a:r>
              <a:rPr lang="en-US" smtClean="0"/>
              <a:t> =</a:t>
            </a:r>
          </a:p>
          <a:p>
            <a:pPr eaLnBrk="1" hangingPunct="1">
              <a:buFont typeface="Wingdings" pitchFamily="2" charset="2"/>
              <a:buNone/>
            </a:pPr>
            <a:r>
              <a:rPr lang="en-US" smtClean="0"/>
              <a:t>                           6.022x10</a:t>
            </a:r>
            <a:r>
              <a:rPr lang="en-US" baseline="30000" smtClean="0"/>
              <a:t>23</a:t>
            </a:r>
            <a:r>
              <a:rPr lang="en-US" smtClean="0"/>
              <a:t> pennies</a:t>
            </a:r>
          </a:p>
          <a:p>
            <a:pPr eaLnBrk="1" hangingPunct="1">
              <a:buFont typeface="Wingdings" pitchFamily="2" charset="2"/>
              <a:buNone/>
            </a:pPr>
            <a:endParaRPr lang="en-US" smtClean="0"/>
          </a:p>
          <a:p>
            <a:pPr eaLnBrk="1" hangingPunct="1">
              <a:buFont typeface="Wingdings" pitchFamily="2" charset="2"/>
              <a:buNone/>
            </a:pPr>
            <a:r>
              <a:rPr lang="en-US" smtClean="0"/>
              <a:t>3.022x10</a:t>
            </a:r>
            <a:r>
              <a:rPr lang="en-US" baseline="30000" smtClean="0"/>
              <a:t>-19</a:t>
            </a:r>
            <a:r>
              <a:rPr lang="en-US" smtClean="0"/>
              <a:t> moles of pennies</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70</a:t>
            </a:fld>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Clicker question</a:t>
            </a:r>
          </a:p>
        </p:txBody>
      </p:sp>
      <p:sp>
        <p:nvSpPr>
          <p:cNvPr id="72707" name="Rectangle 3"/>
          <p:cNvSpPr>
            <a:spLocks noGrp="1" noChangeArrowheads="1"/>
          </p:cNvSpPr>
          <p:nvPr>
            <p:ph type="body" idx="1"/>
          </p:nvPr>
        </p:nvSpPr>
        <p:spPr/>
        <p:txBody>
          <a:bodyPr/>
          <a:lstStyle/>
          <a:p>
            <a:pPr marL="571500" indent="-571500" eaLnBrk="1" hangingPunct="1">
              <a:buFont typeface="Wingdings" pitchFamily="2" charset="2"/>
              <a:buNone/>
            </a:pPr>
            <a:r>
              <a:rPr lang="en-US" dirty="0" smtClean="0"/>
              <a:t>The federal deficit year to date is $1.3 x10</a:t>
            </a:r>
            <a:r>
              <a:rPr lang="en-US" baseline="30000" dirty="0" smtClean="0"/>
              <a:t>12</a:t>
            </a:r>
            <a:r>
              <a:rPr lang="en-US" dirty="0" smtClean="0"/>
              <a:t>.  How many moles of dollars is that?</a:t>
            </a:r>
          </a:p>
          <a:p>
            <a:pPr marL="571500" indent="-571500" eaLnBrk="1" hangingPunct="1">
              <a:buFont typeface="Wingdings" pitchFamily="2" charset="2"/>
              <a:buNone/>
            </a:pPr>
            <a:endParaRPr lang="en-US" dirty="0" smtClean="0"/>
          </a:p>
          <a:p>
            <a:pPr marL="571500" indent="-571500" eaLnBrk="1" hangingPunct="1">
              <a:buFont typeface="Wingdings" pitchFamily="2" charset="2"/>
              <a:buAutoNum type="alphaUcPeriod"/>
            </a:pPr>
            <a:r>
              <a:rPr lang="en-US" dirty="0" smtClean="0"/>
              <a:t>1.3x10</a:t>
            </a:r>
            <a:r>
              <a:rPr lang="en-US" baseline="30000" dirty="0" smtClean="0"/>
              <a:t>-36</a:t>
            </a:r>
            <a:endParaRPr lang="en-US" dirty="0" smtClean="0"/>
          </a:p>
          <a:p>
            <a:pPr marL="571500" indent="-571500" eaLnBrk="1" hangingPunct="1">
              <a:buFont typeface="Wingdings" pitchFamily="2" charset="2"/>
              <a:buAutoNum type="alphaUcPeriod"/>
            </a:pPr>
            <a:r>
              <a:rPr lang="en-US" dirty="0" smtClean="0"/>
              <a:t>7.8x10</a:t>
            </a:r>
            <a:r>
              <a:rPr lang="en-US" baseline="30000" dirty="0" smtClean="0"/>
              <a:t>23</a:t>
            </a:r>
            <a:endParaRPr lang="en-US" dirty="0" smtClean="0"/>
          </a:p>
          <a:p>
            <a:pPr marL="571500" indent="-571500" eaLnBrk="1" hangingPunct="1">
              <a:buFont typeface="Wingdings" pitchFamily="2" charset="2"/>
              <a:buAutoNum type="alphaUcPeriod"/>
            </a:pPr>
            <a:r>
              <a:rPr lang="en-US" dirty="0" smtClean="0"/>
              <a:t>4.6x10</a:t>
            </a:r>
            <a:r>
              <a:rPr lang="en-US" baseline="30000" dirty="0" smtClean="0"/>
              <a:t>11</a:t>
            </a:r>
          </a:p>
          <a:p>
            <a:pPr marL="571500" indent="-571500" eaLnBrk="1" hangingPunct="1">
              <a:buFont typeface="Wingdings" pitchFamily="2" charset="2"/>
              <a:buAutoNum type="alphaUcPeriod"/>
            </a:pPr>
            <a:r>
              <a:rPr lang="en-US" dirty="0" smtClean="0"/>
              <a:t>7.8x10</a:t>
            </a:r>
            <a:r>
              <a:rPr lang="en-US" baseline="30000" dirty="0" smtClean="0"/>
              <a:t>35</a:t>
            </a:r>
            <a:endParaRPr lang="en-US" dirty="0" smtClean="0"/>
          </a:p>
          <a:p>
            <a:pPr marL="571500" indent="-571500" eaLnBrk="1" hangingPunct="1">
              <a:buFont typeface="Wingdings" pitchFamily="2" charset="2"/>
              <a:buAutoNum type="alphaUcPeriod"/>
            </a:pPr>
            <a:r>
              <a:rPr lang="en-US" dirty="0" smtClean="0"/>
              <a:t>2.2x10</a:t>
            </a:r>
            <a:r>
              <a:rPr lang="en-US" baseline="30000" dirty="0" smtClean="0"/>
              <a:t>-12</a:t>
            </a:r>
            <a:endParaRPr lang="en-US" dirty="0" smtClean="0"/>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71</a:t>
            </a:fld>
            <a:endParaRPr lang="en-US"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How many atoms are in 500.0 g of Mg?</a:t>
                </a:r>
              </a:p>
              <a:p>
                <a:pPr marL="0" indent="0">
                  <a:buNone/>
                </a:pPr>
                <a:r>
                  <a:rPr lang="en-US" sz="2400" b="0" dirty="0" smtClean="0"/>
                  <a:t>A. </a:t>
                </a:r>
                <a14:m>
                  <m:oMath xmlns:m="http://schemas.openxmlformats.org/officeDocument/2006/math">
                    <m:r>
                      <a:rPr lang="en-US" sz="2400" b="0" i="1" smtClean="0">
                        <a:latin typeface="Cambria Math"/>
                      </a:rPr>
                      <m:t>500.0 </m:t>
                    </m:r>
                    <m:r>
                      <a:rPr lang="en-US" sz="2400" b="0" i="1" smtClean="0">
                        <a:latin typeface="Cambria Math"/>
                      </a:rPr>
                      <m:t>𝑔</m:t>
                    </m:r>
                    <m:r>
                      <a:rPr lang="en-US" sz="2400" b="0" i="1" smtClean="0">
                        <a:latin typeface="Cambria Math"/>
                      </a:rPr>
                      <m:t> </m:t>
                    </m:r>
                    <m:r>
                      <a:rPr lang="en-US" sz="2400" b="0" i="1" smtClean="0">
                        <a:latin typeface="Cambria Math"/>
                      </a:rPr>
                      <m:t>𝑀𝑔</m:t>
                    </m:r>
                    <m:f>
                      <m:fPr>
                        <m:ctrlPr>
                          <a:rPr lang="en-US" sz="2400" b="0" i="1" smtClean="0">
                            <a:latin typeface="Cambria Math"/>
                          </a:rPr>
                        </m:ctrlPr>
                      </m:fPr>
                      <m:num>
                        <m:r>
                          <a:rPr lang="en-US" sz="2400" b="0" i="1" smtClean="0">
                            <a:latin typeface="Cambria Math"/>
                          </a:rPr>
                          <m:t>1 </m:t>
                        </m:r>
                        <m:r>
                          <a:rPr lang="en-US" sz="2400" b="0" i="1" smtClean="0">
                            <a:latin typeface="Cambria Math"/>
                          </a:rPr>
                          <m:t>𝑚𝑜𝑙</m:t>
                        </m:r>
                        <m:r>
                          <a:rPr lang="en-US" sz="2400" b="0" i="1" smtClean="0">
                            <a:latin typeface="Cambria Math"/>
                          </a:rPr>
                          <m:t> </m:t>
                        </m:r>
                        <m:r>
                          <a:rPr lang="en-US" sz="2400" b="0" i="1" smtClean="0">
                            <a:latin typeface="Cambria Math"/>
                          </a:rPr>
                          <m:t>𝑀𝑔</m:t>
                        </m:r>
                      </m:num>
                      <m:den>
                        <m:r>
                          <a:rPr lang="en-US" sz="2400" b="0" i="1" smtClean="0">
                            <a:latin typeface="Cambria Math"/>
                          </a:rPr>
                          <m:t>6.022</m:t>
                        </m:r>
                        <m:r>
                          <a:rPr lang="en-US" sz="2400" b="0" i="1" smtClean="0">
                            <a:latin typeface="Cambria Math"/>
                          </a:rPr>
                          <m:t>𝑥</m:t>
                        </m:r>
                        <m:sSup>
                          <m:sSupPr>
                            <m:ctrlPr>
                              <a:rPr lang="en-US" sz="2400" b="0" i="1" smtClean="0">
                                <a:latin typeface="Cambria Math"/>
                              </a:rPr>
                            </m:ctrlPr>
                          </m:sSupPr>
                          <m:e>
                            <m:r>
                              <a:rPr lang="en-US" sz="2400" b="0" i="1" smtClean="0">
                                <a:latin typeface="Cambria Math"/>
                              </a:rPr>
                              <m:t>10</m:t>
                            </m:r>
                          </m:e>
                          <m:sup>
                            <m:r>
                              <a:rPr lang="en-US" sz="2400" b="0" i="1" smtClean="0">
                                <a:latin typeface="Cambria Math"/>
                              </a:rPr>
                              <m:t>23</m:t>
                            </m:r>
                          </m:sup>
                        </m:sSup>
                        <m:r>
                          <a:rPr lang="en-US" sz="2400" b="0" i="1" smtClean="0">
                            <a:latin typeface="Cambria Math"/>
                          </a:rPr>
                          <m:t>𝑀𝑔</m:t>
                        </m:r>
                        <m:r>
                          <a:rPr lang="en-US" sz="2400" b="0" i="1" smtClean="0">
                            <a:latin typeface="Cambria Math"/>
                          </a:rPr>
                          <m:t> </m:t>
                        </m:r>
                        <m:r>
                          <a:rPr lang="en-US" sz="2400" b="0" i="1" smtClean="0">
                            <a:latin typeface="Cambria Math"/>
                          </a:rPr>
                          <m:t>𝑎𝑡𝑜𝑚𝑠</m:t>
                        </m:r>
                      </m:den>
                    </m:f>
                    <m:r>
                      <a:rPr lang="en-US" sz="2400" b="0" i="1" smtClean="0">
                        <a:latin typeface="Cambria Math"/>
                      </a:rPr>
                      <m:t>=8.3</m:t>
                    </m:r>
                    <m:r>
                      <a:rPr lang="en-US" sz="2400" b="0" i="1" smtClean="0">
                        <a:latin typeface="Cambria Math"/>
                      </a:rPr>
                      <m:t>𝑥</m:t>
                    </m:r>
                    <m:sSup>
                      <m:sSupPr>
                        <m:ctrlPr>
                          <a:rPr lang="en-US" sz="2400" b="0" i="1" smtClean="0">
                            <a:latin typeface="Cambria Math"/>
                          </a:rPr>
                        </m:ctrlPr>
                      </m:sSupPr>
                      <m:e>
                        <m:r>
                          <a:rPr lang="en-US" sz="2400" b="0" i="1" smtClean="0">
                            <a:latin typeface="Cambria Math"/>
                          </a:rPr>
                          <m:t>10</m:t>
                        </m:r>
                      </m:e>
                      <m:sup>
                        <m:r>
                          <a:rPr lang="en-US" sz="2400" b="0" i="1" smtClean="0">
                            <a:latin typeface="Cambria Math"/>
                          </a:rPr>
                          <m:t>−22</m:t>
                        </m:r>
                      </m:sup>
                    </m:sSup>
                    <m:r>
                      <a:rPr lang="en-US" sz="2400" b="0" i="1" smtClean="0">
                        <a:latin typeface="Cambria Math"/>
                      </a:rPr>
                      <m:t>𝑀𝑔</m:t>
                    </m:r>
                    <m:r>
                      <a:rPr lang="en-US" sz="2400" b="0" i="1" smtClean="0">
                        <a:latin typeface="Cambria Math"/>
                      </a:rPr>
                      <m:t> </m:t>
                    </m:r>
                    <m:r>
                      <a:rPr lang="en-US" sz="2400" b="0" i="1" smtClean="0">
                        <a:latin typeface="Cambria Math"/>
                      </a:rPr>
                      <m:t>𝑎𝑡𝑜𝑚𝑠</m:t>
                    </m:r>
                  </m:oMath>
                </a14:m>
                <a:endParaRPr lang="en-US" sz="2400" dirty="0" smtClean="0"/>
              </a:p>
              <a:p>
                <a:pPr marL="0" indent="0">
                  <a:buNone/>
                </a:pPr>
                <a:r>
                  <a:rPr lang="en-US" sz="2400" dirty="0" smtClean="0"/>
                  <a:t>B. </a:t>
                </a:r>
                <a14:m>
                  <m:oMath xmlns:m="http://schemas.openxmlformats.org/officeDocument/2006/math">
                    <m:r>
                      <a:rPr lang="en-US" sz="2400" i="1">
                        <a:latin typeface="Cambria Math"/>
                      </a:rPr>
                      <m:t>500.0 </m:t>
                    </m:r>
                    <m:r>
                      <a:rPr lang="en-US" sz="2400" i="1">
                        <a:latin typeface="Cambria Math"/>
                      </a:rPr>
                      <m:t>𝑔</m:t>
                    </m:r>
                    <m:r>
                      <a:rPr lang="en-US" sz="2400" i="1">
                        <a:latin typeface="Cambria Math"/>
                      </a:rPr>
                      <m:t> </m:t>
                    </m:r>
                    <m:r>
                      <a:rPr lang="en-US" sz="2400" i="1">
                        <a:latin typeface="Cambria Math"/>
                      </a:rPr>
                      <m:t>𝑀𝑔</m:t>
                    </m:r>
                    <m:f>
                      <m:fPr>
                        <m:ctrlPr>
                          <a:rPr lang="en-US" sz="2400" i="1">
                            <a:latin typeface="Cambria Math"/>
                          </a:rPr>
                        </m:ctrlPr>
                      </m:fPr>
                      <m:num>
                        <m:r>
                          <a:rPr lang="en-US" sz="2400" b="0" i="1" smtClean="0">
                            <a:latin typeface="Cambria Math"/>
                          </a:rPr>
                          <m:t>6.022</m:t>
                        </m:r>
                        <m:r>
                          <a:rPr lang="en-US" sz="2400" b="0" i="1" smtClean="0">
                            <a:latin typeface="Cambria Math"/>
                          </a:rPr>
                          <m:t>𝑥</m:t>
                        </m:r>
                        <m:sSup>
                          <m:sSupPr>
                            <m:ctrlPr>
                              <a:rPr lang="en-US" sz="2400" b="0" i="1" smtClean="0">
                                <a:latin typeface="Cambria Math"/>
                              </a:rPr>
                            </m:ctrlPr>
                          </m:sSupPr>
                          <m:e>
                            <m:r>
                              <a:rPr lang="en-US" sz="2400" b="0" i="1" smtClean="0">
                                <a:latin typeface="Cambria Math"/>
                              </a:rPr>
                              <m:t>10</m:t>
                            </m:r>
                          </m:e>
                          <m:sup>
                            <m:r>
                              <a:rPr lang="en-US" sz="2400" b="0" i="1" smtClean="0">
                                <a:latin typeface="Cambria Math"/>
                              </a:rPr>
                              <m:t>23</m:t>
                            </m:r>
                          </m:sup>
                        </m:sSup>
                        <m:r>
                          <a:rPr lang="en-US" sz="2400" i="1">
                            <a:latin typeface="Cambria Math"/>
                          </a:rPr>
                          <m:t>𝑀𝑔</m:t>
                        </m:r>
                        <m:r>
                          <a:rPr lang="en-US" sz="2400" b="0" i="1" smtClean="0">
                            <a:latin typeface="Cambria Math"/>
                          </a:rPr>
                          <m:t> </m:t>
                        </m:r>
                        <m:r>
                          <a:rPr lang="en-US" sz="2400" b="0" i="1" smtClean="0">
                            <a:latin typeface="Cambria Math"/>
                          </a:rPr>
                          <m:t>𝑎𝑡𝑜𝑚𝑠</m:t>
                        </m:r>
                      </m:num>
                      <m:den>
                        <m:r>
                          <a:rPr lang="en-US" sz="2400" b="0" i="1" smtClean="0">
                            <a:latin typeface="Cambria Math"/>
                          </a:rPr>
                          <m:t>𝑚𝑜𝑙</m:t>
                        </m:r>
                      </m:den>
                    </m:f>
                    <m:r>
                      <a:rPr lang="en-US" sz="2400" i="1">
                        <a:latin typeface="Cambria Math"/>
                      </a:rPr>
                      <m:t>=</m:t>
                    </m:r>
                    <m:r>
                      <a:rPr lang="en-US" sz="2400" b="0" i="1" smtClean="0">
                        <a:latin typeface="Cambria Math"/>
                      </a:rPr>
                      <m:t>3.011</m:t>
                    </m:r>
                    <m:r>
                      <a:rPr lang="en-US" sz="2400" i="1">
                        <a:latin typeface="Cambria Math"/>
                      </a:rPr>
                      <m:t>𝑥</m:t>
                    </m:r>
                    <m:sSup>
                      <m:sSupPr>
                        <m:ctrlPr>
                          <a:rPr lang="en-US" sz="2400" i="1">
                            <a:latin typeface="Cambria Math"/>
                          </a:rPr>
                        </m:ctrlPr>
                      </m:sSupPr>
                      <m:e>
                        <m:r>
                          <a:rPr lang="en-US" sz="2400" i="1">
                            <a:latin typeface="Cambria Math"/>
                          </a:rPr>
                          <m:t>10</m:t>
                        </m:r>
                      </m:e>
                      <m:sup>
                        <m:r>
                          <a:rPr lang="en-US" sz="2400" b="0" i="1" smtClean="0">
                            <a:latin typeface="Cambria Math"/>
                          </a:rPr>
                          <m:t>26</m:t>
                        </m:r>
                      </m:sup>
                    </m:sSup>
                    <m:r>
                      <a:rPr lang="en-US" sz="2400" i="1">
                        <a:latin typeface="Cambria Math"/>
                      </a:rPr>
                      <m:t>𝑀𝑔</m:t>
                    </m:r>
                    <m:r>
                      <a:rPr lang="en-US" sz="2400" i="1">
                        <a:latin typeface="Cambria Math"/>
                      </a:rPr>
                      <m:t> </m:t>
                    </m:r>
                    <m:r>
                      <a:rPr lang="en-US" sz="2400" i="1">
                        <a:latin typeface="Cambria Math"/>
                      </a:rPr>
                      <m:t>𝑎𝑡𝑜𝑚𝑠</m:t>
                    </m:r>
                  </m:oMath>
                </a14:m>
                <a:endParaRPr lang="en-US" sz="2400" dirty="0" smtClean="0"/>
              </a:p>
              <a:p>
                <a:pPr marL="0" indent="0">
                  <a:buNone/>
                </a:pPr>
                <a:r>
                  <a:rPr lang="en-US" sz="2400" b="0" dirty="0" smtClean="0"/>
                  <a:t>C. </a:t>
                </a:r>
                <a14:m>
                  <m:oMath xmlns:m="http://schemas.openxmlformats.org/officeDocument/2006/math">
                    <m:r>
                      <a:rPr lang="en-US" sz="2400" b="0" i="1" smtClean="0">
                        <a:latin typeface="Cambria Math"/>
                      </a:rPr>
                      <m:t>500.0 </m:t>
                    </m:r>
                    <m:r>
                      <a:rPr lang="en-US" sz="2400" b="0" i="1" smtClean="0">
                        <a:latin typeface="Cambria Math"/>
                      </a:rPr>
                      <m:t>𝑔</m:t>
                    </m:r>
                    <m:r>
                      <a:rPr lang="en-US" sz="2400" b="0" i="1" smtClean="0">
                        <a:latin typeface="Cambria Math"/>
                      </a:rPr>
                      <m:t> </m:t>
                    </m:r>
                    <m:r>
                      <a:rPr lang="en-US" sz="2400" b="0" i="1" smtClean="0">
                        <a:latin typeface="Cambria Math"/>
                      </a:rPr>
                      <m:t>𝑀𝑔</m:t>
                    </m:r>
                    <m:f>
                      <m:fPr>
                        <m:ctrlPr>
                          <a:rPr lang="en-US" sz="2400" b="0" i="1" smtClean="0">
                            <a:latin typeface="Cambria Math"/>
                          </a:rPr>
                        </m:ctrlPr>
                      </m:fPr>
                      <m:num>
                        <m:r>
                          <a:rPr lang="en-US" sz="2400" b="0" i="1" smtClean="0">
                            <a:latin typeface="Cambria Math"/>
                          </a:rPr>
                          <m:t>1 </m:t>
                        </m:r>
                        <m:r>
                          <a:rPr lang="en-US" sz="2400" b="0" i="1" smtClean="0">
                            <a:latin typeface="Cambria Math"/>
                          </a:rPr>
                          <m:t>𝑚𝑜𝑙</m:t>
                        </m:r>
                        <m:r>
                          <a:rPr lang="en-US" sz="2400" b="0" i="1" smtClean="0">
                            <a:latin typeface="Cambria Math"/>
                          </a:rPr>
                          <m:t> </m:t>
                        </m:r>
                      </m:num>
                      <m:den>
                        <m:r>
                          <a:rPr lang="en-US" sz="2400" b="0" i="1" smtClean="0">
                            <a:latin typeface="Cambria Math"/>
                          </a:rPr>
                          <m:t>24.305 </m:t>
                        </m:r>
                        <m:r>
                          <a:rPr lang="en-US" sz="2400" b="0" i="1" smtClean="0">
                            <a:latin typeface="Cambria Math"/>
                          </a:rPr>
                          <m:t>𝑔</m:t>
                        </m:r>
                        <m:r>
                          <a:rPr lang="en-US" sz="2400" b="0" i="1" smtClean="0">
                            <a:latin typeface="Cambria Math"/>
                          </a:rPr>
                          <m:t> </m:t>
                        </m:r>
                        <m:r>
                          <a:rPr lang="en-US" sz="2400" b="0" i="1" smtClean="0">
                            <a:latin typeface="Cambria Math"/>
                          </a:rPr>
                          <m:t>𝑀𝑔</m:t>
                        </m:r>
                      </m:den>
                    </m:f>
                    <m:r>
                      <a:rPr lang="en-US" sz="2400" b="0" i="1" smtClean="0">
                        <a:latin typeface="Cambria Math"/>
                      </a:rPr>
                      <m:t>=20.57 </m:t>
                    </m:r>
                    <m:r>
                      <a:rPr lang="en-US" sz="2400" b="0" i="1" smtClean="0">
                        <a:latin typeface="Cambria Math"/>
                      </a:rPr>
                      <m:t>𝑚𝑜𝑙</m:t>
                    </m:r>
                    <m:r>
                      <a:rPr lang="en-US" sz="2400" b="0" i="1" smtClean="0">
                        <a:latin typeface="Cambria Math"/>
                      </a:rPr>
                      <m:t> </m:t>
                    </m:r>
                    <m:r>
                      <a:rPr lang="en-US" sz="2400" b="0" i="1" smtClean="0">
                        <a:latin typeface="Cambria Math"/>
                      </a:rPr>
                      <m:t>𝑀𝑔</m:t>
                    </m:r>
                  </m:oMath>
                </a14:m>
                <a:endParaRPr lang="en-US" sz="2400" dirty="0" smtClean="0"/>
              </a:p>
              <a:p>
                <a:pPr marL="0" indent="0">
                  <a:buNone/>
                </a:pPr>
                <a:r>
                  <a:rPr lang="en-US" sz="2400" dirty="0" smtClean="0"/>
                  <a:t>D. </a:t>
                </a:r>
                <a14:m>
                  <m:oMath xmlns:m="http://schemas.openxmlformats.org/officeDocument/2006/math">
                    <m:r>
                      <a:rPr lang="en-US" sz="2400" i="1">
                        <a:latin typeface="Cambria Math"/>
                      </a:rPr>
                      <m:t>500.0 </m:t>
                    </m:r>
                    <m:r>
                      <a:rPr lang="en-US" sz="2400" i="1">
                        <a:latin typeface="Cambria Math"/>
                      </a:rPr>
                      <m:t>𝑔</m:t>
                    </m:r>
                    <m:r>
                      <a:rPr lang="en-US" sz="2400" i="1">
                        <a:latin typeface="Cambria Math"/>
                      </a:rPr>
                      <m:t> </m:t>
                    </m:r>
                    <m:r>
                      <a:rPr lang="en-US" sz="2400" i="1">
                        <a:latin typeface="Cambria Math"/>
                      </a:rPr>
                      <m:t>𝑀𝑔</m:t>
                    </m:r>
                    <m:f>
                      <m:fPr>
                        <m:ctrlPr>
                          <a:rPr lang="en-US" sz="2400" i="1">
                            <a:latin typeface="Cambria Math"/>
                          </a:rPr>
                        </m:ctrlPr>
                      </m:fPr>
                      <m:num>
                        <m:r>
                          <a:rPr lang="en-US" sz="2400" i="1">
                            <a:latin typeface="Cambria Math"/>
                          </a:rPr>
                          <m:t>1 </m:t>
                        </m:r>
                        <m:r>
                          <a:rPr lang="en-US" sz="2400" i="1">
                            <a:latin typeface="Cambria Math"/>
                          </a:rPr>
                          <m:t>𝑚𝑜𝑙</m:t>
                        </m:r>
                        <m:r>
                          <a:rPr lang="en-US" sz="2400" i="1">
                            <a:latin typeface="Cambria Math"/>
                          </a:rPr>
                          <m:t> </m:t>
                        </m:r>
                      </m:num>
                      <m:den>
                        <m:r>
                          <a:rPr lang="en-US" sz="2400" i="1">
                            <a:latin typeface="Cambria Math"/>
                          </a:rPr>
                          <m:t>24.305 </m:t>
                        </m:r>
                        <m:r>
                          <a:rPr lang="en-US" sz="2400" i="1">
                            <a:latin typeface="Cambria Math"/>
                          </a:rPr>
                          <m:t>𝑔</m:t>
                        </m:r>
                        <m:r>
                          <a:rPr lang="en-US" sz="2400" i="1">
                            <a:latin typeface="Cambria Math"/>
                          </a:rPr>
                          <m:t> </m:t>
                        </m:r>
                        <m:r>
                          <a:rPr lang="en-US" sz="2400" i="1">
                            <a:latin typeface="Cambria Math"/>
                          </a:rPr>
                          <m:t>𝑀𝑔</m:t>
                        </m:r>
                      </m:den>
                    </m:f>
                    <m:f>
                      <m:fPr>
                        <m:ctrlPr>
                          <a:rPr lang="en-US" sz="2400" i="1" dirty="0" smtClean="0">
                            <a:latin typeface="Cambria Math"/>
                          </a:rPr>
                        </m:ctrlPr>
                      </m:fPr>
                      <m:num>
                        <m:r>
                          <a:rPr lang="en-US" sz="2400" b="0" i="1" dirty="0" smtClean="0">
                            <a:latin typeface="Cambria Math"/>
                          </a:rPr>
                          <m:t>6.022</m:t>
                        </m:r>
                        <m:r>
                          <a:rPr lang="en-US" sz="2400" b="0" i="1" dirty="0" smtClean="0">
                            <a:latin typeface="Cambria Math"/>
                          </a:rPr>
                          <m:t>𝑥</m:t>
                        </m:r>
                        <m:sSup>
                          <m:sSupPr>
                            <m:ctrlPr>
                              <a:rPr lang="en-US" sz="2400" b="0" i="1" dirty="0" smtClean="0">
                                <a:latin typeface="Cambria Math"/>
                              </a:rPr>
                            </m:ctrlPr>
                          </m:sSupPr>
                          <m:e>
                            <m:r>
                              <a:rPr lang="en-US" sz="2400" b="0" i="1" dirty="0" smtClean="0">
                                <a:latin typeface="Cambria Math"/>
                              </a:rPr>
                              <m:t>10</m:t>
                            </m:r>
                          </m:e>
                          <m:sup>
                            <m:r>
                              <a:rPr lang="en-US" sz="2400" b="0" i="1" dirty="0" smtClean="0">
                                <a:latin typeface="Cambria Math"/>
                              </a:rPr>
                              <m:t>23</m:t>
                            </m:r>
                          </m:sup>
                        </m:sSup>
                        <m:r>
                          <a:rPr lang="en-US" sz="2400" b="0" i="1" dirty="0" smtClean="0">
                            <a:latin typeface="Cambria Math"/>
                          </a:rPr>
                          <m:t>𝑎𝑡𝑜𝑚𝑠</m:t>
                        </m:r>
                      </m:num>
                      <m:den>
                        <m:r>
                          <a:rPr lang="en-US" sz="2400" b="0" i="1" dirty="0" smtClean="0">
                            <a:latin typeface="Cambria Math"/>
                          </a:rPr>
                          <m:t>𝑚𝑜𝑙</m:t>
                        </m:r>
                      </m:den>
                    </m:f>
                    <m:r>
                      <a:rPr lang="en-US" sz="2400" i="1">
                        <a:latin typeface="Cambria Math"/>
                      </a:rPr>
                      <m:t>=</m:t>
                    </m:r>
                    <m:r>
                      <a:rPr lang="en-US" sz="2400" b="0" i="1" smtClean="0">
                        <a:latin typeface="Cambria Math"/>
                      </a:rPr>
                      <m:t>1.24</m:t>
                    </m:r>
                    <m:r>
                      <a:rPr lang="en-US" sz="2400" b="0" i="1" smtClean="0">
                        <a:latin typeface="Cambria Math"/>
                      </a:rPr>
                      <m:t>𝑥</m:t>
                    </m:r>
                    <m:sSup>
                      <m:sSupPr>
                        <m:ctrlPr>
                          <a:rPr lang="en-US" sz="2400" b="0" i="1" smtClean="0">
                            <a:latin typeface="Cambria Math"/>
                          </a:rPr>
                        </m:ctrlPr>
                      </m:sSupPr>
                      <m:e>
                        <m:r>
                          <a:rPr lang="en-US" sz="2400" b="0" i="1" smtClean="0">
                            <a:latin typeface="Cambria Math"/>
                          </a:rPr>
                          <m:t>10</m:t>
                        </m:r>
                      </m:e>
                      <m:sup>
                        <m:r>
                          <a:rPr lang="en-US" sz="2400" b="0" i="1" smtClean="0">
                            <a:latin typeface="Cambria Math"/>
                          </a:rPr>
                          <m:t>25</m:t>
                        </m:r>
                      </m:sup>
                    </m:sSup>
                    <m:r>
                      <a:rPr lang="en-US" sz="2400" i="1">
                        <a:latin typeface="Cambria Math"/>
                      </a:rPr>
                      <m:t> </m:t>
                    </m:r>
                    <m:r>
                      <a:rPr lang="en-US" sz="2400" i="1">
                        <a:latin typeface="Cambria Math"/>
                      </a:rPr>
                      <m:t>𝑚𝑜𝑙</m:t>
                    </m:r>
                    <m:r>
                      <a:rPr lang="en-US" sz="2400" i="1">
                        <a:latin typeface="Cambria Math"/>
                      </a:rPr>
                      <m:t> </m:t>
                    </m:r>
                    <m:r>
                      <a:rPr lang="en-US" sz="2400" i="1">
                        <a:latin typeface="Cambria Math"/>
                      </a:rPr>
                      <m:t>𝑀𝑔</m:t>
                    </m:r>
                  </m:oMath>
                </a14:m>
                <a:endParaRPr lang="en-US" sz="2400" dirty="0" smtClean="0"/>
              </a:p>
              <a:p>
                <a:pPr marL="0" indent="0">
                  <a:buNone/>
                </a:pPr>
                <a:r>
                  <a:rPr lang="en-US" sz="2400" dirty="0" smtClean="0"/>
                  <a:t>E. Your mother is a critic</a:t>
                </a:r>
                <a:endParaRPr lang="en-US" sz="2400" dirty="0"/>
              </a:p>
              <a:p>
                <a:pPr marL="0" indent="0">
                  <a:buNone/>
                </a:pPr>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17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4C25AACF-DF83-4998-8C03-B3386D18E1EF}" type="slidenum">
              <a:rPr lang="en-US" altLang="en-US" smtClean="0"/>
              <a:pPr>
                <a:defRPr/>
              </a:pPr>
              <a:t>72</a:t>
            </a:fld>
            <a:endParaRPr lang="en-US" altLang="en-US"/>
          </a:p>
        </p:txBody>
      </p:sp>
    </p:spTree>
    <p:extLst>
      <p:ext uri="{BB962C8B-B14F-4D97-AF65-F5344CB8AC3E}">
        <p14:creationId xmlns:p14="http://schemas.microsoft.com/office/powerpoint/2010/main" val="807589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Conservation of Mass</a:t>
            </a:r>
          </a:p>
        </p:txBody>
      </p:sp>
      <p:sp>
        <p:nvSpPr>
          <p:cNvPr id="8195" name="Rectangle 3"/>
          <p:cNvSpPr>
            <a:spLocks noGrp="1" noChangeArrowheads="1"/>
          </p:cNvSpPr>
          <p:nvPr>
            <p:ph type="body" idx="1"/>
          </p:nvPr>
        </p:nvSpPr>
        <p:spPr/>
        <p:txBody>
          <a:bodyPr/>
          <a:lstStyle/>
          <a:p>
            <a:pPr eaLnBrk="1" hangingPunct="1">
              <a:buFont typeface="Wingdings" pitchFamily="2" charset="2"/>
              <a:buNone/>
            </a:pPr>
            <a:r>
              <a:rPr lang="en-US" smtClean="0"/>
              <a:t>It all starts with Lavoisier who showed that </a:t>
            </a:r>
            <a:r>
              <a:rPr lang="en-US" b="1" smtClean="0"/>
              <a:t>mass is conserved</a:t>
            </a:r>
            <a:r>
              <a:rPr lang="en-US" smtClean="0"/>
              <a:t>: he burned things in sealed containers and found that the total mass of the container was the same before and after the burning.</a:t>
            </a:r>
          </a:p>
          <a:p>
            <a:pPr eaLnBrk="1" hangingPunct="1">
              <a:buFont typeface="Wingdings" pitchFamily="2" charset="2"/>
              <a:buNone/>
            </a:pPr>
            <a:endParaRPr lang="en-US" smtClean="0"/>
          </a:p>
          <a:p>
            <a:pPr eaLnBrk="1" hangingPunct="1">
              <a:buFont typeface="Wingdings" pitchFamily="2" charset="2"/>
              <a:buNone/>
            </a:pPr>
            <a:r>
              <a:rPr lang="en-US" smtClean="0"/>
              <a:t>This showed that in a chemical reaction, the materials might change form, but the total mass remains the same.</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Law of Definite Proportions</a:t>
            </a:r>
          </a:p>
        </p:txBody>
      </p:sp>
      <p:sp>
        <p:nvSpPr>
          <p:cNvPr id="9219" name="Rectangle 3"/>
          <p:cNvSpPr>
            <a:spLocks noGrp="1" noChangeArrowheads="1"/>
          </p:cNvSpPr>
          <p:nvPr>
            <p:ph type="body" idx="1"/>
          </p:nvPr>
        </p:nvSpPr>
        <p:spPr/>
        <p:txBody>
          <a:bodyPr/>
          <a:lstStyle/>
          <a:p>
            <a:pPr eaLnBrk="1" hangingPunct="1">
              <a:buFont typeface="Wingdings" pitchFamily="2" charset="2"/>
              <a:buNone/>
            </a:pPr>
            <a:r>
              <a:rPr lang="en-US" sz="2600" smtClean="0"/>
              <a:t>Joseph Proust made a series of mixtures of different elements and discovered that the ratio of the masses that reacted was always the same.</a:t>
            </a:r>
          </a:p>
          <a:p>
            <a:pPr eaLnBrk="1" hangingPunct="1">
              <a:buFont typeface="Wingdings" pitchFamily="2" charset="2"/>
              <a:buNone/>
            </a:pPr>
            <a:endParaRPr lang="en-US" sz="2600" smtClean="0"/>
          </a:p>
          <a:p>
            <a:pPr eaLnBrk="1" hangingPunct="1">
              <a:buFont typeface="Wingdings" pitchFamily="2" charset="2"/>
              <a:buNone/>
            </a:pPr>
            <a:r>
              <a:rPr lang="en-US" sz="2600" smtClean="0"/>
              <a:t>For example if mixing hydrogen and oxygen to get water, he found that if you started with 16.0 g of oxygen, you needed 2.0 g of hydrogen but if you started with 8.0 g of oxygen, you only needed 1.0 g of hydrogen.  Always an 8:1 oxygen:hydrogen mass ratio!</a:t>
            </a:r>
          </a:p>
        </p:txBody>
      </p:sp>
      <p:sp>
        <p:nvSpPr>
          <p:cNvPr id="2" name="Slide Number Placeholder 1"/>
          <p:cNvSpPr>
            <a:spLocks noGrp="1"/>
          </p:cNvSpPr>
          <p:nvPr>
            <p:ph type="sldNum" sz="quarter" idx="12"/>
          </p:nvPr>
        </p:nvSpPr>
        <p:spPr/>
        <p:txBody>
          <a:bodyPr/>
          <a:lstStyle/>
          <a:p>
            <a:pPr>
              <a:defRPr/>
            </a:pPr>
            <a:fld id="{4C25AACF-DF83-4998-8C03-B3386D18E1EF}"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7815</TotalTime>
  <Words>2754</Words>
  <Application>Microsoft Office PowerPoint</Application>
  <PresentationFormat>On-screen Show (4:3)</PresentationFormat>
  <Paragraphs>441</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Network</vt:lpstr>
      <vt:lpstr>Of Atoms, Molecules &amp; Ions I Sing</vt:lpstr>
      <vt:lpstr>Atomic Structure</vt:lpstr>
      <vt:lpstr>What things matter?</vt:lpstr>
      <vt:lpstr>Construction of Matter</vt:lpstr>
      <vt:lpstr>PowerPoint Presentation</vt:lpstr>
      <vt:lpstr>PowerPoint Presentation</vt:lpstr>
      <vt:lpstr>The Atomic Theory of Matter</vt:lpstr>
      <vt:lpstr>Conservation of Mass</vt:lpstr>
      <vt:lpstr>Law of Definite Proportions</vt:lpstr>
      <vt:lpstr>Law of Multiple Proportions</vt:lpstr>
      <vt:lpstr>Question</vt:lpstr>
      <vt:lpstr>Question</vt:lpstr>
      <vt:lpstr>Putting it all together:</vt:lpstr>
      <vt:lpstr>Dalton’s Atomic Theory</vt:lpstr>
      <vt:lpstr>Refining the model</vt:lpstr>
      <vt:lpstr>Finding an Electron…</vt:lpstr>
      <vt:lpstr>PowerPoint Presentation</vt:lpstr>
      <vt:lpstr>Rutherford found the rest</vt:lpstr>
      <vt:lpstr>Rutherford’s conclusion</vt:lpstr>
      <vt:lpstr>The Bohr Model</vt:lpstr>
      <vt:lpstr>The Bohr Model</vt:lpstr>
      <vt:lpstr>The Bohr Model</vt:lpstr>
      <vt:lpstr>The Bohr Model</vt:lpstr>
      <vt:lpstr>The Bohr Model</vt:lpstr>
      <vt:lpstr>Mass Number</vt:lpstr>
      <vt:lpstr>Atomic Mass</vt:lpstr>
      <vt:lpstr>Atomic Number</vt:lpstr>
      <vt:lpstr>PowerPoint Presentation</vt:lpstr>
      <vt:lpstr>Isotopes</vt:lpstr>
      <vt:lpstr>Isotopes of Carbon</vt:lpstr>
      <vt:lpstr>Specifying isotopes</vt:lpstr>
      <vt:lpstr>Shorthand notation for isotopes</vt:lpstr>
      <vt:lpstr>Shorthand notation for isotopes</vt:lpstr>
      <vt:lpstr>Ions</vt:lpstr>
      <vt:lpstr>Ion Notation</vt:lpstr>
      <vt:lpstr>The Periodic Table is Your Friend</vt:lpstr>
      <vt:lpstr>Clicker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Number vs. Atomic Weight</vt:lpstr>
      <vt:lpstr>What’s a weighted average?</vt:lpstr>
      <vt:lpstr>Neon</vt:lpstr>
      <vt:lpstr>Natural Abundance</vt:lpstr>
      <vt:lpstr>Neon – natural abundances</vt:lpstr>
      <vt:lpstr>Neon – atomic mass</vt:lpstr>
      <vt:lpstr>PowerPoint Presentation</vt:lpstr>
      <vt:lpstr>Neon – alternate calculation</vt:lpstr>
      <vt:lpstr>Molecules from atoms</vt:lpstr>
      <vt:lpstr>Diatomic molecules</vt:lpstr>
      <vt:lpstr>Diatomic molecules</vt:lpstr>
      <vt:lpstr>Molecular Mass</vt:lpstr>
      <vt:lpstr>Molar Mass</vt:lpstr>
      <vt:lpstr>PowerPoint Presentation</vt:lpstr>
      <vt:lpstr>PowerPoint Presentation</vt:lpstr>
      <vt:lpstr>PowerPoint Presentation</vt:lpstr>
      <vt:lpstr>amu and moles</vt:lpstr>
      <vt:lpstr>Enter Avogadro’s number</vt:lpstr>
      <vt:lpstr>A mole is just a “dozen”</vt:lpstr>
      <vt:lpstr>It’s just convenience</vt:lpstr>
      <vt:lpstr>PowerPoint Presentation</vt:lpstr>
      <vt:lpstr>6.02214150x1023 anythings per mole</vt:lpstr>
      <vt:lpstr>Avogadro’s number</vt:lpstr>
      <vt:lpstr>Clicker question</vt:lpstr>
      <vt:lpstr>PowerPoint Presentation</vt:lpstr>
      <vt:lpstr>Clicker question</vt:lpstr>
      <vt:lpstr>PowerPoint Presentation</vt:lpstr>
    </vt:vector>
  </TitlesOfParts>
  <Company>Rochester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Atoms, Molecules &amp; Ions I Sing</dc:title>
  <dc:creator>Joseph M. Lanzafame</dc:creator>
  <cp:lastModifiedBy>Joe</cp:lastModifiedBy>
  <cp:revision>53</cp:revision>
  <dcterms:created xsi:type="dcterms:W3CDTF">2006-11-13T17:13:40Z</dcterms:created>
  <dcterms:modified xsi:type="dcterms:W3CDTF">2015-08-27T13:46:52Z</dcterms:modified>
</cp:coreProperties>
</file>