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8"/>
  </p:notesMasterIdLst>
  <p:sldIdLst>
    <p:sldId id="256" r:id="rId2"/>
    <p:sldId id="257" r:id="rId3"/>
    <p:sldId id="258" r:id="rId4"/>
    <p:sldId id="325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305" r:id="rId13"/>
    <p:sldId id="401" r:id="rId14"/>
    <p:sldId id="268" r:id="rId15"/>
    <p:sldId id="270" r:id="rId16"/>
    <p:sldId id="271" r:id="rId17"/>
    <p:sldId id="272" r:id="rId18"/>
    <p:sldId id="306" r:id="rId19"/>
    <p:sldId id="307" r:id="rId20"/>
    <p:sldId id="308" r:id="rId21"/>
    <p:sldId id="269" r:id="rId22"/>
    <p:sldId id="274" r:id="rId23"/>
    <p:sldId id="275" r:id="rId24"/>
    <p:sldId id="276" r:id="rId25"/>
    <p:sldId id="277" r:id="rId26"/>
    <p:sldId id="26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86" r:id="rId52"/>
    <p:sldId id="302" r:id="rId53"/>
    <p:sldId id="303" r:id="rId54"/>
    <p:sldId id="304" r:id="rId55"/>
    <p:sldId id="312" r:id="rId56"/>
    <p:sldId id="309" r:id="rId57"/>
    <p:sldId id="310" r:id="rId58"/>
    <p:sldId id="311" r:id="rId59"/>
    <p:sldId id="369" r:id="rId60"/>
    <p:sldId id="370" r:id="rId61"/>
    <p:sldId id="376" r:id="rId62"/>
    <p:sldId id="377" r:id="rId63"/>
    <p:sldId id="371" r:id="rId64"/>
    <p:sldId id="374" r:id="rId65"/>
    <p:sldId id="313" r:id="rId66"/>
    <p:sldId id="314" r:id="rId67"/>
    <p:sldId id="315" r:id="rId68"/>
    <p:sldId id="413" r:id="rId69"/>
    <p:sldId id="378" r:id="rId70"/>
    <p:sldId id="379" r:id="rId71"/>
    <p:sldId id="412" r:id="rId72"/>
    <p:sldId id="414" r:id="rId73"/>
    <p:sldId id="410" r:id="rId74"/>
    <p:sldId id="415" r:id="rId75"/>
    <p:sldId id="416" r:id="rId76"/>
    <p:sldId id="411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28" r:id="rId89"/>
    <p:sldId id="429" r:id="rId90"/>
    <p:sldId id="430" r:id="rId91"/>
    <p:sldId id="431" r:id="rId92"/>
    <p:sldId id="432" r:id="rId93"/>
    <p:sldId id="433" r:id="rId94"/>
    <p:sldId id="434" r:id="rId95"/>
    <p:sldId id="435" r:id="rId96"/>
    <p:sldId id="327" r:id="rId97"/>
    <p:sldId id="317" r:id="rId98"/>
    <p:sldId id="318" r:id="rId99"/>
    <p:sldId id="436" r:id="rId100"/>
    <p:sldId id="319" r:id="rId101"/>
    <p:sldId id="438" r:id="rId102"/>
    <p:sldId id="320" r:id="rId103"/>
    <p:sldId id="321" r:id="rId104"/>
    <p:sldId id="398" r:id="rId105"/>
    <p:sldId id="399" r:id="rId106"/>
    <p:sldId id="322" r:id="rId107"/>
    <p:sldId id="324" r:id="rId108"/>
    <p:sldId id="323" r:id="rId109"/>
    <p:sldId id="406" r:id="rId110"/>
    <p:sldId id="407" r:id="rId111"/>
    <p:sldId id="408" r:id="rId112"/>
    <p:sldId id="405" r:id="rId113"/>
    <p:sldId id="409" r:id="rId114"/>
    <p:sldId id="381" r:id="rId115"/>
    <p:sldId id="382" r:id="rId116"/>
    <p:sldId id="383" r:id="rId117"/>
    <p:sldId id="384" r:id="rId118"/>
    <p:sldId id="385" r:id="rId119"/>
    <p:sldId id="396" r:id="rId120"/>
    <p:sldId id="402" r:id="rId121"/>
    <p:sldId id="391" r:id="rId122"/>
    <p:sldId id="392" r:id="rId123"/>
    <p:sldId id="393" r:id="rId124"/>
    <p:sldId id="394" r:id="rId125"/>
    <p:sldId id="395" r:id="rId126"/>
    <p:sldId id="390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7336" autoAdjust="0"/>
  </p:normalViewPr>
  <p:slideViewPr>
    <p:cSldViewPr>
      <p:cViewPr varScale="1">
        <p:scale>
          <a:sx n="72" d="100"/>
          <a:sy n="72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37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8AC4-0ADD-4B5A-9305-85343600932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8FB2-EA71-4DDA-9289-A5563A3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272C85-3021-4722-B24E-A3E7306FE32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78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BB611-ACC5-4103-912A-19E9387DE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BD24-EFEF-4D07-9D12-8F1792560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5D6596-B983-4D98-AD66-DD216AC05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C0C52-A1ED-42F2-B32B-983553728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8E4F5-95CB-4384-89B5-3D90C8190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6A42-DA21-4D69-AD9C-FE3825F16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259BA-EBBD-4F47-A1EC-859497AC1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04A23-06FB-4178-823D-76AC228E8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2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E1B7-7324-4A0D-9722-ADB87C476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311D-A8CD-4B80-A38D-C1D07149B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5185-893F-4EE0-8665-85708C6BC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Text 692019 and your message to 37607</a:t>
            </a: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EC19A41-F8B3-482D-8798-2BDD3C754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err="1"/>
              <a:t>Equilibria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Of Buffers, Ions and Solubility Products I sing!!!!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272C85-3021-4722-B24E-A3E7306FE3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HOAc + H</a:t>
            </a:r>
            <a:r>
              <a:rPr lang="en-US" sz="2000" baseline="-25000"/>
              <a:t>2</a:t>
            </a:r>
            <a:r>
              <a:rPr lang="en-US" sz="2000"/>
              <a:t>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2000"/>
              <a:t> OAc</a:t>
            </a:r>
            <a:r>
              <a:rPr lang="en-US" sz="2000" baseline="30000"/>
              <a:t>-</a:t>
            </a:r>
            <a:r>
              <a:rPr lang="en-US" sz="2000"/>
              <a:t> + H</a:t>
            </a:r>
            <a:r>
              <a:rPr lang="en-US" sz="2000" baseline="-25000"/>
              <a:t>3</a:t>
            </a:r>
            <a:r>
              <a:rPr lang="en-US" sz="2000"/>
              <a:t>O</a:t>
            </a:r>
            <a:r>
              <a:rPr lang="en-US" sz="2000" baseline="30000"/>
              <a:t>+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K</a:t>
            </a:r>
            <a:r>
              <a:rPr lang="en-US" sz="2000" baseline="-25000"/>
              <a:t>a </a:t>
            </a:r>
            <a:r>
              <a:rPr lang="en-US" sz="2000"/>
              <a:t>= </a:t>
            </a:r>
            <a:r>
              <a:rPr lang="en-US" sz="2000" u="sng"/>
              <a:t>[x][x]</a:t>
            </a:r>
            <a:r>
              <a:rPr lang="en-US" sz="2000"/>
              <a:t> = 1.8x10</a:t>
            </a:r>
            <a:r>
              <a:rPr lang="en-US" sz="2000" baseline="30000"/>
              <a:t>-5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[0.100-x]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X&lt;&lt;0.100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K</a:t>
            </a:r>
            <a:r>
              <a:rPr lang="en-US" sz="2000" baseline="-25000"/>
              <a:t>a </a:t>
            </a:r>
            <a:r>
              <a:rPr lang="en-US" sz="2000"/>
              <a:t>= </a:t>
            </a:r>
            <a:r>
              <a:rPr lang="en-US" sz="2000" u="sng"/>
              <a:t>[x][x]</a:t>
            </a:r>
            <a:r>
              <a:rPr lang="en-US" sz="2000"/>
              <a:t> = 1.8x10</a:t>
            </a:r>
            <a:r>
              <a:rPr lang="en-US" sz="2000" baseline="30000"/>
              <a:t>-5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[0.100]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X</a:t>
            </a:r>
            <a:r>
              <a:rPr lang="en-US" sz="2000" baseline="30000"/>
              <a:t>2</a:t>
            </a:r>
            <a:r>
              <a:rPr lang="en-US" sz="2000"/>
              <a:t> = 1.8x10</a:t>
            </a:r>
            <a:r>
              <a:rPr lang="en-US" sz="2000" baseline="30000"/>
              <a:t>-6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x = 1.34x10</a:t>
            </a:r>
            <a:r>
              <a:rPr lang="en-US" sz="2000" baseline="30000"/>
              <a:t>-3</a:t>
            </a:r>
            <a:r>
              <a:rPr lang="en-US" sz="2000"/>
              <a:t> 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charts make light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1524000"/>
              </a:xfrm>
            </p:spPr>
            <p:txBody>
              <a:bodyPr/>
              <a:lstStyle/>
              <a:p>
                <a:pPr>
                  <a:buFont typeface="Wingdings" pitchFamily="2" charset="2"/>
                  <a:buNone/>
                </a:pPr>
                <a:r>
                  <a:rPr lang="en-US" sz="2000" dirty="0" smtClean="0"/>
                  <a:t>My K</a:t>
                </a:r>
                <a:r>
                  <a:rPr lang="en-US" sz="2000" baseline="-25000" dirty="0" smtClean="0"/>
                  <a:t>b</a:t>
                </a:r>
                <a:r>
                  <a:rPr lang="en-US" sz="2000" dirty="0" smtClean="0"/>
                  <a:t> is still central.  But I’ve added a strong acid, so like before, the neutralization goes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…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000" dirty="0" smtClean="0"/>
                  <a:t>It’s usually </a:t>
                </a:r>
                <a:r>
                  <a:rPr lang="en-US" sz="2000" dirty="0"/>
                  <a:t>easier to use moles than M in this case</a:t>
                </a:r>
                <a:r>
                  <a:rPr lang="en-US" sz="2000" dirty="0" smtClean="0"/>
                  <a:t>!</a:t>
                </a: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0.010 </m:t>
                      </m:r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𝐻𝐶𝑙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𝐻𝐶𝑙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𝑠𝑜𝑙𝑢𝑡𝑖𝑜𝑛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=0.010 </m:t>
                      </m:r>
                      <m:r>
                        <a:rPr lang="en-US" sz="2000" b="0" i="1" smtClean="0">
                          <a:latin typeface="Cambria Math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𝐻𝐶𝑙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0.500 </m:t>
                      </m:r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3.0 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=1.5 </m:t>
                      </m:r>
                      <m:r>
                        <a:rPr lang="en-US" sz="2000" b="0" i="1" smtClean="0">
                          <a:latin typeface="Cambria Math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0.500 </m:t>
                      </m:r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3.0 </m:t>
                          </m:r>
                          <m:r>
                            <a:rPr lang="en-US" sz="2000" i="1">
                              <a:latin typeface="Cambria Math"/>
                            </a:rPr>
                            <m:t>𝑚𝑜𝑙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=1.5 </m:t>
                      </m:r>
                      <m:r>
                        <a:rPr lang="en-US" sz="2000" i="1">
                          <a:latin typeface="Cambria Math"/>
                        </a:rPr>
                        <m:t>𝑚𝑜𝑙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1524000"/>
              </a:xfrm>
              <a:blipFill rotWithShape="1">
                <a:blip r:embed="rId2"/>
                <a:stretch>
                  <a:fillRect l="-741" t="-2000" b="-8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84354"/>
              </p:ext>
            </p:extLst>
          </p:nvPr>
        </p:nvGraphicFramePr>
        <p:xfrm>
          <a:off x="533400" y="4419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0.0100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1.510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0.010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K</a:t>
            </a:r>
            <a:r>
              <a:rPr lang="en-US" baseline="-25000" dirty="0" smtClean="0"/>
              <a:t>b</a:t>
            </a:r>
            <a:r>
              <a:rPr lang="en-US" dirty="0" smtClean="0"/>
              <a:t> follows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1"/>
                <a:ext cx="8229600" cy="68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Again, it’s a buffer, so I can H-H!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𝑝𝑂𝐻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=4.74+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1.51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1.49 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=4.7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pH=14-pOH=14-4.75=9.25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1"/>
                <a:ext cx="8229600" cy="685800"/>
              </a:xfrm>
              <a:blipFill rotWithShape="1">
                <a:blip r:embed="rId2"/>
                <a:stretch>
                  <a:fillRect l="-1481" t="-8850" b="-349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33915"/>
              </p:ext>
            </p:extLst>
          </p:nvPr>
        </p:nvGraphicFramePr>
        <p:xfrm>
          <a:off x="533400" y="1905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1.51 </a:t>
                      </a:r>
                      <a:r>
                        <a:rPr lang="en-US" baseline="0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1.49mol-x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1.51mol+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/>
              <a:t>ICE charts make light </a:t>
            </a:r>
            <a:r>
              <a:rPr lang="en-US" dirty="0" smtClean="0"/>
              <a:t>work – DOUBLE ICE charts are 2x the fun!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Adding 10 mL of 1.0 M </a:t>
            </a:r>
            <a:r>
              <a:rPr lang="en-US" sz="1800" dirty="0" err="1"/>
              <a:t>HCl</a:t>
            </a:r>
            <a:r>
              <a:rPr lang="en-US" sz="1800" dirty="0"/>
              <a:t> is adding 0.01 moles acid!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1.0 </a:t>
            </a:r>
            <a:r>
              <a:rPr lang="en-US" sz="1800" u="sng" dirty="0" err="1"/>
              <a:t>mol</a:t>
            </a:r>
            <a:r>
              <a:rPr lang="en-US" sz="1800" u="sng" dirty="0"/>
              <a:t> </a:t>
            </a:r>
            <a:r>
              <a:rPr lang="en-US" sz="1800" u="sng" dirty="0" err="1"/>
              <a:t>HCl</a:t>
            </a:r>
            <a:r>
              <a:rPr lang="en-US" sz="1800" dirty="0"/>
              <a:t> * 0.010 L </a:t>
            </a:r>
            <a:r>
              <a:rPr lang="en-US" sz="1800" dirty="0" err="1"/>
              <a:t>HCl</a:t>
            </a:r>
            <a:r>
              <a:rPr lang="en-US" sz="1800" dirty="0"/>
              <a:t> solution = 0.010 moles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L </a:t>
            </a:r>
            <a:r>
              <a:rPr lang="en-US" sz="1800" dirty="0" err="1"/>
              <a:t>HCl</a:t>
            </a:r>
            <a:r>
              <a:rPr lang="en-US" sz="1800" dirty="0"/>
              <a:t> sol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NH</a:t>
            </a:r>
            <a:r>
              <a:rPr lang="en-US" sz="1800" baseline="-25000" dirty="0"/>
              <a:t>3 </a:t>
            </a:r>
            <a:r>
              <a:rPr lang="en-US" sz="1800" dirty="0"/>
              <a:t>+ H</a:t>
            </a:r>
            <a:r>
              <a:rPr lang="en-US" sz="1800" baseline="-25000" dirty="0"/>
              <a:t>2</a:t>
            </a:r>
            <a:r>
              <a:rPr lang="en-US" sz="1800" dirty="0"/>
              <a:t>O </a:t>
            </a:r>
            <a:r>
              <a:rPr lang="en-US" sz="1800" dirty="0">
                <a:sym typeface="Symbol" pitchFamily="18" charset="2"/>
              </a:rPr>
              <a:t></a:t>
            </a:r>
            <a:r>
              <a:rPr lang="en-US" sz="1800" dirty="0">
                <a:sym typeface="WP IconicSymbolsA" pitchFamily="2" charset="2"/>
              </a:rPr>
              <a:t> NH</a:t>
            </a:r>
            <a:r>
              <a:rPr lang="en-US" sz="1800" baseline="-25000" dirty="0">
                <a:sym typeface="WP IconicSymbolsA" pitchFamily="2" charset="2"/>
              </a:rPr>
              <a:t>4</a:t>
            </a:r>
            <a:r>
              <a:rPr lang="en-US" sz="1800" baseline="30000" dirty="0">
                <a:sym typeface="WP IconicSymbolsA" pitchFamily="2" charset="2"/>
              </a:rPr>
              <a:t>+</a:t>
            </a:r>
            <a:r>
              <a:rPr lang="en-US" sz="1800" dirty="0">
                <a:sym typeface="WP IconicSymbolsA" pitchFamily="2" charset="2"/>
              </a:rPr>
              <a:t> + OH</a:t>
            </a:r>
            <a:r>
              <a:rPr lang="en-US" sz="1800" baseline="30000" dirty="0">
                <a:sym typeface="WP IconicSymbolsA" pitchFamily="2" charset="2"/>
              </a:rPr>
              <a:t>-</a:t>
            </a:r>
            <a:endParaRPr lang="en-US" sz="1800" dirty="0">
              <a:sym typeface="WP IconicSymbolsA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I    1.5 </a:t>
            </a:r>
            <a:r>
              <a:rPr lang="en-US" sz="1800" dirty="0" err="1">
                <a:solidFill>
                  <a:srgbClr val="FF0000"/>
                </a:solidFill>
              </a:rPr>
              <a:t>mol</a:t>
            </a:r>
            <a:r>
              <a:rPr lang="en-US" sz="1800" dirty="0">
                <a:solidFill>
                  <a:srgbClr val="FF0000"/>
                </a:solidFill>
              </a:rPr>
              <a:t>            1.5 </a:t>
            </a:r>
            <a:r>
              <a:rPr lang="en-US" sz="1800" dirty="0" err="1">
                <a:solidFill>
                  <a:srgbClr val="FF0000"/>
                </a:solidFill>
              </a:rPr>
              <a:t>mol</a:t>
            </a:r>
            <a:r>
              <a:rPr lang="en-US" sz="1800" dirty="0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C   -0.01 </a:t>
            </a:r>
            <a:r>
              <a:rPr lang="en-US" sz="1800" dirty="0" err="1">
                <a:solidFill>
                  <a:srgbClr val="FF0000"/>
                </a:solidFill>
              </a:rPr>
              <a:t>mol</a:t>
            </a:r>
            <a:r>
              <a:rPr lang="en-US" sz="1800" dirty="0">
                <a:solidFill>
                  <a:srgbClr val="FF0000"/>
                </a:solidFill>
              </a:rPr>
              <a:t>         + 0.01 </a:t>
            </a:r>
            <a:r>
              <a:rPr lang="en-US" sz="1800" dirty="0" err="1">
                <a:solidFill>
                  <a:srgbClr val="FF0000"/>
                </a:solidFill>
              </a:rPr>
              <a:t>mol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I  1.49 </a:t>
            </a:r>
            <a:r>
              <a:rPr lang="en-US" sz="1800" dirty="0" err="1"/>
              <a:t>mol</a:t>
            </a:r>
            <a:r>
              <a:rPr lang="en-US" sz="1800" dirty="0"/>
              <a:t>            1.51 </a:t>
            </a:r>
            <a:r>
              <a:rPr lang="en-US" sz="1800" dirty="0" err="1"/>
              <a:t>mol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You don’t need to finish the chart, of course, because you’ve got H-H!!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199" y="3352800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> =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114800" y="3537466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𝑝𝑂𝐻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/>
                        </a:rPr>
                        <m:t>=4.74+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/>
                                    </a:rPr>
                                    <m:t>1.51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/>
                                    </a:rPr>
                                    <m:t>1.49 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/>
                        </a:rPr>
                        <m:t>=4.7</m:t>
                      </m:r>
                      <m:r>
                        <a:rPr lang="en-US" sz="18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pH=14-pOH=14-4.75=9.25</a:t>
                </a:r>
                <a:endParaRPr lang="en-US" sz="18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18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1800" dirty="0" smtClean="0"/>
                  <a:t>You might recall that the pH of the buffer was 9.26 </a:t>
                </a:r>
                <a:r>
                  <a:rPr lang="en-US" sz="1800" dirty="0"/>
                  <a:t>before addition of the </a:t>
                </a:r>
                <a:r>
                  <a:rPr lang="en-US" sz="1800" dirty="0" err="1" smtClean="0"/>
                  <a:t>HCl</a:t>
                </a:r>
                <a:r>
                  <a:rPr lang="en-US" sz="1800" dirty="0" smtClean="0"/>
                  <a:t>. A very small change.</a:t>
                </a: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</p:txBody>
          </p:sp>
        </mc:Choice>
        <mc:Fallback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solution is made by mixing 500 mL of 3.0 M NH</a:t>
            </a:r>
            <a:r>
              <a:rPr lang="en-US" baseline="-25000" dirty="0"/>
              <a:t>3</a:t>
            </a:r>
            <a:r>
              <a:rPr lang="en-US" dirty="0"/>
              <a:t> and 500 mL of 3.0 M NH</a:t>
            </a:r>
            <a:r>
              <a:rPr lang="en-US" baseline="-25000" dirty="0"/>
              <a:t>4</a:t>
            </a:r>
            <a:r>
              <a:rPr lang="en-US" dirty="0"/>
              <a:t>Cl.  What is the pH of the solution after addition of 10 mL of 1.0 M </a:t>
            </a:r>
            <a:r>
              <a:rPr lang="en-US" dirty="0" err="1" smtClean="0"/>
              <a:t>NaOH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NaOH</a:t>
            </a:r>
            <a:r>
              <a:rPr lang="en-US" dirty="0" smtClean="0"/>
              <a:t> = Na</a:t>
            </a:r>
            <a:r>
              <a:rPr lang="en-US" baseline="30000" dirty="0" smtClean="0"/>
              <a:t>+</a:t>
            </a:r>
            <a:r>
              <a:rPr lang="en-US" dirty="0" smtClean="0"/>
              <a:t> + OH</a:t>
            </a:r>
            <a:r>
              <a:rPr lang="en-US" baseline="30000" dirty="0" smtClean="0"/>
              <a:t>-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+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= NH</a:t>
            </a:r>
            <a:r>
              <a:rPr lang="en-US" baseline="-25000" dirty="0" smtClean="0"/>
              <a:t>3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 NH</a:t>
                </a:r>
                <a:r>
                  <a:rPr lang="en-US" baseline="-25000" dirty="0"/>
                  <a:t>3 </a:t>
                </a:r>
                <a:r>
                  <a:rPr lang="en-US" dirty="0"/>
                  <a:t>+ 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:r>
                  <a:rPr lang="en-US" dirty="0">
                    <a:sym typeface="Symbol" pitchFamily="18" charset="2"/>
                  </a:rPr>
                  <a:t></a:t>
                </a:r>
                <a:r>
                  <a:rPr lang="en-US" dirty="0">
                    <a:sym typeface="WP IconicSymbolsA" pitchFamily="2" charset="2"/>
                  </a:rPr>
                  <a:t> NH</a:t>
                </a:r>
                <a:r>
                  <a:rPr lang="en-US" baseline="-25000" dirty="0">
                    <a:sym typeface="WP IconicSymbolsA" pitchFamily="2" charset="2"/>
                  </a:rPr>
                  <a:t>4</a:t>
                </a:r>
                <a:r>
                  <a:rPr lang="en-US" baseline="30000" dirty="0">
                    <a:sym typeface="WP IconicSymbolsA" pitchFamily="2" charset="2"/>
                  </a:rPr>
                  <a:t>+</a:t>
                </a:r>
                <a:r>
                  <a:rPr lang="en-US" dirty="0">
                    <a:sym typeface="WP IconicSymbolsA" pitchFamily="2" charset="2"/>
                  </a:rPr>
                  <a:t> + OH</a:t>
                </a:r>
                <a:r>
                  <a:rPr lang="en-US" baseline="30000" dirty="0">
                    <a:sym typeface="WP IconicSymbolsA" pitchFamily="2" charset="2"/>
                  </a:rPr>
                  <a:t>-</a:t>
                </a:r>
                <a:endParaRPr lang="en-US" dirty="0">
                  <a:sym typeface="WP IconicSymbolsA" pitchFamily="2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    1.5 </a:t>
                </a:r>
                <a:r>
                  <a:rPr lang="en-US" dirty="0" err="1">
                    <a:solidFill>
                      <a:srgbClr val="FF0000"/>
                    </a:solidFill>
                  </a:rPr>
                  <a:t>mol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1.5 </a:t>
                </a:r>
                <a:r>
                  <a:rPr lang="en-US" dirty="0" err="1">
                    <a:solidFill>
                      <a:srgbClr val="FF0000"/>
                    </a:solidFill>
                  </a:rPr>
                  <a:t>mol</a:t>
                </a:r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   +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0.01 </a:t>
                </a:r>
                <a:r>
                  <a:rPr lang="en-US" dirty="0" err="1">
                    <a:solidFill>
                      <a:srgbClr val="FF0000"/>
                    </a:solidFill>
                  </a:rPr>
                  <a:t>mol</a:t>
                </a:r>
                <a:r>
                  <a:rPr lang="en-US" dirty="0">
                    <a:solidFill>
                      <a:srgbClr val="FF0000"/>
                    </a:solidFill>
                  </a:rPr>
                  <a:t>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 </a:t>
                </a:r>
                <a:r>
                  <a:rPr lang="en-US" dirty="0">
                    <a:solidFill>
                      <a:srgbClr val="FF0000"/>
                    </a:solidFill>
                  </a:rPr>
                  <a:t>0.01 </a:t>
                </a:r>
                <a:r>
                  <a:rPr lang="en-US" dirty="0" err="1">
                    <a:solidFill>
                      <a:srgbClr val="FF0000"/>
                    </a:solidFill>
                  </a:rPr>
                  <a:t>mol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/>
                  <a:t>I  </a:t>
                </a:r>
                <a:r>
                  <a:rPr lang="en-US" dirty="0" smtClean="0"/>
                  <a:t>1.51 </a:t>
                </a:r>
                <a:r>
                  <a:rPr lang="en-US" dirty="0" err="1"/>
                  <a:t>mol</a:t>
                </a:r>
                <a:r>
                  <a:rPr lang="en-US" dirty="0"/>
                  <a:t> </a:t>
                </a:r>
                <a:r>
                  <a:rPr lang="en-US" dirty="0" smtClean="0"/>
                  <a:t>           1.49 </a:t>
                </a:r>
                <a:r>
                  <a:rPr lang="en-US" dirty="0" err="1" smtClean="0"/>
                  <a:t>mol</a:t>
                </a: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C                  </a:t>
                </a: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LE</a:t>
                </a:r>
              </a:p>
              <a:p>
                <a:pPr>
                  <a:lnSpc>
                    <a:spcPct val="8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1.49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1.51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=4.73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=14−</m:t>
                      </m:r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</a:rPr>
                        <m:t>=14−4.73=9.27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Again, a small change from the 9.26 originally.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0" b="-20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 that to a non-buffer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Suppose I just </a:t>
            </a:r>
            <a:r>
              <a:rPr lang="en-US" dirty="0" smtClean="0"/>
              <a:t>had </a:t>
            </a:r>
            <a:r>
              <a:rPr lang="en-US" dirty="0"/>
              <a:t>1 L of 1.5 M NH</a:t>
            </a:r>
            <a:r>
              <a:rPr lang="en-US" baseline="-25000" dirty="0"/>
              <a:t>3</a:t>
            </a:r>
            <a:r>
              <a:rPr lang="en-US" dirty="0"/>
              <a:t> that I add 10 mL of 1.0 M </a:t>
            </a:r>
            <a:r>
              <a:rPr lang="en-US" dirty="0" err="1"/>
              <a:t>HCl</a:t>
            </a:r>
            <a:r>
              <a:rPr lang="en-US" dirty="0"/>
              <a:t> – then what would the pH change be?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 NH</a:t>
            </a:r>
            <a:r>
              <a:rPr lang="en-US" sz="2400" baseline="-25000"/>
              <a:t>3 </a:t>
            </a:r>
            <a:r>
              <a:rPr lang="en-US" sz="2400"/>
              <a:t>+ H</a:t>
            </a:r>
            <a:r>
              <a:rPr lang="en-US" sz="2400" baseline="-25000"/>
              <a:t>2</a:t>
            </a:r>
            <a:r>
              <a:rPr lang="en-US" sz="2400"/>
              <a:t>O </a:t>
            </a:r>
            <a:r>
              <a:rPr lang="en-US" sz="2400">
                <a:sym typeface="Symbol" pitchFamily="18" charset="2"/>
              </a:rPr>
              <a:t></a:t>
            </a:r>
            <a:r>
              <a:rPr lang="en-US" sz="2400">
                <a:sym typeface="WP IconicSymbolsA" pitchFamily="2" charset="2"/>
              </a:rPr>
              <a:t> NH</a:t>
            </a:r>
            <a:r>
              <a:rPr lang="en-US" sz="2400" baseline="-25000">
                <a:sym typeface="WP IconicSymbolsA" pitchFamily="2" charset="2"/>
              </a:rPr>
              <a:t>4</a:t>
            </a:r>
            <a:r>
              <a:rPr lang="en-US" sz="2400" baseline="30000">
                <a:sym typeface="WP IconicSymbolsA" pitchFamily="2" charset="2"/>
              </a:rPr>
              <a:t>+</a:t>
            </a:r>
            <a:r>
              <a:rPr lang="en-US" sz="2400">
                <a:sym typeface="WP IconicSymbolsA" pitchFamily="2" charset="2"/>
              </a:rPr>
              <a:t> + OH-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    1.5 M    -         0         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C     -x                  x         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E    1.5-x              x          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1.8x10</a:t>
            </a:r>
            <a:r>
              <a:rPr lang="en-US" sz="2400" baseline="30000"/>
              <a:t>-5</a:t>
            </a:r>
            <a:r>
              <a:rPr lang="en-US" sz="2400"/>
              <a:t> =    </a:t>
            </a:r>
            <a:r>
              <a:rPr lang="en-US" sz="2400" u="sng"/>
              <a:t>x</a:t>
            </a:r>
            <a:r>
              <a:rPr lang="en-US" sz="2400" u="sng" baseline="30000"/>
              <a:t>2</a:t>
            </a:r>
            <a:r>
              <a:rPr lang="en-US" sz="2400" baseline="30000"/>
              <a:t>         </a:t>
            </a:r>
            <a:r>
              <a:rPr lang="en-US" sz="2400"/>
              <a:t>= </a:t>
            </a:r>
            <a:r>
              <a:rPr lang="en-US" sz="2400" u="sng"/>
              <a:t>x</a:t>
            </a:r>
            <a:r>
              <a:rPr lang="en-US" sz="2400" u="sng" baseline="30000"/>
              <a:t>2</a:t>
            </a:r>
            <a:endParaRPr lang="en-US" sz="24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            1.5-x      1.5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X = 5.196x10</a:t>
            </a:r>
            <a:r>
              <a:rPr lang="en-US" sz="2400" baseline="30000"/>
              <a:t>-3</a:t>
            </a: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pOH = -log (5.196x10</a:t>
            </a:r>
            <a:r>
              <a:rPr lang="en-US" sz="2400" baseline="30000"/>
              <a:t>-3</a:t>
            </a:r>
            <a:r>
              <a:rPr lang="en-US" sz="2400"/>
              <a:t>) = 2.28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pH = 14 – 2.28 = 11.72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NH</a:t>
            </a:r>
            <a:r>
              <a:rPr lang="en-US" sz="2000" baseline="-25000" dirty="0"/>
              <a:t>3 </a:t>
            </a:r>
            <a:r>
              <a:rPr lang="en-US" sz="2000" dirty="0"/>
              <a:t>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Symbol" pitchFamily="18" charset="2"/>
              </a:rPr>
              <a:t></a:t>
            </a:r>
            <a:r>
              <a:rPr lang="en-US" sz="2000" dirty="0">
                <a:sym typeface="WP IconicSymbolsA" pitchFamily="2" charset="2"/>
              </a:rPr>
              <a:t> NH</a:t>
            </a:r>
            <a:r>
              <a:rPr lang="en-US" sz="2000" baseline="-25000" dirty="0">
                <a:sym typeface="WP IconicSymbolsA" pitchFamily="2" charset="2"/>
              </a:rPr>
              <a:t>4</a:t>
            </a:r>
            <a:r>
              <a:rPr lang="en-US" sz="2000" baseline="30000" dirty="0">
                <a:sym typeface="WP IconicSymbolsA" pitchFamily="2" charset="2"/>
              </a:rPr>
              <a:t>+</a:t>
            </a:r>
            <a:r>
              <a:rPr lang="en-US" sz="2000" dirty="0">
                <a:sym typeface="WP IconicSymbolsA" pitchFamily="2" charset="2"/>
              </a:rPr>
              <a:t> + OH-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I    1.485 M    -         0         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     -0.0099          +0.0099 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I   1.4751               .0099     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      -x                      +x     +x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E    1.4751-x       .0099+ x    </a:t>
            </a:r>
            <a:r>
              <a:rPr lang="en-US" sz="2000" dirty="0" err="1"/>
              <a:t>x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1.8x10</a:t>
            </a:r>
            <a:r>
              <a:rPr lang="en-US" sz="2000" baseline="30000" dirty="0"/>
              <a:t>-5</a:t>
            </a:r>
            <a:r>
              <a:rPr lang="en-US" sz="2000" dirty="0"/>
              <a:t> =    </a:t>
            </a:r>
            <a:r>
              <a:rPr lang="en-US" sz="2000" u="sng" dirty="0"/>
              <a:t>x(0.0099 +x)</a:t>
            </a:r>
            <a:r>
              <a:rPr lang="en-US" sz="2000" baseline="30000" dirty="0"/>
              <a:t>         </a:t>
            </a:r>
            <a:r>
              <a:rPr lang="en-US" sz="2000" dirty="0"/>
              <a:t>= </a:t>
            </a:r>
            <a:r>
              <a:rPr lang="en-US" sz="2000" u="sng" dirty="0"/>
              <a:t>x (0.0099)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1.4751-x           1.4751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X = 2.68x10</a:t>
            </a:r>
            <a:r>
              <a:rPr lang="en-US" sz="2000" baseline="30000" dirty="0"/>
              <a:t>-3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aseline="30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pOH</a:t>
            </a:r>
            <a:r>
              <a:rPr lang="en-US" sz="2000" dirty="0"/>
              <a:t> = -log (2.68x10</a:t>
            </a:r>
            <a:r>
              <a:rPr lang="en-US" sz="2000" baseline="30000" dirty="0"/>
              <a:t>-3</a:t>
            </a:r>
            <a:r>
              <a:rPr lang="en-US" sz="2000" dirty="0"/>
              <a:t>) = 2.57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pH = 14 – 2.57 = 11.43 (vs. 11.72 for the original)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500 mL of a solution that is 0.123 M NH</a:t>
            </a:r>
            <a:r>
              <a:rPr lang="en-US" baseline="-25000" dirty="0" smtClean="0"/>
              <a:t>3</a:t>
            </a:r>
            <a:r>
              <a:rPr lang="en-US" dirty="0" smtClean="0"/>
              <a:t> and 0.325 M NH</a:t>
            </a:r>
            <a:r>
              <a:rPr lang="en-US" baseline="-25000" dirty="0" smtClean="0"/>
              <a:t>4</a:t>
            </a:r>
            <a:r>
              <a:rPr lang="en-US" dirty="0" smtClean="0"/>
              <a:t>Cl.  I add 10.0 mL of 0.567 M </a:t>
            </a:r>
            <a:r>
              <a:rPr lang="en-US" dirty="0" err="1" smtClean="0"/>
              <a:t>HCl</a:t>
            </a:r>
            <a:r>
              <a:rPr lang="en-US" dirty="0" smtClean="0"/>
              <a:t>.  What is the pH of the buffer after the addition of the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I’m going to use moles to avoid dilution. Since it is a buffer, H-H doesn’t require Molarities: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 = - log 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 </a:t>
            </a:r>
            <a:r>
              <a:rPr lang="en-US"/>
              <a:t>]</a:t>
            </a:r>
            <a:endParaRPr lang="en-US" baseline="30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pH = - log (1.34x10</a:t>
            </a:r>
            <a:r>
              <a:rPr lang="en-US" baseline="30000"/>
              <a:t>-3</a:t>
            </a:r>
            <a:r>
              <a:rPr lang="en-US"/>
              <a:t> M)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pH = 2.87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the volume goes with the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0.500 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0.123 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=0.0615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0.500 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325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𝐶𝑙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</m:t>
                      </m:r>
                      <m:r>
                        <a:rPr lang="en-US" b="0" i="1" smtClean="0">
                          <a:latin typeface="Cambria Math"/>
                        </a:rPr>
                        <m:t>1625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 0.1625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0.</m:t>
                      </m:r>
                      <m:r>
                        <a:rPr lang="en-US" b="0" i="1" smtClean="0">
                          <a:latin typeface="Cambria Math"/>
                        </a:rPr>
                        <m:t>01</m:t>
                      </m:r>
                      <m:r>
                        <a:rPr lang="en-US" i="1">
                          <a:latin typeface="Cambria Math"/>
                        </a:rPr>
                        <m:t>0 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567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𝐻𝐶𝑙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</m:t>
                      </m:r>
                      <m:r>
                        <a:rPr lang="en-US" b="0" i="1" smtClean="0">
                          <a:latin typeface="Cambria Math"/>
                        </a:rPr>
                        <m:t>00567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could ICICLE..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0872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600200"/>
                <a:gridCol w="1828800"/>
                <a:gridCol w="457200"/>
                <a:gridCol w="19812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dirty="0" smtClean="0"/>
                        <a:t>  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double ICE chart does confuse some people.</a:t>
            </a:r>
          </a:p>
          <a:p>
            <a:endParaRPr lang="en-US" dirty="0"/>
          </a:p>
          <a:p>
            <a:r>
              <a:rPr lang="en-US" dirty="0" smtClean="0"/>
              <a:t>This is especially true because there are really two different reactions represented in this ICE chart.</a:t>
            </a:r>
          </a:p>
          <a:p>
            <a:endParaRPr lang="en-US" dirty="0"/>
          </a:p>
          <a:p>
            <a:r>
              <a:rPr lang="en-US" dirty="0" smtClean="0"/>
              <a:t>So, if it confuses you…</a:t>
            </a:r>
          </a:p>
        </p:txBody>
      </p:sp>
    </p:spTree>
    <p:extLst>
      <p:ext uri="{BB962C8B-B14F-4D97-AF65-F5344CB8AC3E}">
        <p14:creationId xmlns:p14="http://schemas.microsoft.com/office/powerpoint/2010/main" val="9035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 can treat it as 2 separate ICE charts: Neutralization followed by K</a:t>
            </a:r>
            <a:r>
              <a:rPr lang="en-US" sz="3600" baseline="-25000" dirty="0" smtClean="0"/>
              <a:t>b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23117"/>
              </p:ext>
            </p:extLst>
          </p:nvPr>
        </p:nvGraphicFramePr>
        <p:xfrm>
          <a:off x="457200" y="1600200"/>
          <a:ext cx="78409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600200"/>
                <a:gridCol w="1668780"/>
                <a:gridCol w="533400"/>
                <a:gridCol w="1988820"/>
                <a:gridCol w="15925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0.0615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0.00567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0.1625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0.1625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+0.00567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+0.00567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0.05583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0.16817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0.16817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76506"/>
              </p:ext>
            </p:extLst>
          </p:nvPr>
        </p:nvGraphicFramePr>
        <p:xfrm>
          <a:off x="838200" y="3886200"/>
          <a:ext cx="762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676400"/>
                <a:gridCol w="1295400"/>
                <a:gridCol w="533400"/>
                <a:gridCol w="19812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dirty="0" smtClean="0"/>
                        <a:t>  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0.05583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0.16817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0.05583</a:t>
                      </a:r>
                      <a:r>
                        <a:rPr lang="en-US" baseline="0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0.16817+x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893137"/>
            <a:ext cx="773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long as they are separable, one ends before the other begins.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 can treat it as 2 separate ICE charts: Neutralization followed by K</a:t>
            </a:r>
            <a:r>
              <a:rPr lang="en-US" sz="3600" baseline="-25000" dirty="0" smtClean="0"/>
              <a:t>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67162"/>
              </p:ext>
            </p:extLst>
          </p:nvPr>
        </p:nvGraphicFramePr>
        <p:xfrm>
          <a:off x="762000" y="1752600"/>
          <a:ext cx="762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676400"/>
                <a:gridCol w="1295400"/>
                <a:gridCol w="533400"/>
                <a:gridCol w="19812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dirty="0" smtClean="0"/>
                        <a:t>  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0.05583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0.16817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505200"/>
                <a:ext cx="8229600" cy="198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Of course, with H-H I only need the initial amounts…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𝑏𝑎𝑠𝑒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𝑎𝑐𝑖𝑑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=9.26+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0.05583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0.16817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=8.78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505200"/>
                <a:ext cx="8229600" cy="1981200"/>
              </a:xfrm>
              <a:blipFill rotWithShape="1">
                <a:blip r:embed="rId2"/>
                <a:stretch>
                  <a:fillRect l="-1556" t="-3077" b="-4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+/- 1 pH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(Rule of thumb)</a:t>
            </a:r>
          </a:p>
          <a:p>
            <a:pPr marL="0" indent="0">
              <a:buNone/>
            </a:pPr>
            <a:r>
              <a:rPr lang="en-US" dirty="0" smtClean="0"/>
              <a:t>pH=4.00 buffer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 stays between 3 and 5, it is still considered “buffered”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buffer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 mix 250 mL of 0.5 M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and 500 mL of 0.5 M </a:t>
                </a:r>
                <a:r>
                  <a:rPr lang="en-US" dirty="0" err="1" smtClean="0"/>
                  <a:t>NaOAc</a:t>
                </a:r>
                <a:r>
                  <a:rPr lang="en-US" dirty="0" smtClean="0"/>
                  <a:t>. What is the pH of the buffer?  What is the buffer capacity?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=1.8x10</a:t>
                </a:r>
                <a:r>
                  <a:rPr lang="en-US" baseline="30000" dirty="0" smtClean="0"/>
                  <a:t>-5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𝑏𝑎𝑠𝑒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𝑎𝑐𝑖𝑑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0.25 L * 0.5 M = 0.125 moles </a:t>
                </a:r>
                <a:r>
                  <a:rPr lang="en-US" dirty="0" err="1" smtClean="0"/>
                  <a:t>HOAc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0.500 L * 0.5 M = 0.25 moles </a:t>
                </a:r>
                <a:r>
                  <a:rPr lang="en-US" dirty="0" err="1" smtClean="0"/>
                  <a:t>OAc</a:t>
                </a:r>
                <a:r>
                  <a:rPr lang="en-US" baseline="30000" dirty="0" smtClean="0"/>
                  <a:t>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𝑝𝐻</m:t>
                      </m:r>
                      <m:r>
                        <a:rPr lang="en-US" i="1">
                          <a:latin typeface="Cambria Math"/>
                        </a:rPr>
                        <m:t>=4.74+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log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𝑚𝑜𝑙𝑒𝑠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0.125 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𝑚𝑜𝑙𝑒𝑠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=5.04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83125"/>
              </a:xfrm>
              <a:blipFill rotWithShape="1">
                <a:blip r:embed="rId2"/>
                <a:stretch>
                  <a:fillRect l="-1481" t="-1302" r="-1778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HOAc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O= </a:t>
            </a:r>
            <a:r>
              <a:rPr lang="en-US" dirty="0" err="1" smtClean="0"/>
              <a:t>OAc</a:t>
            </a:r>
            <a:r>
              <a:rPr lang="en-US" baseline="30000" dirty="0" smtClean="0"/>
              <a:t>-</a:t>
            </a:r>
            <a:r>
              <a:rPr lang="en-US" dirty="0" smtClean="0"/>
              <a:t> +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𝑝𝐻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log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𝑂𝐴𝑐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𝐻𝑂𝐴𝑐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the pH=5.04, it is “balanced” until pH =4.04  or pH = 6.04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Let’s do pH=4.04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Add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(acid lowers pH)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HCl+OAc</a:t>
                </a:r>
                <a:r>
                  <a:rPr lang="en-US" dirty="0" smtClean="0"/>
                  <a:t>- =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Cl</a:t>
                </a:r>
                <a:r>
                  <a:rPr lang="en-US" dirty="0" smtClean="0"/>
                  <a:t>-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8261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 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    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+ 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:r>
                  <a:rPr lang="en-US" dirty="0">
                    <a:sym typeface="Symbol" pitchFamily="18" charset="2"/>
                  </a:rPr>
                  <a:t></a:t>
                </a:r>
                <a:r>
                  <a:rPr lang="en-US" dirty="0">
                    <a:sym typeface="WP IconicSymbolsA" pitchFamily="2" charset="2"/>
                  </a:rPr>
                  <a:t> </a:t>
                </a:r>
                <a:r>
                  <a:rPr lang="en-US" dirty="0" smtClean="0">
                    <a:sym typeface="WP IconicSymbolsA" pitchFamily="2" charset="2"/>
                  </a:rPr>
                  <a:t>    </a:t>
                </a:r>
                <a:r>
                  <a:rPr lang="en-US" dirty="0" err="1" smtClean="0">
                    <a:sym typeface="WP IconicSymbolsA" pitchFamily="2" charset="2"/>
                  </a:rPr>
                  <a:t>OAc</a:t>
                </a:r>
                <a:r>
                  <a:rPr lang="en-US" dirty="0" smtClean="0">
                    <a:sym typeface="WP IconicSymbolsA" pitchFamily="2" charset="2"/>
                  </a:rPr>
                  <a:t>-      + H</a:t>
                </a:r>
                <a:r>
                  <a:rPr lang="en-US" baseline="-25000" dirty="0" smtClean="0">
                    <a:sym typeface="WP IconicSymbolsA" pitchFamily="2" charset="2"/>
                  </a:rPr>
                  <a:t>3</a:t>
                </a:r>
                <a:r>
                  <a:rPr lang="en-US" dirty="0" smtClean="0">
                    <a:sym typeface="WP IconicSymbolsA" pitchFamily="2" charset="2"/>
                  </a:rPr>
                  <a:t>O</a:t>
                </a:r>
                <a:endParaRPr lang="en-US" dirty="0">
                  <a:sym typeface="WP IconicSymbolsA" pitchFamily="2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/>
                  <a:t>I    </a:t>
                </a:r>
                <a:r>
                  <a:rPr lang="en-US" dirty="0" smtClean="0"/>
                  <a:t>0.125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   </a:t>
                </a:r>
                <a:r>
                  <a:rPr lang="en-US" dirty="0"/>
                  <a:t>-      </a:t>
                </a:r>
                <a:r>
                  <a:rPr lang="en-US" dirty="0" smtClean="0"/>
                  <a:t>0.250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 0</a:t>
                </a: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/>
                  <a:t>C     </a:t>
                </a:r>
                <a:r>
                  <a:rPr lang="en-US" dirty="0" smtClean="0"/>
                  <a:t>+ acid                 -acid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I   0.125 + acid        0.250-acid</a:t>
                </a:r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=4.74+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log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0.250−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0.125+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4.04=</m:t>
                      </m:r>
                      <m:r>
                        <a:rPr lang="en-US" sz="2400" i="1">
                          <a:latin typeface="Cambria Math"/>
                        </a:rPr>
                        <m:t>4.74+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0.250−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0.125+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−0.70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0.250−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0.125+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−0.70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=0.1995</m:t>
                      </m:r>
                      <m:r>
                        <a:rPr lang="en-US" sz="2400" i="1">
                          <a:latin typeface="Cambria Math"/>
                        </a:rPr>
                        <m:t>=⁡(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0.250−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0.125+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826125"/>
              </a:xfrm>
              <a:blipFill rotWithShape="1">
                <a:blip r:embed="rId2"/>
                <a:stretch>
                  <a:fillRect l="-1481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0.1995=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0.250−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0.125+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0.025 + 0.1995 = 0.250-x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1.1995x = 0.2475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X = 0.206 moles Acid</a:t>
                </a:r>
              </a:p>
              <a:p>
                <a:pPr>
                  <a:lnSpc>
                    <a:spcPct val="80000"/>
                  </a:lnSpc>
                  <a:buNone/>
                </a:pPr>
                <a:endParaRPr lang="en-US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So, if I add 0.206 moles of acid to my buffer, it is “</a:t>
                </a:r>
                <a:r>
                  <a:rPr lang="en-US" dirty="0" err="1" smtClean="0"/>
                  <a:t>unbuffered</a:t>
                </a:r>
                <a:r>
                  <a:rPr lang="en-US" dirty="0" smtClean="0"/>
                  <a:t>”.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Buffer capacity = moles acid/L solution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/>
                  <a:t>Buffer capacity = 0.206 moles/0.75 L = 0.275M acid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b="-18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much base, I can add?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6.04=4.74+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0.250+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0.125−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1.30=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0.250+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0.125−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1.30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0.250+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0.125−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19.95=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0.250+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0.125−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2.49−19.95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=0.25+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2.24=20.95x</a:t>
                </a:r>
              </a:p>
              <a:p>
                <a:pPr marL="0" indent="0">
                  <a:buNone/>
                </a:pPr>
                <a:r>
                  <a:rPr lang="en-US" dirty="0" smtClean="0"/>
                  <a:t>X=0.1 moles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6" b="-2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Problem	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What is the pH of a solution that is 0.100 M </a:t>
            </a:r>
            <a:r>
              <a:rPr lang="en-US" dirty="0" err="1"/>
              <a:t>HOAc</a:t>
            </a:r>
            <a:r>
              <a:rPr lang="en-US" dirty="0"/>
              <a:t> AND 0.100 M </a:t>
            </a:r>
            <a:r>
              <a:rPr lang="en-US" dirty="0" err="1"/>
              <a:t>NaOAc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What’s the first thing you need?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𝐵𝑢𝑓𝑓𝑒𝑟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𝑐𝑎𝑝𝑎𝑐𝑖𝑡𝑦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0.1 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𝑎𝑏𝑠𝑜𝑟𝑏𝑒𝑑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0.75 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0.133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pH of 0.123 M </a:t>
            </a:r>
            <a:r>
              <a:rPr lang="en-US" dirty="0" err="1" smtClean="0"/>
              <a:t>HClO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pH of a solution that is 0.123 M </a:t>
            </a:r>
            <a:r>
              <a:rPr lang="en-US" dirty="0" err="1" smtClean="0"/>
              <a:t>HClO</a:t>
            </a:r>
            <a:r>
              <a:rPr lang="en-US" dirty="0" smtClean="0"/>
              <a:t> and 0.123 M </a:t>
            </a:r>
            <a:r>
              <a:rPr lang="en-US" dirty="0" err="1" smtClean="0"/>
              <a:t>HOAc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pH of a solution that is 0.100 M NH</a:t>
            </a:r>
            <a:r>
              <a:rPr lang="en-US" baseline="-25000" dirty="0" smtClean="0"/>
              <a:t>3</a:t>
            </a:r>
            <a:r>
              <a:rPr lang="en-US" dirty="0" smtClean="0"/>
              <a:t> and 0.250 M NH</a:t>
            </a:r>
            <a:r>
              <a:rPr lang="en-US" baseline="-25000" dirty="0" smtClean="0"/>
              <a:t>4</a:t>
            </a:r>
            <a:r>
              <a:rPr lang="en-US" dirty="0" smtClean="0"/>
              <a:t>Cl?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pH of a solution that is 0.100 M NH</a:t>
            </a:r>
            <a:r>
              <a:rPr lang="en-US" baseline="-25000" dirty="0" smtClean="0"/>
              <a:t>3</a:t>
            </a:r>
            <a:r>
              <a:rPr lang="en-US" dirty="0" smtClean="0"/>
              <a:t> and 0.250 M </a:t>
            </a:r>
            <a:r>
              <a:rPr lang="en-US" dirty="0" err="1" smtClean="0"/>
              <a:t>NaOAc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0.100 M NH</a:t>
            </a:r>
            <a:r>
              <a:rPr lang="en-US" baseline="-25000" dirty="0" smtClean="0"/>
              <a:t>3</a:t>
            </a:r>
            <a:r>
              <a:rPr lang="en-US" dirty="0" smtClean="0"/>
              <a:t> and 0.500 M </a:t>
            </a:r>
            <a:r>
              <a:rPr lang="en-US" dirty="0" err="1" smtClean="0"/>
              <a:t>HCl</a:t>
            </a:r>
            <a:r>
              <a:rPr lang="en-US" dirty="0" smtClean="0"/>
              <a:t>.  I want to make 1 L of a buffer that is pH 10.00.  How do I do it?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</a:t>
            </a:r>
            <a:r>
              <a:rPr lang="en-US" dirty="0" smtClean="0"/>
              <a:t> and Kb table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     K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= 7.4x10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K</a:t>
            </a:r>
            <a:r>
              <a:rPr lang="en-US" sz="2000" baseline="-25000" dirty="0" smtClean="0"/>
              <a:t>a2</a:t>
            </a:r>
            <a:r>
              <a:rPr lang="en-US" sz="2000" dirty="0" smtClean="0"/>
              <a:t>=1.7x10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K</a:t>
            </a:r>
            <a:r>
              <a:rPr lang="en-US" sz="2000" baseline="-25000" dirty="0" smtClean="0"/>
              <a:t>a3</a:t>
            </a:r>
            <a:r>
              <a:rPr lang="en-US" sz="2000" dirty="0" smtClean="0"/>
              <a:t>=4.0x10</a:t>
            </a:r>
            <a:r>
              <a:rPr lang="en-US" sz="2000" baseline="30000" dirty="0" smtClean="0"/>
              <a:t>-7</a:t>
            </a:r>
          </a:p>
          <a:p>
            <a:pPr marL="0" indent="0">
              <a:buNone/>
            </a:pPr>
            <a:r>
              <a:rPr lang="en-US" sz="2000" dirty="0" smtClean="0"/>
              <a:t>HC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  K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= 1.4x10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	</a:t>
            </a:r>
            <a:r>
              <a:rPr lang="en-US" sz="2000" dirty="0"/>
              <a:t> K</a:t>
            </a:r>
            <a:r>
              <a:rPr lang="en-US" sz="2000" baseline="-25000" dirty="0"/>
              <a:t>a1</a:t>
            </a:r>
            <a:r>
              <a:rPr lang="en-US" sz="2000" dirty="0"/>
              <a:t> = </a:t>
            </a:r>
            <a:r>
              <a:rPr lang="en-US" sz="2000" dirty="0" smtClean="0"/>
              <a:t>6.0x10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K</a:t>
            </a:r>
            <a:r>
              <a:rPr lang="en-US" sz="2000" baseline="-25000" dirty="0" smtClean="0"/>
              <a:t>a2</a:t>
            </a:r>
            <a:r>
              <a:rPr lang="en-US" sz="2000" dirty="0" smtClean="0"/>
              <a:t>=6.1x10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HClO</a:t>
            </a:r>
            <a:r>
              <a:rPr lang="en-US" sz="2000" dirty="0" smtClean="0"/>
              <a:t>	 	K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= 2.9x10</a:t>
            </a:r>
            <a:r>
              <a:rPr lang="en-US" sz="2000" baseline="30000" dirty="0" smtClean="0"/>
              <a:t>-8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=1.1x10</a:t>
            </a:r>
            <a:r>
              <a:rPr lang="en-US" sz="2000" baseline="30000" dirty="0" smtClean="0"/>
              <a:t>-8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N   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=1.7x10</a:t>
            </a:r>
            <a:r>
              <a:rPr lang="en-US" sz="2000" baseline="30000" dirty="0" smtClean="0"/>
              <a:t>-9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pH of a solution that is 0.100 M </a:t>
            </a:r>
            <a:r>
              <a:rPr lang="en-US" sz="3200" dirty="0" err="1"/>
              <a:t>HOAc</a:t>
            </a:r>
            <a:r>
              <a:rPr lang="en-US" sz="3200" dirty="0"/>
              <a:t> AND 0.100 M </a:t>
            </a:r>
            <a:r>
              <a:rPr lang="en-US" sz="3200" dirty="0" err="1"/>
              <a:t>NaOAc</a:t>
            </a:r>
            <a:r>
              <a:rPr lang="en-US" sz="3200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HOAc</a:t>
            </a:r>
            <a:r>
              <a:rPr lang="en-US" dirty="0" smtClean="0"/>
              <a:t> + </a:t>
            </a:r>
            <a:r>
              <a:rPr lang="en-US" dirty="0" err="1" smtClean="0"/>
              <a:t>NaOAc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↔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/>
                <a:cs typeface="Times New Roman"/>
              </a:rPr>
              <a:t>HOAc</a:t>
            </a:r>
            <a:r>
              <a:rPr lang="en-US" dirty="0" smtClean="0">
                <a:latin typeface="Times New Roman"/>
                <a:cs typeface="Times New Roman"/>
              </a:rPr>
              <a:t> + H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O ↔</a:t>
            </a:r>
          </a:p>
          <a:p>
            <a:pPr marL="514350" indent="-514350">
              <a:buFont typeface="Wingdings" pitchFamily="2" charset="2"/>
              <a:buAutoNum type="alphaUcPeriod"/>
            </a:pPr>
            <a:r>
              <a:rPr lang="en-US" dirty="0" err="1" smtClean="0">
                <a:latin typeface="Times New Roman"/>
                <a:cs typeface="Times New Roman"/>
              </a:rPr>
              <a:t>NaOAc</a:t>
            </a:r>
            <a:r>
              <a:rPr lang="en-US" dirty="0" smtClean="0">
                <a:latin typeface="Times New Roman"/>
                <a:cs typeface="Times New Roman"/>
              </a:rPr>
              <a:t> + H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O </a:t>
            </a:r>
            <a:r>
              <a:rPr lang="en-US" dirty="0">
                <a:latin typeface="Times New Roman"/>
                <a:cs typeface="Times New Roman"/>
              </a:rPr>
              <a:t>↔</a:t>
            </a:r>
          </a:p>
          <a:p>
            <a:pPr marL="514350" indent="-514350">
              <a:buFont typeface="Wingdings" pitchFamily="2" charset="2"/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>
                <a:latin typeface="Times New Roman"/>
                <a:cs typeface="Times New Roman"/>
              </a:rPr>
              <a:t>↔</a:t>
            </a:r>
          </a:p>
          <a:p>
            <a:pPr marL="514350" indent="-514350">
              <a:buFont typeface="Wingdings" pitchFamily="2" charset="2"/>
              <a:buAutoNum type="alphaUcPeriod"/>
            </a:pPr>
            <a:r>
              <a:rPr lang="en-US" dirty="0" err="1" smtClean="0"/>
              <a:t>OAc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 err="1" smtClean="0"/>
              <a:t>HOAc</a:t>
            </a:r>
            <a:r>
              <a:rPr lang="en-US" dirty="0" smtClean="0"/>
              <a:t> </a:t>
            </a:r>
            <a:r>
              <a:rPr lang="en-US" dirty="0">
                <a:latin typeface="Times New Roman"/>
                <a:cs typeface="Times New Roman"/>
              </a:rPr>
              <a:t>↔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Balanced Equation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But what’s going on here? 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Is this a familiar reaction or something completely new?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Judgment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How would you know this?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HOAc and NaOAc have only a couple possible products if they were to react….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Judgment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HOAc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dirty="0"/>
              <a:t> </a:t>
            </a:r>
            <a:r>
              <a:rPr lang="en-US" dirty="0" err="1"/>
              <a:t>OAc</a:t>
            </a:r>
            <a:r>
              <a:rPr lang="en-US" baseline="30000" dirty="0"/>
              <a:t>-</a:t>
            </a:r>
            <a:r>
              <a:rPr lang="en-US" dirty="0"/>
              <a:t> +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 dirty="0"/>
          </a:p>
          <a:p>
            <a:pPr>
              <a:buFont typeface="Wingdings" pitchFamily="2" charset="2"/>
              <a:buNone/>
            </a:pPr>
            <a:endParaRPr lang="en-US" baseline="30000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HOAc</a:t>
            </a:r>
            <a:r>
              <a:rPr lang="en-US" dirty="0"/>
              <a:t> is an </a:t>
            </a:r>
            <a:r>
              <a:rPr lang="en-US" dirty="0" smtClean="0"/>
              <a:t>“ionic-</a:t>
            </a:r>
            <a:r>
              <a:rPr lang="en-US" dirty="0" err="1" smtClean="0"/>
              <a:t>ish</a:t>
            </a:r>
            <a:r>
              <a:rPr lang="en-US" dirty="0" smtClean="0"/>
              <a:t>” </a:t>
            </a:r>
            <a:r>
              <a:rPr lang="en-US" dirty="0"/>
              <a:t>compound.</a:t>
            </a:r>
          </a:p>
          <a:p>
            <a:pPr>
              <a:buFont typeface="Wingdings" pitchFamily="2" charset="2"/>
              <a:buNone/>
            </a:pPr>
            <a:r>
              <a:rPr lang="en-US" dirty="0" err="1"/>
              <a:t>NaOAc</a:t>
            </a:r>
            <a:r>
              <a:rPr lang="en-US" dirty="0"/>
              <a:t> is an ionic compound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HOAc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 H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 typeface="Wingdings" pitchFamily="2" charset="2"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NaOAc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→ Na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Judgment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HOAc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→ H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+ OAc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NaOAc → Na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+ OAc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If new compounds were to form, it would need to be from the interaction of the cations with the anions and vice-versa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The only possible products are: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HOAc and NaOAc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They cannot react with each other!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Judgment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It is also possible that an acid/base neutralization reaction could happen since HOAc is an acid and OAc</a:t>
            </a:r>
            <a:r>
              <a:rPr lang="en-US" sz="2000" baseline="30000"/>
              <a:t>- </a:t>
            </a:r>
            <a:r>
              <a:rPr lang="en-US" sz="2000"/>
              <a:t>is a base: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H</a:t>
            </a:r>
            <a:r>
              <a:rPr lang="en-US" sz="2000">
                <a:solidFill>
                  <a:srgbClr val="FF0000"/>
                </a:solidFill>
              </a:rPr>
              <a:t>OAc</a:t>
            </a:r>
            <a:r>
              <a:rPr lang="en-US" sz="2000"/>
              <a:t> + OAc</a:t>
            </a:r>
            <a:r>
              <a:rPr lang="en-US" sz="2000" baseline="30000"/>
              <a:t>-</a:t>
            </a:r>
            <a:r>
              <a:rPr lang="en-US" sz="2000"/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→ HOAc +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sz="2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The only possible products are: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HOAc and OAc</a:t>
            </a:r>
            <a:r>
              <a:rPr lang="en-US" sz="2000" baseline="30000"/>
              <a:t>-  -</a:t>
            </a:r>
            <a:r>
              <a:rPr lang="en-US" sz="2000"/>
              <a:t> which is what you started with!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They cannot react with each other!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– is there no reaction…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Well, there is actually one other thing in the beaker: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124200" y="3352800"/>
            <a:ext cx="2743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HOAc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953000" y="43434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429000" y="44958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489325" y="5060950"/>
            <a:ext cx="80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HOAc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565525" y="3994150"/>
            <a:ext cx="80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HOAc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 IS K IS K IS K IS 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If you truly grasp the nature of equilibrium reactions and can set up and solve ICE charts – there is nothing new here.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Different type of reaction, same mechanics.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– is there no reaction…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Well, there is actually one other thing in the beaker: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124200" y="3352800"/>
            <a:ext cx="27432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HOAc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953000" y="43434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429000" y="44958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76800" y="50292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OAc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89325" y="5060950"/>
            <a:ext cx="80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HOAc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565525" y="3994150"/>
            <a:ext cx="80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HOAc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953000" y="3810000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038600" y="3505200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800600" y="3352800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our old friend!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HOAc + H</a:t>
            </a:r>
            <a:r>
              <a:rPr lang="en-US" sz="2400" baseline="-25000"/>
              <a:t>2</a:t>
            </a:r>
            <a:r>
              <a:rPr lang="en-US" sz="2400"/>
              <a:t>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2400"/>
              <a:t> OAc</a:t>
            </a:r>
            <a:r>
              <a:rPr lang="en-US" sz="2400" baseline="30000"/>
              <a:t>-</a:t>
            </a:r>
            <a:r>
              <a:rPr lang="en-US" sz="2400"/>
              <a:t> + 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+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Or…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OAc</a:t>
            </a:r>
            <a:r>
              <a:rPr lang="en-US" sz="2400" baseline="30000"/>
              <a:t>-</a:t>
            </a:r>
            <a:r>
              <a:rPr lang="en-US" sz="2400"/>
              <a:t> + H</a:t>
            </a:r>
            <a:r>
              <a:rPr lang="en-US" sz="2400" baseline="-25000"/>
              <a:t>2</a:t>
            </a:r>
            <a:r>
              <a:rPr lang="en-US" sz="2400"/>
              <a:t>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2400"/>
              <a:t> HOAc + OH</a:t>
            </a:r>
            <a:r>
              <a:rPr lang="en-US" sz="2400" baseline="30000"/>
              <a:t>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In either case it is the SAME reaction: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K</a:t>
            </a:r>
            <a:r>
              <a:rPr lang="en-US" sz="2400" baseline="-25000"/>
              <a:t>a</a:t>
            </a:r>
            <a:r>
              <a:rPr lang="en-US" sz="2400"/>
              <a:t> or K</a:t>
            </a:r>
            <a:r>
              <a:rPr lang="en-US" sz="2400" baseline="-25000"/>
              <a:t>b</a:t>
            </a: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It just happens that you have one of the reactants AND one of the products!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Returning to the Problem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Next on the list of things we need is…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Returning to the Problem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Next on the list of things we need is…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The Equilibrium Constant Expression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And maybe an ICE chart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Equilibrium Constant Expression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[OAc-][H</a:t>
            </a:r>
            <a:r>
              <a:rPr lang="en-US" u="sng" baseline="-25000"/>
              <a:t>3</a:t>
            </a:r>
            <a:r>
              <a:rPr lang="en-US" u="sng"/>
              <a:t>O+]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[HOAc]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The value is from the table in the book.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HOAc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dirty="0"/>
              <a:t> </a:t>
            </a:r>
            <a:r>
              <a:rPr lang="en-US" dirty="0" err="1" smtClean="0"/>
              <a:t>OAc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What goes where?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 case you’ve forgotten the problem…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What is the pH of a solution that is 0.100 M HOAc AND 0.100 M NaOAc?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What’s with the NaOAc?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 case you’ve forgotten the problem…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What is the pH of a solution that is 0.100 M HOAc AND 0.100 M NaOAc?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What’s with the NaOAc?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It’s just a source of OAc- in this reaction – Na is a spectator ion.  We could just as easily have used KOAc, or even Fe(OAc)</a:t>
            </a:r>
            <a:r>
              <a:rPr lang="en-US" sz="2400" baseline="-25000"/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NaOAc?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NaOAc?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You see Na salts used a lot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Same 3 reasons as before: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dirty="0" smtClean="0"/>
              <a:t>Cheap.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dirty="0" smtClean="0"/>
              <a:t>Very soluble.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dirty="0" smtClean="0"/>
              <a:t>Mostly inert.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(K salts also work, things like Fe,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not so much.)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Ion Effect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We’ve already seen a version of the common Ion Effect pop up in our discussions of very weak acids (or bases) and in polyprotic acids.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This has also implicitly arisen as an issue when discussing LeChatelier’s Principle.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	HOAc + H</a:t>
            </a:r>
            <a:r>
              <a:rPr lang="en-US" sz="2400" baseline="-25000"/>
              <a:t>2</a:t>
            </a:r>
            <a:r>
              <a:rPr lang="en-US" sz="2400"/>
              <a:t>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2400"/>
              <a:t> OAc</a:t>
            </a:r>
            <a:r>
              <a:rPr lang="en-US" sz="2400" baseline="30000"/>
              <a:t>-</a:t>
            </a:r>
            <a:r>
              <a:rPr lang="en-US" sz="2400"/>
              <a:t> + 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+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aseline="30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   0.100 M     -       0.100 M   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C     -x           -            +x     +x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E  0.100-x      -       0.100+x    x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Does it now start to feel like we’re on familiar ground?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Equilibrium Constant Expression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[OAc-][H</a:t>
            </a:r>
            <a:r>
              <a:rPr lang="en-US" u="sng" baseline="-25000"/>
              <a:t>3</a:t>
            </a:r>
            <a:r>
              <a:rPr lang="en-US" u="sng"/>
              <a:t>O+]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[HOAc]</a:t>
            </a:r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[0.100+x][x]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[0.100-x]</a:t>
            </a:r>
          </a:p>
          <a:p>
            <a:pPr>
              <a:buFont typeface="Wingdings" pitchFamily="2" charset="2"/>
              <a:buNone/>
            </a:pPr>
            <a:r>
              <a:rPr lang="en-US"/>
              <a:t>Can we make our assumption?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Equilibrium Constant Expression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[OAc-][H</a:t>
            </a:r>
            <a:r>
              <a:rPr lang="en-US" u="sng" baseline="-25000"/>
              <a:t>3</a:t>
            </a:r>
            <a:r>
              <a:rPr lang="en-US" u="sng"/>
              <a:t>O+]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[HOAc]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[0.100+x][x]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[0.100-x]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Can we make our assumption?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Always worth a try!  x&lt;&lt;0.100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Equilibrium Constant Expression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[0.100][x]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[0.100]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x = 1.8x10</a:t>
            </a:r>
            <a:r>
              <a:rPr lang="en-US" baseline="30000"/>
              <a:t>-5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Looks like a pretty good assumption.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	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r>
              <a:rPr lang="en-US" baseline="30000"/>
              <a:t> </a:t>
            </a:r>
          </a:p>
          <a:p>
            <a:pPr>
              <a:buFont typeface="Wingdings" pitchFamily="2" charset="2"/>
              <a:buNone/>
            </a:pPr>
            <a:r>
              <a:rPr lang="en-US"/>
              <a:t>I   0.100 M     -       0.100 M    0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C -1.8x10</a:t>
            </a:r>
            <a:r>
              <a:rPr lang="en-US" baseline="30000"/>
              <a:t>-5</a:t>
            </a:r>
            <a:r>
              <a:rPr lang="en-US"/>
              <a:t>    -    +1.8x10</a:t>
            </a:r>
            <a:r>
              <a:rPr lang="en-US" baseline="30000"/>
              <a:t>-5</a:t>
            </a:r>
            <a:r>
              <a:rPr lang="en-US"/>
              <a:t>  +1.8x10</a:t>
            </a:r>
            <a:r>
              <a:rPr lang="en-US" baseline="30000"/>
              <a:t>-5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E  0.100        -       0.100      1.8x10</a:t>
            </a:r>
            <a:r>
              <a:rPr lang="en-US" baseline="30000"/>
              <a:t>-5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the pH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pH = - log[H</a:t>
            </a:r>
            <a:r>
              <a:rPr lang="en-US" baseline="-25000"/>
              <a:t>3</a:t>
            </a:r>
            <a:r>
              <a:rPr lang="en-US"/>
              <a:t>O+]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pH = -log (1.8x10</a:t>
            </a:r>
            <a:r>
              <a:rPr lang="en-US" baseline="30000"/>
              <a:t>-5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pH = 4.74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this compare to our HOAc without the NaOAc?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0.100 M </a:t>
            </a:r>
            <a:r>
              <a:rPr lang="en-US" dirty="0" err="1"/>
              <a:t>HOAc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	pH = 2.87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0.100 M </a:t>
            </a:r>
            <a:r>
              <a:rPr lang="en-US" dirty="0" err="1"/>
              <a:t>HOAc</a:t>
            </a:r>
            <a:r>
              <a:rPr lang="en-US" dirty="0"/>
              <a:t> &amp; 0.100 M </a:t>
            </a:r>
            <a:r>
              <a:rPr lang="en-US" dirty="0" err="1"/>
              <a:t>NaOAc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            pH = 4.74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Does this make sense?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this compare to our HOAc without the NaOAc?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0.100 M HOAc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		pH = 2.87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0.100 M HOAc &amp; 0.100 M NaOAc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   pH = 4.74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Does this make sense?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Of course!  It’s French!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Chatelier’s Principle!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A system under “stress” responds to alleviate that stress.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By introducing a second source of OAc-, we force the K</a:t>
            </a:r>
            <a:r>
              <a:rPr lang="en-US" sz="2400" baseline="-25000"/>
              <a:t>a</a:t>
            </a:r>
            <a:r>
              <a:rPr lang="en-US" sz="2400"/>
              <a:t> reaction of HOAc to shift to alleviate that stress.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It shifts back toward the reactants to try and use up some of the extra OAc- and keep K constant!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Chatelier’s Principle!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All the “Common Ion Effect” is is LeChatelier’s Principle where the “stress” is a “common ion”!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This problem is also an excellent example of something else…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 Old Friend – A Familiar Problem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What is the pH of a 0.100 M HOAc solution?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What’s the 1</a:t>
            </a:r>
            <a:r>
              <a:rPr lang="en-US" baseline="30000"/>
              <a:t>st</a:t>
            </a:r>
            <a:r>
              <a:rPr lang="en-US"/>
              <a:t> thing we need?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Chatelier’s Principle!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All the “Common Ion Effect” is is LeChatelier’s Principle where the “stress” is a “common ion”!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This problem is also an excellent example of something else…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It’s a Buffer!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Buffer?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Buffer?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 “buffer” is just an acid (or a base) and its conjugate base (or acid).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What’s a buffer good for?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Buffer?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 “buffer” is just an acid (or a base) and its conjugate base (or acid).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What’s a buffer good for?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 buffer resists changes in its pH!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How?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Buffer?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 “buffer” is just an acid (or a base) and its conjugate base (or acid).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What’s a buffer good for?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 buffer resists changes in its pH!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How?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Le </a:t>
            </a:r>
            <a:r>
              <a:rPr lang="en-US" sz="2400" dirty="0" err="1"/>
              <a:t>Chatelier’s</a:t>
            </a:r>
            <a:r>
              <a:rPr lang="en-US" sz="2400" dirty="0"/>
              <a:t> Principle, Common Ion Effect,  2 </a:t>
            </a:r>
            <a:r>
              <a:rPr lang="en-US" sz="2400" dirty="0" smtClean="0"/>
              <a:t>elephants </a:t>
            </a:r>
            <a:r>
              <a:rPr lang="en-US" sz="2400" dirty="0"/>
              <a:t>on the playground…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elephants on </a:t>
            </a:r>
            <a:r>
              <a:rPr lang="en-US" dirty="0"/>
              <a:t>the playground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Remember “equilibrium” is all about balancing the see-saw!</a:t>
            </a:r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 flipH="1">
            <a:off x="1600200" y="3505200"/>
            <a:ext cx="5638800" cy="2438400"/>
            <a:chOff x="1008" y="2208"/>
            <a:chExt cx="3552" cy="1536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auto">
            <a:xfrm>
              <a:off x="2304" y="2976"/>
              <a:ext cx="768" cy="76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1008" y="2352"/>
              <a:ext cx="355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4032" y="3120"/>
              <a:ext cx="480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auto">
            <a:xfrm>
              <a:off x="1248" y="2208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0.100 M HOAc in water</a:t>
            </a:r>
          </a:p>
        </p:txBody>
      </p: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1295400" y="3276600"/>
            <a:ext cx="7086600" cy="2667000"/>
            <a:chOff x="816" y="2064"/>
            <a:chExt cx="4464" cy="1680"/>
          </a:xfrm>
        </p:grpSpPr>
        <p:sp>
          <p:nvSpPr>
            <p:cNvPr id="47109" name="AutoShape 5"/>
            <p:cNvSpPr>
              <a:spLocks noChangeArrowheads="1"/>
            </p:cNvSpPr>
            <p:nvPr/>
          </p:nvSpPr>
          <p:spPr bwMode="auto">
            <a:xfrm flipH="1">
              <a:off x="2496" y="2976"/>
              <a:ext cx="768" cy="76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 flipH="1">
              <a:off x="1008" y="2352"/>
              <a:ext cx="355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 flipH="1">
              <a:off x="912" y="273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Oval 8"/>
            <p:cNvSpPr>
              <a:spLocks noChangeArrowheads="1"/>
            </p:cNvSpPr>
            <p:nvPr/>
          </p:nvSpPr>
          <p:spPr bwMode="auto">
            <a:xfrm flipH="1">
              <a:off x="4032" y="2208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816" y="2304"/>
              <a:ext cx="11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0.099 M HOAc</a:t>
              </a:r>
            </a:p>
          </p:txBody>
        </p:sp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3840" y="2640"/>
              <a:ext cx="1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4262" y="304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3888" y="2928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OAc-</a:t>
              </a:r>
              <a:endParaRPr lang="en-US" baseline="30000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 flipH="1">
              <a:off x="4368" y="2064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HOAc in water – add a little acid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295400" y="3276600"/>
            <a:ext cx="7086600" cy="2667000"/>
            <a:chOff x="816" y="2064"/>
            <a:chExt cx="4464" cy="1680"/>
          </a:xfrm>
        </p:grpSpPr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 flipH="1">
              <a:off x="2496" y="2976"/>
              <a:ext cx="768" cy="76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 flipH="1">
              <a:off x="1008" y="2352"/>
              <a:ext cx="355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 flipH="1">
              <a:off x="912" y="273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 flipH="1">
              <a:off x="4032" y="2208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816" y="2304"/>
              <a:ext cx="11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0.099 M HOAc</a:t>
              </a: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840" y="2640"/>
              <a:ext cx="1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4262" y="304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3888" y="2928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OAc-</a:t>
              </a:r>
              <a:endParaRPr lang="en-US" baseline="30000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 flipH="1">
              <a:off x="4368" y="2064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867400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546725" y="2851150"/>
            <a:ext cx="192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+1x10-3M acid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965325" y="1936750"/>
            <a:ext cx="195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What happens?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It’s all about K – it must be maintained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1295400" y="3276600"/>
            <a:ext cx="7086600" cy="2667000"/>
            <a:chOff x="816" y="2064"/>
            <a:chExt cx="4464" cy="1680"/>
          </a:xfrm>
        </p:grpSpPr>
        <p:sp>
          <p:nvSpPr>
            <p:cNvPr id="49156" name="AutoShape 4"/>
            <p:cNvSpPr>
              <a:spLocks noChangeArrowheads="1"/>
            </p:cNvSpPr>
            <p:nvPr/>
          </p:nvSpPr>
          <p:spPr bwMode="auto">
            <a:xfrm flipH="1">
              <a:off x="2496" y="2976"/>
              <a:ext cx="768" cy="76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 flipH="1">
              <a:off x="1008" y="2352"/>
              <a:ext cx="355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 flipH="1">
              <a:off x="912" y="273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 flipH="1">
              <a:off x="4032" y="2208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816" y="2304"/>
              <a:ext cx="11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0.099 M HOAc</a:t>
              </a:r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3840" y="2640"/>
              <a:ext cx="1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4262" y="304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3888" y="2928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OAc-</a:t>
              </a:r>
              <a:endParaRPr lang="en-US" baseline="30000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 flipH="1">
              <a:off x="4368" y="2064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5867400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546725" y="2851150"/>
            <a:ext cx="192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+1x10-3M acid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09600" y="1905000"/>
            <a:ext cx="8403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Ka</a:t>
            </a:r>
            <a:r>
              <a:rPr lang="en-US" dirty="0"/>
              <a:t> = </a:t>
            </a:r>
            <a:r>
              <a:rPr lang="en-US" u="sng" dirty="0"/>
              <a:t>[</a:t>
            </a:r>
            <a:r>
              <a:rPr lang="en-US" u="sng" dirty="0" err="1"/>
              <a:t>OAc</a:t>
            </a:r>
            <a:r>
              <a:rPr lang="en-US" u="sng" dirty="0"/>
              <a:t>-][H3O+]</a:t>
            </a:r>
            <a:r>
              <a:rPr lang="en-US" dirty="0"/>
              <a:t> = </a:t>
            </a:r>
            <a:r>
              <a:rPr lang="en-US" dirty="0" smtClean="0"/>
              <a:t>1.8x10</a:t>
            </a:r>
            <a:r>
              <a:rPr lang="en-US" baseline="30000" dirty="0" smtClean="0"/>
              <a:t>-5</a:t>
            </a:r>
            <a:r>
              <a:rPr lang="en-US" dirty="0" smtClean="0"/>
              <a:t> 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u="sng" dirty="0"/>
              <a:t>[0.00134][0.00134]</a:t>
            </a:r>
            <a:r>
              <a:rPr lang="en-US" dirty="0"/>
              <a:t> = 1.8x10</a:t>
            </a:r>
            <a:r>
              <a:rPr lang="en-US" baseline="30000" dirty="0"/>
              <a:t>-5</a:t>
            </a:r>
          </a:p>
          <a:p>
            <a:pPr eaLnBrk="0" hangingPunct="0"/>
            <a:r>
              <a:rPr lang="en-US" dirty="0"/>
              <a:t>          [</a:t>
            </a:r>
            <a:r>
              <a:rPr lang="en-US" dirty="0" err="1"/>
              <a:t>HOAc</a:t>
            </a:r>
            <a:r>
              <a:rPr lang="en-US" dirty="0"/>
              <a:t>]                                   [0.099]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It’s all about K – it must be maintained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295400" y="3276600"/>
            <a:ext cx="7086600" cy="2667000"/>
            <a:chOff x="816" y="2064"/>
            <a:chExt cx="4464" cy="1680"/>
          </a:xfrm>
        </p:grpSpPr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 flipH="1">
              <a:off x="2496" y="2976"/>
              <a:ext cx="768" cy="76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 flipH="1">
              <a:off x="1008" y="2352"/>
              <a:ext cx="355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Oval 6"/>
            <p:cNvSpPr>
              <a:spLocks noChangeArrowheads="1"/>
            </p:cNvSpPr>
            <p:nvPr/>
          </p:nvSpPr>
          <p:spPr bwMode="auto">
            <a:xfrm flipH="1">
              <a:off x="912" y="273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 flipH="1">
              <a:off x="4032" y="2208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816" y="2304"/>
              <a:ext cx="11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0.099 M HOAc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3840" y="2640"/>
              <a:ext cx="1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H</a:t>
              </a:r>
              <a:r>
                <a:rPr lang="en-US" baseline="-25000"/>
                <a:t>3</a:t>
              </a:r>
              <a:r>
                <a:rPr lang="en-US"/>
                <a:t>O</a:t>
              </a:r>
              <a:r>
                <a:rPr lang="en-US" baseline="30000"/>
                <a:t>+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4262" y="3044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3888" y="2928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1.34x10</a:t>
              </a:r>
              <a:r>
                <a:rPr lang="en-US" baseline="30000"/>
                <a:t>-3</a:t>
              </a:r>
              <a:r>
                <a:rPr lang="en-US"/>
                <a:t> M OAc-</a:t>
              </a:r>
              <a:endParaRPr lang="en-US" baseline="30000"/>
            </a:p>
          </p:txBody>
        </p:sp>
        <p:sp>
          <p:nvSpPr>
            <p:cNvPr id="50188" name="Oval 12"/>
            <p:cNvSpPr>
              <a:spLocks noChangeArrowheads="1"/>
            </p:cNvSpPr>
            <p:nvPr/>
          </p:nvSpPr>
          <p:spPr bwMode="auto">
            <a:xfrm flipH="1">
              <a:off x="4368" y="2064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5867400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546725" y="2851150"/>
            <a:ext cx="192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+1x10-3M acid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09600" y="1905000"/>
            <a:ext cx="5802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Ka</a:t>
            </a:r>
            <a:r>
              <a:rPr lang="en-US" dirty="0"/>
              <a:t> == </a:t>
            </a:r>
            <a:r>
              <a:rPr lang="en-US" u="sng" dirty="0"/>
              <a:t>[0.00134][0.00134 + 0.001]</a:t>
            </a:r>
            <a:r>
              <a:rPr lang="en-US" dirty="0"/>
              <a:t>  ‡ 1.8x10-5</a:t>
            </a:r>
          </a:p>
          <a:p>
            <a:pPr eaLnBrk="0" hangingPunct="0"/>
            <a:r>
              <a:rPr lang="en-US" dirty="0"/>
              <a:t>               [0.099]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28600" y="6248400"/>
            <a:ext cx="876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The reaction will have to shift back toward the reactants a little to balance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Balanced Equation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And next we need….???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0.100 M </a:t>
            </a:r>
            <a:r>
              <a:rPr lang="en-US" sz="4000" dirty="0" err="1"/>
              <a:t>HOAc</a:t>
            </a:r>
            <a:r>
              <a:rPr lang="en-US" sz="4000" dirty="0"/>
              <a:t> in water + the other Fat </a:t>
            </a:r>
            <a:r>
              <a:rPr lang="en-US" sz="4000" dirty="0" smtClean="0"/>
              <a:t>elephant</a:t>
            </a:r>
            <a:endParaRPr lang="en-US" sz="4000" dirty="0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flipH="1">
            <a:off x="3962400" y="4724400"/>
            <a:ext cx="1219200" cy="12192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1600200" y="3733800"/>
            <a:ext cx="563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 flipH="1">
            <a:off x="1447800" y="43434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 flipH="1">
            <a:off x="5867400" y="38100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295400" y="3657600"/>
            <a:ext cx="183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0.100 M HOAc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96000" y="4191000"/>
            <a:ext cx="207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1.8x10</a:t>
            </a:r>
            <a:r>
              <a:rPr lang="en-US" baseline="30000"/>
              <a:t>-5</a:t>
            </a:r>
            <a:r>
              <a:rPr lang="en-US"/>
              <a:t> M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765925" y="4832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4648200"/>
            <a:ext cx="176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0.100 M OAc-</a:t>
            </a:r>
            <a:endParaRPr lang="en-US" baseline="30000"/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 flipH="1">
            <a:off x="6172200" y="2667000"/>
            <a:ext cx="1371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295400" y="1828800"/>
            <a:ext cx="675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 small addition of acid (or base) isn’t going to move the</a:t>
            </a:r>
          </a:p>
          <a:p>
            <a:pPr eaLnBrk="0" hangingPunct="0"/>
            <a:r>
              <a:rPr lang="en-US"/>
              <a:t>Fat Kids very much!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0.100 M </a:t>
            </a:r>
            <a:r>
              <a:rPr lang="en-US" sz="4000" dirty="0" err="1"/>
              <a:t>HOAc</a:t>
            </a:r>
            <a:r>
              <a:rPr lang="en-US" sz="4000" dirty="0"/>
              <a:t> in water + the other Fat </a:t>
            </a:r>
            <a:r>
              <a:rPr lang="en-US" sz="4000" dirty="0" smtClean="0"/>
              <a:t>elephant</a:t>
            </a:r>
            <a:endParaRPr lang="en-US" sz="4000" dirty="0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flipH="1">
            <a:off x="3962400" y="4724400"/>
            <a:ext cx="1219200" cy="12192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1600200" y="3733800"/>
            <a:ext cx="563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 flipH="1">
            <a:off x="1447800" y="43434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 flipH="1">
            <a:off x="5867400" y="38100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295400" y="3657600"/>
            <a:ext cx="183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0.100 M HOAc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96000" y="4191000"/>
            <a:ext cx="207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1.8x10</a:t>
            </a:r>
            <a:r>
              <a:rPr lang="en-US" baseline="30000"/>
              <a:t>-5</a:t>
            </a:r>
            <a:r>
              <a:rPr lang="en-US"/>
              <a:t> M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765925" y="4832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4648200"/>
            <a:ext cx="176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0.100 M OAc-</a:t>
            </a:r>
            <a:endParaRPr lang="en-US" baseline="30000"/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 flipH="1">
            <a:off x="6172200" y="2667000"/>
            <a:ext cx="1371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295400" y="1828800"/>
            <a:ext cx="675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 small addition of acid (or base) isn’t going to move the</a:t>
            </a:r>
          </a:p>
          <a:p>
            <a:pPr eaLnBrk="0" hangingPunct="0"/>
            <a:r>
              <a:rPr lang="en-US"/>
              <a:t>Fat Kids very much!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H="1">
            <a:off x="5206928" y="3840956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06928" y="26670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419600" y="2470150"/>
            <a:ext cx="16383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0.001 M H+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Buffers are NOTHING NEW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K is K is K is K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 buffer is just an acid (or base) with a conjugate base (or acid) thrown in.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It’s just an ICE chart with different initial conditions.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Shorthand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Since the ICE chart for a buffer looks pretty much the same every time, doesn’t it seem like there should be a way around having to set up and solve the ICE chart repeatedly?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Well, in fact, there is a chemical shorthand…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Henderson-Hasselbach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pH= pK</a:t>
            </a:r>
            <a:r>
              <a:rPr lang="en-US" sz="2000" baseline="-25000"/>
              <a:t>a</a:t>
            </a:r>
            <a:r>
              <a:rPr lang="en-US" sz="2000"/>
              <a:t> + log [</a:t>
            </a:r>
            <a:r>
              <a:rPr lang="en-US" sz="2000" u="sng"/>
              <a:t>base] </a:t>
            </a:r>
            <a:r>
              <a:rPr lang="en-US" sz="2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       [acid]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This is actually just the ICE chart.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Recall the equilibrium expression we just used: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K</a:t>
            </a:r>
            <a:r>
              <a:rPr lang="en-US" sz="2000" baseline="-25000"/>
              <a:t>a</a:t>
            </a:r>
            <a:r>
              <a:rPr lang="en-US" sz="2000"/>
              <a:t> = </a:t>
            </a:r>
            <a:r>
              <a:rPr lang="en-US" sz="2000" u="sng"/>
              <a:t>[OAc-][H</a:t>
            </a:r>
            <a:r>
              <a:rPr lang="en-US" sz="2000" u="sng" baseline="-25000"/>
              <a:t>3</a:t>
            </a:r>
            <a:r>
              <a:rPr lang="en-US" sz="2000" u="sng"/>
              <a:t>O+]</a:t>
            </a:r>
            <a:r>
              <a:rPr lang="en-US" sz="2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	 [HOAc]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Could I write it more generally for any acid?                                                                           </a:t>
            </a:r>
            <a:r>
              <a:rPr lang="en-US" sz="2000" u="sng"/>
              <a:t>   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sym typeface="Symbol" pitchFamily="18" charset="2"/>
              </a:rPr>
              <a:t></a:t>
            </a:r>
            <a:r>
              <a:rPr lang="en-US">
                <a:sym typeface="WP IconicSymbolsA" pitchFamily="2" charset="2"/>
              </a:rPr>
              <a:t> Conj Base + H</a:t>
            </a:r>
            <a:r>
              <a:rPr lang="en-US" baseline="-25000">
                <a:sym typeface="WP IconicSymbolsA" pitchFamily="2" charset="2"/>
              </a:rPr>
              <a:t>3</a:t>
            </a:r>
            <a:r>
              <a:rPr lang="en-US">
                <a:sym typeface="WP IconicSymbolsA" pitchFamily="2" charset="2"/>
              </a:rPr>
              <a:t>O</a:t>
            </a:r>
            <a:r>
              <a:rPr lang="en-US" baseline="30000">
                <a:sym typeface="WP IconicSymbolsA" pitchFamily="2" charset="2"/>
              </a:rPr>
              <a:t>+</a:t>
            </a:r>
            <a:endParaRPr lang="en-US">
              <a:sym typeface="WP IconicSymbolsA" pitchFamily="2" charset="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</a:t>
            </a:r>
            <a:r>
              <a:rPr lang="en-US" u="sng"/>
              <a:t>[conj base][H</a:t>
            </a:r>
            <a:r>
              <a:rPr lang="en-US" u="sng" baseline="-25000"/>
              <a:t>3</a:t>
            </a:r>
            <a:r>
              <a:rPr lang="en-US" u="sng"/>
              <a:t>O+]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/>
              <a:t>		 [acid]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Now, all I need to do is take the –log of both sides!!!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algebra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- log K</a:t>
            </a:r>
            <a:r>
              <a:rPr lang="en-US" baseline="-25000"/>
              <a:t>a</a:t>
            </a:r>
            <a:r>
              <a:rPr lang="en-US"/>
              <a:t> = - log </a:t>
            </a:r>
            <a:r>
              <a:rPr lang="en-US" u="sng"/>
              <a:t>[conj base][H</a:t>
            </a:r>
            <a:r>
              <a:rPr lang="en-US" u="sng" baseline="-25000"/>
              <a:t>3</a:t>
            </a:r>
            <a:r>
              <a:rPr lang="en-US" u="sng"/>
              <a:t>O+]</a:t>
            </a: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                           [acid]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Remember log A*B = log A + log B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sz="2300"/>
              <a:t>- log K</a:t>
            </a:r>
            <a:r>
              <a:rPr lang="en-US" sz="2300" baseline="-25000"/>
              <a:t>a</a:t>
            </a:r>
            <a:r>
              <a:rPr lang="en-US" sz="2300"/>
              <a:t> = - log </a:t>
            </a:r>
            <a:r>
              <a:rPr lang="en-US" sz="2300" u="sng"/>
              <a:t>[conj base] </a:t>
            </a:r>
            <a:r>
              <a:rPr lang="en-US" sz="2300"/>
              <a:t>- </a:t>
            </a:r>
            <a:r>
              <a:rPr lang="en-US" sz="2300" u="sng"/>
              <a:t>log [H</a:t>
            </a:r>
            <a:r>
              <a:rPr lang="en-US" sz="2300" u="sng" baseline="-25000"/>
              <a:t>3</a:t>
            </a:r>
            <a:r>
              <a:rPr lang="en-US" sz="2300" u="sng"/>
              <a:t>O+]</a:t>
            </a:r>
            <a:endParaRPr lang="en-US" sz="2300" baseline="30000"/>
          </a:p>
          <a:p>
            <a:pPr>
              <a:buFont typeface="Wingdings" pitchFamily="2" charset="2"/>
              <a:buNone/>
            </a:pPr>
            <a:r>
              <a:rPr lang="en-US" sz="2300"/>
              <a:t>                        [acid]</a:t>
            </a:r>
          </a:p>
          <a:p>
            <a:pPr>
              <a:buFont typeface="Wingdings" pitchFamily="2" charset="2"/>
              <a:buNone/>
            </a:pPr>
            <a:endParaRPr lang="en-US" sz="23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algebra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- log K</a:t>
            </a:r>
            <a:r>
              <a:rPr lang="en-US" sz="2400" baseline="-25000"/>
              <a:t>a</a:t>
            </a:r>
            <a:r>
              <a:rPr lang="en-US" sz="2400"/>
              <a:t> = - log </a:t>
            </a:r>
            <a:r>
              <a:rPr lang="en-US" sz="2400" u="sng"/>
              <a:t>[base] </a:t>
            </a:r>
            <a:r>
              <a:rPr lang="en-US" sz="2400"/>
              <a:t>- </a:t>
            </a:r>
            <a:r>
              <a:rPr lang="en-US" sz="2400" u="sng"/>
              <a:t>log [H</a:t>
            </a:r>
            <a:r>
              <a:rPr lang="en-US" sz="2400" u="sng" baseline="-25000"/>
              <a:t>3</a:t>
            </a:r>
            <a:r>
              <a:rPr lang="en-US" sz="2400" u="sng"/>
              <a:t>O+]</a:t>
            </a:r>
            <a:endParaRPr lang="en-US" sz="24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                 [acid]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What is “- log [H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+</a:t>
            </a:r>
            <a:r>
              <a:rPr lang="en-US" sz="2400"/>
              <a:t>]”?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pH, of course!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What is “- log K</a:t>
            </a:r>
            <a:r>
              <a:rPr lang="en-US" sz="2400" baseline="-25000"/>
              <a:t>a</a:t>
            </a:r>
            <a:r>
              <a:rPr lang="en-US" sz="2400"/>
              <a:t>”?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pK</a:t>
            </a:r>
            <a:r>
              <a:rPr lang="en-US" sz="2400" baseline="-25000"/>
              <a:t>a</a:t>
            </a:r>
            <a:r>
              <a:rPr lang="en-US" sz="2400"/>
              <a:t>, of course!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pK</a:t>
            </a:r>
            <a:r>
              <a:rPr lang="en-US" sz="2400" baseline="-25000"/>
              <a:t>a</a:t>
            </a:r>
            <a:r>
              <a:rPr lang="en-US" sz="2400"/>
              <a:t> = - log </a:t>
            </a:r>
            <a:r>
              <a:rPr lang="en-US" sz="2400" u="sng"/>
              <a:t>[base] </a:t>
            </a:r>
            <a:r>
              <a:rPr lang="en-US" sz="2400"/>
              <a:t>+ pH</a:t>
            </a:r>
            <a:endParaRPr lang="en-US" sz="2400" baseline="30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            [acid]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Rearranging a little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pK</a:t>
            </a:r>
            <a:r>
              <a:rPr lang="en-US" sz="2000" baseline="-25000"/>
              <a:t>a</a:t>
            </a:r>
            <a:r>
              <a:rPr lang="en-US" sz="2000"/>
              <a:t> = - log </a:t>
            </a:r>
            <a:r>
              <a:rPr lang="en-US" sz="2000" u="sng"/>
              <a:t>[base] </a:t>
            </a:r>
            <a:r>
              <a:rPr lang="en-US" sz="2000"/>
              <a:t>+ pH</a:t>
            </a:r>
            <a:endParaRPr lang="en-US" sz="2000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  [acid]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pK</a:t>
            </a:r>
            <a:r>
              <a:rPr lang="en-US" sz="2000" baseline="-25000"/>
              <a:t>a</a:t>
            </a:r>
            <a:r>
              <a:rPr lang="en-US" sz="2000"/>
              <a:t> + log </a:t>
            </a:r>
            <a:r>
              <a:rPr lang="en-US" sz="2000" u="sng"/>
              <a:t>[base]</a:t>
            </a:r>
            <a:r>
              <a:rPr lang="en-US" sz="2000"/>
              <a:t> = pH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[acid]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Voila!!!  The Henderson-Hasselbach equation!!!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You can also write it as: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pOH = pK</a:t>
            </a:r>
            <a:r>
              <a:rPr lang="en-US" sz="2000" baseline="-25000"/>
              <a:t>b</a:t>
            </a:r>
            <a:r>
              <a:rPr lang="en-US" sz="2000"/>
              <a:t> + log </a:t>
            </a:r>
            <a:r>
              <a:rPr lang="en-US" sz="2000" u="sng"/>
              <a:t>[acid]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                [base]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my original buffer…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I mix 0.100 M </a:t>
            </a:r>
            <a:r>
              <a:rPr lang="en-US" dirty="0" err="1" smtClean="0"/>
              <a:t>HOAc</a:t>
            </a:r>
            <a:r>
              <a:rPr lang="en-US" dirty="0" smtClean="0"/>
              <a:t> and 0.100 M </a:t>
            </a:r>
            <a:r>
              <a:rPr lang="en-US" dirty="0" err="1" smtClean="0"/>
              <a:t>NaOAc</a:t>
            </a:r>
            <a:r>
              <a:rPr lang="en-US" dirty="0" smtClean="0"/>
              <a:t>, what’s the pH?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revisit our solution but use Henderson-</a:t>
            </a:r>
            <a:r>
              <a:rPr lang="en-US" dirty="0" err="1" smtClean="0"/>
              <a:t>Hasselbach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ICE Chart &amp; a K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  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 </a:t>
            </a:r>
            <a:r>
              <a:rPr lang="en-US"/>
              <a:t>= </a:t>
            </a:r>
            <a:r>
              <a:rPr lang="en-US" u="sng"/>
              <a:t>[OAc-][H</a:t>
            </a:r>
            <a:r>
              <a:rPr lang="en-US" u="sng" baseline="-25000"/>
              <a:t>3</a:t>
            </a:r>
            <a:r>
              <a:rPr lang="en-US" u="sng"/>
              <a:t>O</a:t>
            </a:r>
            <a:r>
              <a:rPr lang="en-US" u="sng" baseline="30000"/>
              <a:t>+</a:t>
            </a:r>
            <a:r>
              <a:rPr lang="en-US" u="sng"/>
              <a:t>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[HOAc]</a:t>
            </a:r>
            <a:endParaRPr lang="en-US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   	</a:t>
                </a:r>
                <a:r>
                  <a:rPr lang="en-US" sz="2400" dirty="0" err="1"/>
                  <a:t>HOAc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↔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OAc</a:t>
                </a:r>
                <a:r>
                  <a:rPr lang="en-US" sz="2400" baseline="30000" dirty="0"/>
                  <a:t>-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O</a:t>
                </a:r>
                <a:r>
                  <a:rPr lang="en-US" sz="2400" baseline="30000" dirty="0"/>
                  <a:t>+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baseline="30000" dirty="0"/>
                  <a:t>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I   0.100 M     -       0.100 M   0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C     -x           -            +x     +x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E  0.100-x      -       0.100+x    x     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baseline="300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baseline="300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𝑝𝐻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𝑝𝐾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𝑎</m:t>
                      </m:r>
                      <m:r>
                        <a:rPr lang="en-US" sz="2400" i="1" dirty="0" smtClean="0">
                          <a:latin typeface="Cambria Math"/>
                        </a:rPr>
                        <m:t> +</m:t>
                      </m:r>
                      <m:func>
                        <m:func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  <a:blipFill rotWithShape="1">
                <a:blip r:embed="rId2"/>
                <a:stretch>
                  <a:fillRect l="-1185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baseline="300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𝑝𝐻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𝑝𝐾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𝑎</m:t>
                      </m:r>
                      <m:r>
                        <a:rPr lang="en-US" sz="2400" i="1" dirty="0" smtClean="0">
                          <a:latin typeface="Cambria Math"/>
                        </a:rPr>
                        <m:t> +</m:t>
                      </m:r>
                      <m:func>
                        <m:func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𝑝𝐾</m:t>
                      </m:r>
                      <m:r>
                        <a:rPr lang="en-US" sz="2400" i="1" baseline="-25000" dirty="0" err="1" smtClean="0">
                          <a:latin typeface="Cambria Math"/>
                        </a:rPr>
                        <m:t>𝑎</m:t>
                      </m:r>
                      <m:r>
                        <a:rPr lang="en-US" sz="2400" i="1" dirty="0" smtClean="0">
                          <a:latin typeface="Cambria Math"/>
                        </a:rPr>
                        <m:t> = −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</a:rPr>
                        <m:t>⁡(1.8×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</a:rPr>
                        <m:t>) = 4.74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𝑝𝐻</m:t>
                      </m:r>
                      <m:r>
                        <a:rPr lang="en-US" sz="2400" i="1" dirty="0">
                          <a:latin typeface="Cambria Math"/>
                        </a:rPr>
                        <m:t> =4.74 +</m:t>
                      </m:r>
                      <m:func>
                        <m:func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   	</a:t>
                </a:r>
                <a:r>
                  <a:rPr lang="en-US" sz="2400" dirty="0" err="1"/>
                  <a:t>HOAc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↔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OAc</a:t>
                </a:r>
                <a:r>
                  <a:rPr lang="en-US" sz="2400" baseline="30000" dirty="0"/>
                  <a:t>-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O</a:t>
                </a:r>
                <a:r>
                  <a:rPr lang="en-US" sz="2400" baseline="30000" dirty="0"/>
                  <a:t>+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baseline="30000" dirty="0"/>
                  <a:t>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I   0.100 M     -       0.100 M   0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C     -x           -            +x     +x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E  0.100-x      -       0.100+x    x     </a:t>
                </a:r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𝑝𝐻</m:t>
                      </m:r>
                      <m:r>
                        <a:rPr lang="en-US" sz="2400" i="1" dirty="0">
                          <a:latin typeface="Cambria Math"/>
                        </a:rPr>
                        <m:t> =4.74 +</m:t>
                      </m:r>
                      <m:func>
                        <m:func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baseline="300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400" baseline="300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pH</m:t>
                      </m:r>
                      <m:r>
                        <a:rPr lang="en-US" sz="2400" b="0" i="0" dirty="0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log</m:t>
                      </m:r>
                      <m:r>
                        <a:rPr lang="en-US" sz="2400" b="0" i="0" dirty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/>
                        </a:rPr>
                        <m:t>x</m:t>
                      </m:r>
                      <m:r>
                        <a:rPr lang="en-US" sz="2400" b="0" i="0" dirty="0" smtClean="0">
                          <a:latin typeface="Cambria Math"/>
                        </a:rPr>
                        <m:t>)</m:t>
                      </m:r>
                      <m:r>
                        <a:rPr lang="en-US" sz="2400" i="1" dirty="0" smtClean="0">
                          <a:latin typeface="Cambria Math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</a:rPr>
                        <m:t>4.74</m:t>
                      </m:r>
                      <m:r>
                        <a:rPr lang="en-US" sz="2400" i="1" dirty="0" smtClean="0">
                          <a:latin typeface="Cambria Math"/>
                        </a:rPr>
                        <m:t> +</m:t>
                      </m:r>
                      <m:func>
                        <m:func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0.100+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0.100−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Henderson-</a:t>
                </a:r>
                <a:r>
                  <a:rPr lang="en-US" sz="2400" dirty="0" err="1" smtClean="0"/>
                  <a:t>Hasselbach</a:t>
                </a:r>
                <a:r>
                  <a:rPr lang="en-US" sz="2400" dirty="0" smtClean="0"/>
                  <a:t> doesn’t help me much!!!</a:t>
                </a:r>
                <a:endParaRPr lang="en-US" sz="24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76400"/>
                <a:ext cx="8229600" cy="4530725"/>
              </a:xfrm>
              <a:blipFill rotWithShape="1">
                <a:blip r:embed="rId2"/>
                <a:stretch>
                  <a:fillRect l="-1185" t="-2019" b="-1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Equilibrium Constant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None/>
                </a:pPr>
                <a:r>
                  <a:rPr lang="en-US" dirty="0" smtClean="0"/>
                  <a:t>Except, what if </a:t>
                </a:r>
                <a:r>
                  <a:rPr lang="en-US" dirty="0"/>
                  <a:t>we make our assumption</a:t>
                </a:r>
                <a:r>
                  <a:rPr lang="en-US" dirty="0" smtClean="0"/>
                  <a:t>?</a:t>
                </a:r>
              </a:p>
              <a:p>
                <a:pPr>
                  <a:buFont typeface="Wingdings" pitchFamily="2" charset="2"/>
                  <a:buNone/>
                </a:pPr>
                <a:endParaRPr lang="en-US" sz="1200" dirty="0"/>
              </a:p>
              <a:p>
                <a:pPr>
                  <a:buNone/>
                </a:pPr>
                <a:r>
                  <a:rPr lang="en-US" dirty="0"/>
                  <a:t>x&lt;&lt;</a:t>
                </a:r>
                <a:r>
                  <a:rPr lang="en-US" dirty="0" smtClean="0"/>
                  <a:t>0.100</a:t>
                </a: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𝑝𝐻</m:t>
                      </m:r>
                      <m:r>
                        <a:rPr lang="en-US" i="1" dirty="0">
                          <a:latin typeface="Cambria Math"/>
                        </a:rPr>
                        <m:t>=4.74 +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0.100+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0.100−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endParaRPr lang="en-US" sz="1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𝑝𝐻</m:t>
                      </m:r>
                      <m:r>
                        <a:rPr lang="en-US" i="1" dirty="0">
                          <a:latin typeface="Cambria Math"/>
                        </a:rPr>
                        <m:t>=4.74 +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0.100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0.100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=4.74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Henderson-</a:t>
                </a:r>
                <a:r>
                  <a:rPr lang="en-US" dirty="0" err="1" smtClean="0"/>
                  <a:t>Hasselbach</a:t>
                </a:r>
                <a:r>
                  <a:rPr lang="en-US" dirty="0" smtClean="0"/>
                  <a:t> is just the solution to your ICE chart if YOU MAKE THE ASSUMPTION!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81" t="-1346" r="-2444" b="-8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ICE, BABY, ICE ICE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	</a:t>
            </a:r>
            <a:r>
              <a:rPr lang="en-US" dirty="0" err="1"/>
              <a:t>HOAc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dirty="0"/>
              <a:t> </a:t>
            </a:r>
            <a:r>
              <a:rPr lang="en-US" dirty="0" err="1"/>
              <a:t>OAc</a:t>
            </a:r>
            <a:r>
              <a:rPr lang="en-US" baseline="30000" dirty="0"/>
              <a:t>-</a:t>
            </a:r>
            <a:r>
              <a:rPr lang="en-US" dirty="0"/>
              <a:t> +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</a:p>
          <a:p>
            <a:pPr>
              <a:buFont typeface="Wingdings" pitchFamily="2" charset="2"/>
              <a:buNone/>
            </a:pPr>
            <a:r>
              <a:rPr lang="en-US" baseline="300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   </a:t>
            </a:r>
            <a:r>
              <a:rPr lang="en-US" dirty="0" smtClean="0"/>
              <a:t>INITIAL      -       INITIAL   0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C </a:t>
            </a:r>
            <a:r>
              <a:rPr lang="en-US" dirty="0" smtClean="0"/>
              <a:t>-SMALL    </a:t>
            </a:r>
            <a:r>
              <a:rPr lang="en-US" dirty="0"/>
              <a:t>-    </a:t>
            </a:r>
            <a:r>
              <a:rPr lang="en-US" dirty="0" smtClean="0"/>
              <a:t>    +SMALL  +x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E  </a:t>
            </a:r>
            <a:r>
              <a:rPr lang="en-US" dirty="0" smtClean="0"/>
              <a:t>INITIAL        </a:t>
            </a:r>
            <a:r>
              <a:rPr lang="en-US" dirty="0"/>
              <a:t>-       </a:t>
            </a:r>
            <a:r>
              <a:rPr lang="en-US" dirty="0" smtClean="0"/>
              <a:t>INITIAL     x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baseline="30000" dirty="0" smtClean="0"/>
          </a:p>
          <a:p>
            <a:pPr>
              <a:buFont typeface="Wingdings" pitchFamily="2" charset="2"/>
              <a:buNone/>
            </a:pPr>
            <a:endParaRPr lang="en-US" baseline="30000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So, I get to use my INITIAL concentrations in H-H if I assume x is small.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H-H makes buffers easy!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What is the pH of a solution made by mixing 500 mL of 3.0 M NH</a:t>
            </a:r>
            <a:r>
              <a:rPr lang="en-US" baseline="-25000" dirty="0"/>
              <a:t>3</a:t>
            </a:r>
            <a:r>
              <a:rPr lang="en-US" dirty="0"/>
              <a:t> and 500 mL of 3.0 M NH</a:t>
            </a:r>
            <a:r>
              <a:rPr lang="en-US" baseline="-25000" dirty="0"/>
              <a:t>4</a:t>
            </a:r>
            <a:r>
              <a:rPr lang="en-US" dirty="0"/>
              <a:t>Cl?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thing you need is</a:t>
            </a:r>
            <a:r>
              <a:rPr lang="en-US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Cl =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Equation!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NH</a:t>
            </a:r>
            <a:r>
              <a:rPr lang="en-US" baseline="-25000"/>
              <a:t>3 </a:t>
            </a:r>
            <a:r>
              <a:rPr lang="en-US"/>
              <a:t>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sym typeface="Symbol" pitchFamily="18" charset="2"/>
              </a:rPr>
              <a:t></a:t>
            </a:r>
            <a:r>
              <a:rPr lang="en-US">
                <a:sym typeface="WP IconicSymbolsA" pitchFamily="2" charset="2"/>
              </a:rPr>
              <a:t> NH</a:t>
            </a:r>
            <a:r>
              <a:rPr lang="en-US" baseline="-25000">
                <a:sym typeface="WP IconicSymbolsA" pitchFamily="2" charset="2"/>
              </a:rPr>
              <a:t>4</a:t>
            </a:r>
            <a:r>
              <a:rPr lang="en-US" baseline="30000">
                <a:sym typeface="WP IconicSymbolsA" pitchFamily="2" charset="2"/>
              </a:rPr>
              <a:t>+</a:t>
            </a:r>
            <a:r>
              <a:rPr lang="en-US">
                <a:sym typeface="WP IconicSymbolsA" pitchFamily="2" charset="2"/>
              </a:rPr>
              <a:t> + OH</a:t>
            </a:r>
            <a:r>
              <a:rPr lang="en-US" baseline="30000">
                <a:sym typeface="WP IconicSymbolsA" pitchFamily="2" charset="2"/>
              </a:rPr>
              <a:t>-</a:t>
            </a:r>
            <a:endParaRPr lang="en-US">
              <a:sym typeface="WP IconicSymbolsA" pitchFamily="2" charset="2"/>
            </a:endParaRPr>
          </a:p>
          <a:p>
            <a:pPr>
              <a:buFont typeface="Wingdings" pitchFamily="2" charset="2"/>
              <a:buNone/>
            </a:pPr>
            <a:endParaRPr lang="en-US">
              <a:sym typeface="WP IconicSymbolsA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>
                <a:sym typeface="WP IconicSymbolsA" pitchFamily="2" charset="2"/>
              </a:rPr>
              <a:t>Do I need to do an ICE chart?</a:t>
            </a:r>
          </a:p>
          <a:p>
            <a:pPr>
              <a:buFont typeface="Wingdings" pitchFamily="2" charset="2"/>
              <a:buNone/>
            </a:pPr>
            <a:endParaRPr lang="en-US">
              <a:sym typeface="WP IconicSymbolsA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>
                <a:sym typeface="WP IconicSymbolsA" pitchFamily="2" charset="2"/>
              </a:rPr>
              <a:t>Not with H-H!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H-H makes buffers easy!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/>
                  <a:t>What is the pH of a solution made by mixing 500 mL of 3.0 M NH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and 500 mL of 3.0 M NH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Cl?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𝑎𝑐𝑖𝑑</m:t>
                          </m:r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𝑏𝑎𝑠𝑒</m:t>
                          </m:r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=[−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1.8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1.5 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1. 5 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/>
                  <a:t>Why </a:t>
                </a:r>
                <a:r>
                  <a:rPr lang="en-US" sz="2000" dirty="0"/>
                  <a:t>1.5 M? 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/>
                  <a:t>Dilution</a:t>
                </a:r>
                <a:r>
                  <a:rPr lang="en-US" sz="2000" dirty="0" smtClean="0"/>
                  <a:t>!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500 </m:t>
                      </m:r>
                      <m:r>
                        <a:rPr lang="en-US" sz="2000" b="0" i="1" smtClean="0">
                          <a:latin typeface="Cambria Math"/>
                        </a:rPr>
                        <m:t>𝑚𝐿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3.0 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=1000 </m:t>
                      </m:r>
                      <m:r>
                        <a:rPr lang="en-US" sz="2000" b="0" i="1" smtClean="0">
                          <a:latin typeface="Cambria Math"/>
                        </a:rPr>
                        <m:t>𝑚𝐿</m:t>
                      </m:r>
                      <m:r>
                        <a:rPr lang="en-US" sz="2000" b="0" i="1" smtClean="0">
                          <a:latin typeface="Cambria Math"/>
                        </a:rPr>
                        <m:t> (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r>
                        <a:rPr lang="en-US" sz="2000" b="0" i="1" smtClean="0">
                          <a:latin typeface="Cambria Math"/>
                        </a:rPr>
                        <m:t>=1.5 </m:t>
                      </m:r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/>
                  <a:t>(same for NH</a:t>
                </a:r>
                <a:r>
                  <a:rPr lang="en-US" sz="2000" baseline="-25000" dirty="0" smtClean="0"/>
                  <a:t>4</a:t>
                </a:r>
                <a:r>
                  <a:rPr lang="en-US" sz="2000" baseline="30000" dirty="0" smtClean="0"/>
                  <a:t>+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0725"/>
              </a:xfrm>
              <a:blipFill rotWithShape="1">
                <a:blip r:embed="rId2"/>
                <a:stretch>
                  <a:fillRect l="-741" t="-2019" b="-8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H-H makes buffers easy!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/>
                  <a:t>What is the pH of a solution made by mixing 500 mL of 3.0 M NH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and 500 mL of 3.0 M NH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Cl?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𝑎𝑐𝑖𝑑</m:t>
                          </m:r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𝑏𝑎𝑠𝑒</m:t>
                          </m:r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=[−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1.8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−5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1.5 </m:t>
                          </m:r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[</m:t>
                          </m:r>
                          <m:r>
                            <a:rPr lang="en-US" sz="2000" i="1">
                              <a:latin typeface="Cambria Math"/>
                            </a:rPr>
                            <m:t>1. 5 </m:t>
                          </m:r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𝑝𝑂𝐻</m:t>
                      </m:r>
                      <m:r>
                        <a:rPr lang="en-US" sz="2000" b="0" i="1" smtClean="0">
                          <a:latin typeface="Cambria Math"/>
                        </a:rPr>
                        <m:t>=4.74+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=4.74+0=4.74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000" b="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𝑝𝐻</m:t>
                      </m:r>
                      <m:r>
                        <a:rPr lang="en-US" sz="2000" b="0" i="1" smtClean="0">
                          <a:latin typeface="Cambria Math"/>
                        </a:rPr>
                        <m:t>=14−</m:t>
                      </m:r>
                      <m:r>
                        <a:rPr lang="en-US" sz="2000" b="0" i="1" smtClean="0">
                          <a:latin typeface="Cambria Math"/>
                        </a:rPr>
                        <m:t>𝑝𝑂𝐻</m:t>
                      </m:r>
                      <m:r>
                        <a:rPr lang="en-US" sz="2000" b="0" i="1" smtClean="0">
                          <a:latin typeface="Cambria Math"/>
                        </a:rPr>
                        <m:t>=14−4.74=9.26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74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little trick..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𝑝𝐻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log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𝑎𝑐𝑖𝑑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[base] and [acid] are both MOLARITY.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is M?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𝐿𝑖𝑡𝑒𝑟𝑠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 both the acid and the base are in the same beaker!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942" b="-1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ICE Chart 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  HOAc + H</a:t>
            </a:r>
            <a:r>
              <a:rPr lang="en-US" sz="2400" baseline="-25000"/>
              <a:t>2</a:t>
            </a:r>
            <a:r>
              <a:rPr lang="en-US" sz="2400"/>
              <a:t>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sz="2400"/>
              <a:t> OAc</a:t>
            </a:r>
            <a:r>
              <a:rPr lang="en-US" sz="2400" baseline="30000"/>
              <a:t>-</a:t>
            </a:r>
            <a:r>
              <a:rPr lang="en-US" sz="2400"/>
              <a:t> + 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+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aseline="30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   0.100 M    -        0          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C    -x          -x     +x         +x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E 0.100-x      -        x           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Now, back to the K!!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𝑝𝐻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latin typeface="Cambria Math"/>
                            </a:rPr>
                            <m:t>𝑏𝑎𝑠𝑒</m:t>
                          </m:r>
                          <m:r>
                            <a:rPr lang="en-US" sz="2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latin typeface="Cambria Math"/>
                            </a:rPr>
                            <m:t>𝑎𝑐𝑖𝑑</m:t>
                          </m:r>
                          <m:r>
                            <a:rPr lang="en-US" sz="2400" i="1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𝑚𝑜𝑙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𝑏𝑎𝑠𝑒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𝑠𝑜𝑙𝑢𝑡𝑖𝑜𝑛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𝑚𝑜𝑙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𝑎𝑐𝑖𝑑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𝑠𝑜𝑙𝑢𝑡𝑖𝑜𝑛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𝑚𝑜𝑙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𝑏𝑎𝑠𝑒</m:t>
                              </m:r>
                            </m:num>
                            <m:den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𝑠𝑜𝑙𝑢𝑡𝑖𝑜𝑛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𝑚𝑜𝑙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𝑎𝑐𝑖𝑑</m:t>
                              </m:r>
                            </m:num>
                            <m:den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trike="sngStrike" smtClean="0">
                                  <a:latin typeface="Cambria Math"/>
                                </a:rPr>
                                <m:t>𝑠𝑜𝑙𝑢𝑡𝑖𝑜𝑛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VOLUME CANCELS!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log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𝑏𝑎𝑠𝑒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𝑎𝑐𝑖𝑑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This is especially useful when mixing things – you don’t need to worry about dilution!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334000"/>
              </a:xfrm>
              <a:blipFill rotWithShape="1">
                <a:blip r:embed="rId2"/>
                <a:stretch>
                  <a:fillRect l="-1111" b="-17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the previous problem: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en-US" sz="2000" dirty="0" smtClean="0"/>
                  <a:t>What is the pH of a solution made by mixing 500 mL of 3.0 M NH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and 500 mL of 3.0 M NH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Cl?</a:t>
                </a:r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𝑝𝑂𝐻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log</m:t>
                      </m:r>
                      <m:r>
                        <a:rPr lang="en-US" sz="20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𝑎𝑐𝑖𝑑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𝑎𝑐𝑖𝑑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𝑏𝑎𝑠𝑒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0.500 </m:t>
                      </m:r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3.0 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=1.5 </m:t>
                      </m:r>
                      <m:r>
                        <a:rPr lang="en-US" sz="2000" b="0" i="1" smtClean="0">
                          <a:latin typeface="Cambria Math"/>
                        </a:rPr>
                        <m:t>𝑚𝑜𝑙𝑒𝑠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0.500 </m:t>
                      </m:r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3.0 </m:t>
                          </m:r>
                          <m:r>
                            <a:rPr lang="en-US" sz="2000" i="1">
                              <a:latin typeface="Cambria Math"/>
                            </a:rPr>
                            <m:t>𝑚𝑜𝑙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=1.5 </m:t>
                      </m:r>
                      <m:r>
                        <a:rPr lang="en-US" sz="2000" i="1">
                          <a:latin typeface="Cambria Math"/>
                        </a:rPr>
                        <m:t>𝑚𝑜𝑙𝑒𝑠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𝑝𝑂𝐻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1.8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1.5 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𝑚𝑜𝑙𝑒𝑠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1. 5 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𝑚𝑜𝑙𝑒𝑠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=4.74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sz="2000" dirty="0" smtClean="0"/>
                  <a:t>Even more helpful if I’m mixing 3 things…stay tuned.</a:t>
                </a: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30725"/>
              </a:xfrm>
              <a:blipFill rotWithShape="1">
                <a:blip r:embed="rId2"/>
                <a:stretch>
                  <a:fillRect l="-741" t="-2019" b="-10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Comprehension 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pH of a solution that is 0.500 M </a:t>
            </a:r>
            <a:r>
              <a:rPr lang="en-US" dirty="0" err="1" smtClean="0"/>
              <a:t>HOAc</a:t>
            </a:r>
            <a:r>
              <a:rPr lang="en-US" dirty="0" smtClean="0"/>
              <a:t> and 0.250 M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a salt!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this a buffer?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NO!  The salt does NOT contain the conjugate base of </a:t>
            </a:r>
            <a:r>
              <a:rPr lang="en-US" dirty="0" err="1" smtClean="0"/>
              <a:t>HOAc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reaction: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It’s all about the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 (or K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𝐻𝑂𝐴𝑐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𝑁𝑎𝐶𝑙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 are no common ions…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6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reaction: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It’s all about the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 (or K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HOAc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𝐻𝑂𝐴𝑐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𝑂𝐴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Only an acetate salt will make it a buffer!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is the pH of a solution that is initially 0.100 M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0.050 M </a:t>
            </a:r>
            <a:r>
              <a:rPr lang="en-US" sz="2400" dirty="0" err="1" smtClean="0"/>
              <a:t>HCl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= </a:t>
            </a:r>
            <a:r>
              <a:rPr lang="en-US" sz="2400" dirty="0" smtClean="0"/>
              <a:t>1.8x10</a:t>
            </a:r>
            <a:r>
              <a:rPr lang="en-US" sz="2400" baseline="30000" dirty="0" smtClean="0"/>
              <a:t>-5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HCl</a:t>
            </a:r>
            <a:r>
              <a:rPr lang="en-US" sz="2400" dirty="0" smtClean="0"/>
              <a:t>) = </a:t>
            </a:r>
            <a:r>
              <a:rPr lang="en-US" sz="2400" dirty="0" smtClean="0"/>
              <a:t>FB</a:t>
            </a:r>
            <a:endParaRPr lang="en-US" sz="2400" baseline="30000" dirty="0" smtClean="0"/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r>
              <a:rPr lang="en-US" dirty="0" smtClean="0"/>
              <a:t>What is NH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It’s a base!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It’s an acid! (</a:t>
            </a:r>
            <a:r>
              <a:rPr lang="en-US" dirty="0"/>
              <a:t>A</a:t>
            </a:r>
            <a:r>
              <a:rPr lang="en-US" dirty="0" smtClean="0"/>
              <a:t> strong acid, in fact!)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acids and bases do?</a:t>
            </a:r>
          </a:p>
          <a:p>
            <a:pPr marL="0" indent="0">
              <a:buNone/>
            </a:pPr>
            <a:r>
              <a:rPr lang="en-US" dirty="0" smtClean="0"/>
              <a:t>Neutralize each other!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we sort of have TWO reactions (or maybe 4…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MULTIPLE acids and bases…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they?</a:t>
            </a:r>
          </a:p>
          <a:p>
            <a:pPr marL="0" indent="0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 is a base…</a:t>
            </a:r>
          </a:p>
          <a:p>
            <a:pPr marL="0" indent="0">
              <a:buNone/>
            </a:pPr>
            <a:r>
              <a:rPr lang="en-US" dirty="0" err="1" smtClean="0"/>
              <a:t>HCl</a:t>
            </a:r>
            <a:r>
              <a:rPr lang="en-US" dirty="0" smtClean="0"/>
              <a:t> is an acid…</a:t>
            </a:r>
          </a:p>
          <a:p>
            <a:pPr marL="0" indent="0">
              <a:buNone/>
            </a:pPr>
            <a:r>
              <a:rPr lang="en-US" dirty="0" smtClean="0"/>
              <a:t>And…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is both an acid and a base!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𝐻𝐶𝑙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↔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𝐻𝐶𝑙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ea typeface="Cambria Math"/>
                  </a:rPr>
                  <a:t>I can react any acid with any base!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What do I do when I have multiple reactions?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30725"/>
              </a:xfrm>
              <a:blipFill rotWithShape="1">
                <a:blip r:embed="rId2"/>
                <a:stretch>
                  <a:fillRect l="-1111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I do each of them, one at a time, from biggest K to smallest K!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ICE Chart &amp; a K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  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 </a:t>
            </a:r>
            <a:r>
              <a:rPr lang="en-US"/>
              <a:t>= </a:t>
            </a:r>
            <a:r>
              <a:rPr lang="en-US" u="sng"/>
              <a:t>[x][x]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[0.100-x]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How do we solve it?</a:t>
            </a:r>
            <a:endParaRPr lang="en-US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Do I know the K’s?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𝐻𝑈𝐺𝐸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𝑛𝑒𝑎𝑟𝑙𝑦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𝑖𝑛𝑓𝑖𝑛𝑖𝑡𝑒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about the first reaction?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What about the first reaction?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 is NOT </a:t>
                </a:r>
                <a:r>
                  <a:rPr lang="en-US" dirty="0" err="1" smtClean="0"/>
                  <a:t>NOT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NOT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do I know?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 water, no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r>
                  <a:rPr lang="en-US" dirty="0" smtClean="0"/>
                  <a:t>It’s actually a combo of the other 3 reactions!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What about the first reaction?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I add the first 2 and subtract the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one, I get…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𝑙</m:t>
                      </m:r>
                      <m:r>
                        <a:rPr lang="en-US" i="1">
                          <a:latin typeface="Cambria Math"/>
                        </a:rPr>
                        <m:t>)↔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i="1" u="sng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 u="sng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u="sng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u="sng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 u="sng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u="sng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 u="sng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i="1" u="sng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u="sng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 u="sng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i="1" u="sng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 u="sng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u="sng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 u="sng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i="1" u="sng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 u="sng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u="sng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 u="sng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u="sng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p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𝑎𝑞</m:t>
                        </m:r>
                      </m:e>
                    </m:d>
                    <m:r>
                      <a:rPr lang="en-US" i="1" u="sng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u="sng">
                        <a:latin typeface="Cambria Math"/>
                        <a:ea typeface="Cambria Math"/>
                      </a:rPr>
                      <m:t>𝑂</m:t>
                    </m:r>
                    <m:sSup>
                      <m:sSup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i="1" u="sng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u="sng">
                        <a:latin typeface="Cambria Math"/>
                        <a:ea typeface="Cambria Math"/>
                      </a:rPr>
                      <m:t>𝑎𝑞</m:t>
                    </m:r>
                    <m:r>
                      <a:rPr lang="en-US" i="1" u="sng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u="sng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u="sng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  <m:r>
                      <a:rPr lang="en-US" i="1" u="sng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u="sng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i="1" u="sng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u="sng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US" u="sng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trike="sngStrik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trike="sngStrike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 strike="sngStrike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trike="sngStrike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i="1" strike="sngStrike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trike="sngStrike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000" i="1" strike="sngStrike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trike="sngStrike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trike="sngStrike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 strike="sngStrike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trike="sngStrike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i="1" strike="sngStrike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trike="sngStrike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000" b="0" i="1" strike="sngStrike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trike="sngStrik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trike="sngStrike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trike="sngStrike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000" b="0" i="1" strike="sngStrik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trike="sngStrike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000" b="0" i="1" strike="sngStrike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trike="sngStrike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b="0" i="1" strike="sngStrike" smtClean="0">
                          <a:latin typeface="Cambria Math"/>
                        </a:rPr>
                        <m:t>+</m:t>
                      </m:r>
                      <m:r>
                        <a:rPr lang="en-US" sz="2000" b="0" i="1" strike="sngStrike" smtClean="0">
                          <a:latin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000" b="0" i="1" strike="sngStrik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trike="sngStrike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trike="sngStrike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trike="sngStrike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 strike="sngStrike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000" i="1" strike="sngStrike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i="1" strike="sngStrike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trike="sngStrike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000" i="1" strike="sngStrike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i="1" strike="sngStrike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 strike="sngStrike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trike="sngStrike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trike="sngStrike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strike="sngStrike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What about the first reaction?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So, I could get the K by </a:t>
                </a:r>
                <a:r>
                  <a:rPr lang="en-US" dirty="0" err="1" smtClean="0"/>
                  <a:t>comgining</a:t>
                </a:r>
                <a:r>
                  <a:rPr lang="en-US" dirty="0" smtClean="0"/>
                  <a:t> the K’s from the other reactions!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𝐻𝐶𝑙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𝐹𝐵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×1.8×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×1.8×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𝑆𝐹𝐵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𝑛𝑒𝑢𝑡𝑟𝑎𝑙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𝑆𝐹𝐵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𝐹𝐵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So…the neutralization goes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.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equilibrium!  It’s SFB!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806325"/>
              </p:ext>
            </p:extLst>
          </p:nvPr>
        </p:nvGraphicFramePr>
        <p:xfrm>
          <a:off x="762000" y="3048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1849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What is the pH of a solution that is initially 0.100 M NH</a:t>
            </a:r>
            <a:r>
              <a:rPr lang="en-US" baseline="-25000" dirty="0"/>
              <a:t>3</a:t>
            </a:r>
            <a:r>
              <a:rPr lang="en-US" dirty="0"/>
              <a:t> and 0.050 M </a:t>
            </a:r>
            <a:r>
              <a:rPr lang="en-US" dirty="0" err="1"/>
              <a:t>HCl</a:t>
            </a:r>
            <a:r>
              <a:rPr lang="en-US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39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HCl</a:t>
            </a:r>
            <a:r>
              <a:rPr lang="en-US" dirty="0" smtClean="0"/>
              <a:t> is the limiting reactant…so…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equilibrium!  It’s SFB!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037574"/>
              </p:ext>
            </p:extLst>
          </p:nvPr>
        </p:nvGraphicFramePr>
        <p:xfrm>
          <a:off x="762000" y="3048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1849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What is the pH of a solution that is initially 0.100 M NH</a:t>
            </a:r>
            <a:r>
              <a:rPr lang="en-US" baseline="-25000" dirty="0"/>
              <a:t>3</a:t>
            </a:r>
            <a:r>
              <a:rPr lang="en-US" dirty="0"/>
              <a:t> and 0.050 M </a:t>
            </a:r>
            <a:r>
              <a:rPr lang="en-US" dirty="0" err="1"/>
              <a:t>HCl</a:t>
            </a:r>
            <a:r>
              <a:rPr lang="en-US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671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I have after the 1</a:t>
            </a:r>
            <a:r>
              <a:rPr lang="en-US" baseline="30000" dirty="0" smtClean="0"/>
              <a:t>st</a:t>
            </a:r>
            <a:r>
              <a:rPr lang="en-US" dirty="0" smtClean="0"/>
              <a:t> reaction…on to the 2</a:t>
            </a:r>
            <a:r>
              <a:rPr lang="en-US" baseline="30000" dirty="0" smtClean="0"/>
              <a:t>nd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𝑛𝑒𝑢𝑡𝑟𝑎𝑙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𝑆𝐹𝐵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𝐹𝐵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 of </a:t>
                </a:r>
                <a:r>
                  <a:rPr lang="en-US" dirty="0" err="1" smtClean="0"/>
                  <a:t>HCl</a:t>
                </a:r>
                <a:r>
                  <a:rPr lang="en-US" dirty="0" smtClean="0"/>
                  <a:t> would go second…BUT….!!!!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out of </a:t>
            </a:r>
            <a:r>
              <a:rPr lang="en-US" dirty="0" err="1" smtClean="0"/>
              <a:t>HCl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03738"/>
              </p:ext>
            </p:extLst>
          </p:nvPr>
        </p:nvGraphicFramePr>
        <p:xfrm>
          <a:off x="762000" y="3048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1849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reaction always starts where the 1</a:t>
            </a:r>
            <a:r>
              <a:rPr lang="en-US" baseline="30000" dirty="0" smtClean="0"/>
              <a:t>st</a:t>
            </a:r>
            <a:r>
              <a:rPr lang="en-US" dirty="0" smtClean="0"/>
              <a:t> ends…so this is what’s in the beaker…along with water.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105400"/>
            <a:ext cx="233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on to the 3</a:t>
            </a:r>
            <a:r>
              <a:rPr lang="en-US" baseline="30000" dirty="0" smtClean="0"/>
              <a:t>rd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ICE Chart &amp; a K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HOAc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/>
              <a:t> OAc</a:t>
            </a:r>
            <a:r>
              <a:rPr lang="en-US" baseline="30000"/>
              <a:t>-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  </a:t>
            </a:r>
          </a:p>
          <a:p>
            <a:pPr>
              <a:buFont typeface="Wingdings" pitchFamily="2" charset="2"/>
              <a:buNone/>
            </a:pPr>
            <a:endParaRPr lang="en-US" baseline="30000"/>
          </a:p>
          <a:p>
            <a:pPr>
              <a:buFont typeface="Wingdings" pitchFamily="2" charset="2"/>
              <a:buNone/>
            </a:pPr>
            <a:r>
              <a:rPr lang="en-US"/>
              <a:t>K</a:t>
            </a:r>
            <a:r>
              <a:rPr lang="en-US" baseline="-25000"/>
              <a:t>a </a:t>
            </a:r>
            <a:r>
              <a:rPr lang="en-US"/>
              <a:t>= </a:t>
            </a:r>
            <a:r>
              <a:rPr lang="en-US" u="sng"/>
              <a:t>[x][x]</a:t>
            </a:r>
            <a:r>
              <a:rPr lang="en-US"/>
              <a:t> = 1.8x10</a:t>
            </a:r>
            <a:r>
              <a:rPr lang="en-US" baseline="30000"/>
              <a:t>-5</a:t>
            </a:r>
          </a:p>
          <a:p>
            <a:pPr>
              <a:buFont typeface="Wingdings" pitchFamily="2" charset="2"/>
              <a:buNone/>
            </a:pPr>
            <a:r>
              <a:rPr lang="en-US"/>
              <a:t>     [0.100-x]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How do we solve it?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Always try our simplifying assumption</a:t>
            </a:r>
            <a:endParaRPr lang="en-US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TWO (or 4) reactions!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𝑛𝑒𝑢𝑡𝑟𝑎𝑙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𝑆𝐹𝐵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)↔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𝐹𝐵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K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of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would go next…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out of </a:t>
            </a:r>
            <a:r>
              <a:rPr lang="en-US" dirty="0" err="1" smtClean="0"/>
              <a:t>HCl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34239"/>
              </p:ext>
            </p:extLst>
          </p:nvPr>
        </p:nvGraphicFramePr>
        <p:xfrm>
          <a:off x="533400" y="2514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1849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3rd reaction always starts where the 2nd ends…so this is what’s in the beaker…along with water.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267200"/>
            <a:ext cx="30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Hey, look, it’s a buffer!!!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65849"/>
              </p:ext>
            </p:extLst>
          </p:nvPr>
        </p:nvGraphicFramePr>
        <p:xfrm>
          <a:off x="563217" y="4876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</a:t>
                      </a:r>
                      <a:r>
                        <a:rPr lang="en-US" dirty="0" err="1" smtClean="0"/>
                        <a:t>M+x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8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H-H!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𝑝𝑂𝐻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𝑎𝑐𝑖𝑑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𝑏𝑎𝑠𝑒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=4.74+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0.5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0.5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=4.74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=14−</m:t>
                      </m:r>
                      <m:r>
                        <a:rPr lang="en-US" b="0" i="1" smtClean="0">
                          <a:latin typeface="Cambria Math"/>
                        </a:rPr>
                        <m:t>𝑝𝑂𝐻</m:t>
                      </m:r>
                      <m:r>
                        <a:rPr lang="en-US" b="0" i="1" smtClean="0">
                          <a:latin typeface="Cambria Math"/>
                        </a:rPr>
                        <m:t>=14−4.74=9.26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Gee…it’s almost </a:t>
                </a:r>
                <a:r>
                  <a:rPr lang="en-US" dirty="0" err="1" smtClean="0"/>
                  <a:t>tooo</a:t>
                </a:r>
                <a:r>
                  <a:rPr lang="en-US" dirty="0" smtClean="0"/>
                  <a:t> easy with H-H!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general rule: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neutralize a weak base (or weak acid) with a strong acid (or strong base) you get a buffer…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…unless there is more of the strong acid (or strong base) than weak base (or weak acid).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I switch it..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054822"/>
              </p:ext>
            </p:extLst>
          </p:nvPr>
        </p:nvGraphicFramePr>
        <p:xfrm>
          <a:off x="533400" y="2514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447800"/>
                <a:gridCol w="1752600"/>
                <a:gridCol w="3810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aq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aq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0.050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1" y="426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I have </a:t>
            </a:r>
            <a:r>
              <a:rPr lang="en-US" dirty="0" err="1" smtClean="0"/>
              <a:t>HCl</a:t>
            </a:r>
            <a:r>
              <a:rPr lang="en-US" dirty="0" smtClean="0"/>
              <a:t> and the conjugate acid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), so it is just a strong acid!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50956" y="5943600"/>
                <a:ext cx="3727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0.050 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=1.30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56" y="5943600"/>
                <a:ext cx="372768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828800" y="502920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𝐹𝐵</m:t>
                      </m:r>
                    </m:oMath>
                  </m:oMathPara>
                </a14:m>
                <a:endParaRPr lang="en-US" i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029200"/>
                <a:ext cx="45720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why I said 2 (4)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While there are technically 4 reactions that can happen, we usually only have 2 we need to worry about.  And, at most, only 1 is an actual equilibrium.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question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 solution is made by mixing 500 mL of 3.0 M NH</a:t>
            </a:r>
            <a:r>
              <a:rPr lang="en-US" baseline="-25000" dirty="0"/>
              <a:t>3</a:t>
            </a:r>
            <a:r>
              <a:rPr lang="en-US" dirty="0"/>
              <a:t> and 500 mL of 3.0 M NH</a:t>
            </a:r>
            <a:r>
              <a:rPr lang="en-US" baseline="-25000" dirty="0"/>
              <a:t>4</a:t>
            </a:r>
            <a:r>
              <a:rPr lang="en-US" dirty="0"/>
              <a:t>Cl.  What is the pH of the solution after addition of 10 mL of 1.0 M </a:t>
            </a:r>
            <a:r>
              <a:rPr lang="en-US" dirty="0" err="1"/>
              <a:t>HCl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What kind of problem is this?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IT’S A BUFFER!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So, H-H still rules!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But what’s with the HCl?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HCl is an acid, so what’s it going to do?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Neutralize some base, that’s what!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err="1"/>
              <a:t>HCl</a:t>
            </a:r>
            <a:r>
              <a:rPr lang="en-US" sz="2400" dirty="0"/>
              <a:t> is the acid, what’s the base?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NH</a:t>
            </a:r>
            <a:r>
              <a:rPr lang="en-US" sz="2400" baseline="-25000" dirty="0"/>
              <a:t>3</a:t>
            </a:r>
            <a:r>
              <a:rPr lang="en-US" sz="2400" dirty="0" smtClean="0"/>
              <a:t>!!! (It’s not the only base, but it’s the BEST base!)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NH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HCl</a:t>
            </a:r>
            <a:r>
              <a:rPr lang="en-US" sz="2400" dirty="0"/>
              <a:t> </a:t>
            </a:r>
            <a:r>
              <a:rPr lang="en-US" sz="2400" dirty="0">
                <a:sym typeface="WP IconicSymbolsA" pitchFamily="2" charset="2"/>
              </a:rPr>
              <a:t> NH</a:t>
            </a:r>
            <a:r>
              <a:rPr lang="en-US" sz="2400" baseline="-25000" dirty="0">
                <a:sym typeface="WP IconicSymbolsA" pitchFamily="2" charset="2"/>
              </a:rPr>
              <a:t>4</a:t>
            </a:r>
            <a:r>
              <a:rPr lang="en-US" sz="2400" baseline="30000" dirty="0">
                <a:sym typeface="WP IconicSymbolsA" pitchFamily="2" charset="2"/>
              </a:rPr>
              <a:t>+ </a:t>
            </a:r>
            <a:r>
              <a:rPr lang="en-US" sz="2400" dirty="0">
                <a:sym typeface="WP IconicSymbolsA" pitchFamily="2" charset="2"/>
              </a:rPr>
              <a:t>+ </a:t>
            </a:r>
            <a:r>
              <a:rPr lang="en-US" sz="2400" dirty="0" err="1">
                <a:sym typeface="WP IconicSymbolsA" pitchFamily="2" charset="2"/>
              </a:rPr>
              <a:t>Cl</a:t>
            </a:r>
            <a:r>
              <a:rPr lang="en-US" sz="2400" baseline="30000" dirty="0">
                <a:sym typeface="WP IconicSymbolsA" pitchFamily="2" charset="2"/>
              </a:rPr>
              <a:t>-</a:t>
            </a:r>
            <a:endParaRPr lang="en-US" sz="2400" dirty="0">
              <a:sym typeface="WP IconicSymbolsA" pitchFamily="2" charset="2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ym typeface="WP IconicSymbolsA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P IconicSymbolsA" pitchFamily="2" charset="2"/>
              </a:rPr>
              <a:t>So every mole of acid eliminates a mole of NH</a:t>
            </a:r>
            <a:r>
              <a:rPr lang="en-US" sz="2400" baseline="-25000" dirty="0">
                <a:sym typeface="WP IconicSymbolsA" pitchFamily="2" charset="2"/>
              </a:rPr>
              <a:t>3</a:t>
            </a:r>
            <a:r>
              <a:rPr lang="en-US" sz="2400" dirty="0">
                <a:sym typeface="WP IconicSymbolsA" pitchFamily="2" charset="2"/>
              </a:rPr>
              <a:t> and creates one of NH</a:t>
            </a:r>
            <a:r>
              <a:rPr lang="en-US" sz="2400" baseline="-25000" dirty="0">
                <a:sym typeface="WP IconicSymbolsA" pitchFamily="2" charset="2"/>
              </a:rPr>
              <a:t>4</a:t>
            </a:r>
            <a:r>
              <a:rPr lang="en-US" sz="2400" baseline="30000" dirty="0">
                <a:sym typeface="WP IconicSymbolsA" pitchFamily="2" charset="2"/>
              </a:rPr>
              <a:t>+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Again, it is really a choice of multiple acids/bases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𝑛𝑒𝑢𝑡𝑟𝑎𝑙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𝑆𝐹𝐵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𝑙</m:t>
                      </m:r>
                      <m:r>
                        <a:rPr lang="en-US" i="1">
                          <a:latin typeface="Cambria Math"/>
                        </a:rPr>
                        <m:t>)↔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𝑁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=1.8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𝐻𝐶𝑙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𝐹𝐵</m:t>
                      </m:r>
                    </m:oMath>
                  </m:oMathPara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𝑎𝑞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𝑎𝑞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=1.0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0C52-A1ED-42F2-B32B-98355372805D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5797</TotalTime>
  <Words>6928</Words>
  <Application>Microsoft Office PowerPoint</Application>
  <PresentationFormat>On-screen Show (4:3)</PresentationFormat>
  <Paragraphs>1226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Level</vt:lpstr>
      <vt:lpstr>Solution Equilibria</vt:lpstr>
      <vt:lpstr>K IS K IS K IS K IS K</vt:lpstr>
      <vt:lpstr>Common Ion Effect</vt:lpstr>
      <vt:lpstr>An Old Friend – A Familiar Problem</vt:lpstr>
      <vt:lpstr>A Balanced Equation </vt:lpstr>
      <vt:lpstr>An ICE Chart &amp; a K </vt:lpstr>
      <vt:lpstr>An ICE Chart  </vt:lpstr>
      <vt:lpstr>An ICE Chart &amp; a K </vt:lpstr>
      <vt:lpstr>An ICE Chart &amp; a K </vt:lpstr>
      <vt:lpstr> </vt:lpstr>
      <vt:lpstr>pH = - log [H3O+ ]</vt:lpstr>
      <vt:lpstr>New Problem </vt:lpstr>
      <vt:lpstr>What is the pH of a solution that is 0.100 M HOAc AND 0.100 M NaOAc? </vt:lpstr>
      <vt:lpstr>A Balanced Equation </vt:lpstr>
      <vt:lpstr>Critical Judgment</vt:lpstr>
      <vt:lpstr>Critical Judgment</vt:lpstr>
      <vt:lpstr>Critical Judgment</vt:lpstr>
      <vt:lpstr>Critical Judgment</vt:lpstr>
      <vt:lpstr>So – is there no reaction…</vt:lpstr>
      <vt:lpstr>So – is there no reaction…</vt:lpstr>
      <vt:lpstr>It’s our old friend! </vt:lpstr>
      <vt:lpstr>Returning to the Problem</vt:lpstr>
      <vt:lpstr>Returning to the Problem</vt:lpstr>
      <vt:lpstr>The Equilibrium Constant Expression</vt:lpstr>
      <vt:lpstr>ICE ICE, BABY, ICE ICE</vt:lpstr>
      <vt:lpstr>In case you’ve forgotten the problem…</vt:lpstr>
      <vt:lpstr>In case you’ve forgotten the problem…</vt:lpstr>
      <vt:lpstr>Why NaOAc?</vt:lpstr>
      <vt:lpstr>Why NaOAc?</vt:lpstr>
      <vt:lpstr>ICE ICE, BABY, ICE ICE</vt:lpstr>
      <vt:lpstr>The Equilibrium Constant Expression</vt:lpstr>
      <vt:lpstr>The Equilibrium Constant Expression</vt:lpstr>
      <vt:lpstr>The Equilibrium Constant Expression</vt:lpstr>
      <vt:lpstr>ICE ICE, BABY, ICE ICE</vt:lpstr>
      <vt:lpstr>Calculating the pH</vt:lpstr>
      <vt:lpstr>How does this compare to our HOAc without the NaOAc?</vt:lpstr>
      <vt:lpstr>How does this compare to our HOAc without the NaOAc?</vt:lpstr>
      <vt:lpstr>Le Chatelier’s Principle!</vt:lpstr>
      <vt:lpstr>Le Chatelier’s Principle!</vt:lpstr>
      <vt:lpstr>Le Chatelier’s Principle!</vt:lpstr>
      <vt:lpstr>What’s a Buffer?</vt:lpstr>
      <vt:lpstr>What’s a Buffer?</vt:lpstr>
      <vt:lpstr>What’s a Buffer?</vt:lpstr>
      <vt:lpstr>What’s a Buffer?</vt:lpstr>
      <vt:lpstr>Two elephants on the playground</vt:lpstr>
      <vt:lpstr>0.100 M HOAc in water</vt:lpstr>
      <vt:lpstr>HOAc in water – add a little acid</vt:lpstr>
      <vt:lpstr>It’s all about K – it must be maintained</vt:lpstr>
      <vt:lpstr>It’s all about K – it must be maintained</vt:lpstr>
      <vt:lpstr>0.100 M HOAc in water + the other Fat elephant</vt:lpstr>
      <vt:lpstr>0.100 M HOAc in water + the other Fat elephant</vt:lpstr>
      <vt:lpstr>Buffers are NOTHING NEW</vt:lpstr>
      <vt:lpstr>Chemical Shorthand</vt:lpstr>
      <vt:lpstr>Henderson-Hasselbach </vt:lpstr>
      <vt:lpstr>Acid + H2O  Conj Base + H3O+</vt:lpstr>
      <vt:lpstr>A little algebra</vt:lpstr>
      <vt:lpstr>A little algebra</vt:lpstr>
      <vt:lpstr>Rearranging a little</vt:lpstr>
      <vt:lpstr>Returning to my original buffer…</vt:lpstr>
      <vt:lpstr>ICE ICE, BABY, ICE ICE</vt:lpstr>
      <vt:lpstr>ICE ICE, BABY, ICE ICE</vt:lpstr>
      <vt:lpstr>ICE ICE, BABY, ICE ICE</vt:lpstr>
      <vt:lpstr>The Equilibrium Constant Expression</vt:lpstr>
      <vt:lpstr>ICE ICE, BABY, ICE ICE</vt:lpstr>
      <vt:lpstr>H-H makes buffers easy!</vt:lpstr>
      <vt:lpstr>Balanced Equation!</vt:lpstr>
      <vt:lpstr>H-H makes buffers easy!</vt:lpstr>
      <vt:lpstr>H-H makes buffers easy!</vt:lpstr>
      <vt:lpstr>Another little trick..</vt:lpstr>
      <vt:lpstr>PowerPoint Presentation</vt:lpstr>
      <vt:lpstr>Revisiting the previous problem:</vt:lpstr>
      <vt:lpstr>Quick Comprehension test!</vt:lpstr>
      <vt:lpstr>PowerPoint Presentation</vt:lpstr>
      <vt:lpstr>Consider the reaction:</vt:lpstr>
      <vt:lpstr>Consider the reaction:</vt:lpstr>
      <vt:lpstr>PowerPoint Presentation</vt:lpstr>
      <vt:lpstr>Now, we sort of have TWO reactions (or maybe 4… )</vt:lpstr>
      <vt:lpstr>My TWO (or 4) reactions!</vt:lpstr>
      <vt:lpstr>PowerPoint Presentation</vt:lpstr>
      <vt:lpstr>My TWO (or 4) reactions!</vt:lpstr>
      <vt:lpstr>My TWO (or 4) reactions!</vt:lpstr>
      <vt:lpstr>What about the first reaction?</vt:lpstr>
      <vt:lpstr>What about the first reaction?</vt:lpstr>
      <vt:lpstr>What about the first reaction?</vt:lpstr>
      <vt:lpstr>My TWO (or 4) reactions!</vt:lpstr>
      <vt:lpstr>NOT an equilibrium!  It’s SFB!</vt:lpstr>
      <vt:lpstr>NOT an equilibrium!  It’s SFB!</vt:lpstr>
      <vt:lpstr>My TWO (or 4) reactions!</vt:lpstr>
      <vt:lpstr>I’m out of HCl!</vt:lpstr>
      <vt:lpstr>My TWO (or 4) reactions!</vt:lpstr>
      <vt:lpstr>I’m out of HCl!</vt:lpstr>
      <vt:lpstr>Let’s H-H!</vt:lpstr>
      <vt:lpstr>This is a general rule:</vt:lpstr>
      <vt:lpstr>Imagine I switch it..</vt:lpstr>
      <vt:lpstr>That’s why I said 2 (4) reactions</vt:lpstr>
      <vt:lpstr>A new question</vt:lpstr>
      <vt:lpstr>PowerPoint Presentation</vt:lpstr>
      <vt:lpstr>PowerPoint Presentation</vt:lpstr>
      <vt:lpstr>Again, it is really a choice of multiple acids/bases</vt:lpstr>
      <vt:lpstr>ICE charts make light work</vt:lpstr>
      <vt:lpstr>And the Kb follows</vt:lpstr>
      <vt:lpstr>ICE charts make light work – DOUBLE ICE charts are 2x the fun!</vt:lpstr>
      <vt:lpstr>PowerPoint Presentation</vt:lpstr>
      <vt:lpstr>PowerPoint Presentation</vt:lpstr>
      <vt:lpstr>OH- + NH4+ = NH3 + H2O</vt:lpstr>
      <vt:lpstr>Compare that to a non-buffer</vt:lpstr>
      <vt:lpstr>PowerPoint Presentation</vt:lpstr>
      <vt:lpstr>PowerPoint Presentation</vt:lpstr>
      <vt:lpstr>Similar problem…</vt:lpstr>
      <vt:lpstr>Notice the volume goes with the M</vt:lpstr>
      <vt:lpstr>I could ICICLE..</vt:lpstr>
      <vt:lpstr>You can treat it as 2 separate ICE charts: Neutralization followed by Kb</vt:lpstr>
      <vt:lpstr>You can treat it as 2 separate ICE charts: Neutralization followed by Kb</vt:lpstr>
      <vt:lpstr>Buffer capacity</vt:lpstr>
      <vt:lpstr>Calculating buffer capacity</vt:lpstr>
      <vt:lpstr>HOAc + H2O= OAc- + H3O+</vt:lpstr>
      <vt:lpstr>PowerPoint Presentation</vt:lpstr>
      <vt:lpstr>PowerPoint Presentation</vt:lpstr>
      <vt:lpstr>PowerPoint Presentation</vt:lpstr>
      <vt:lpstr>Buffer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and Kb table 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Equilibria</dc:title>
  <dc:creator>jmlsch</dc:creator>
  <cp:lastModifiedBy>Joe</cp:lastModifiedBy>
  <cp:revision>114</cp:revision>
  <dcterms:created xsi:type="dcterms:W3CDTF">2006-07-10T16:01:08Z</dcterms:created>
  <dcterms:modified xsi:type="dcterms:W3CDTF">2015-03-27T15:52:46Z</dcterms:modified>
</cp:coreProperties>
</file>