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4"/>
  </p:notesMasterIdLst>
  <p:sldIdLst>
    <p:sldId id="256" r:id="rId2"/>
    <p:sldId id="263" r:id="rId3"/>
    <p:sldId id="304" r:id="rId4"/>
    <p:sldId id="305" r:id="rId5"/>
    <p:sldId id="306" r:id="rId6"/>
    <p:sldId id="308" r:id="rId7"/>
    <p:sldId id="310" r:id="rId8"/>
    <p:sldId id="307" r:id="rId9"/>
    <p:sldId id="311" r:id="rId10"/>
    <p:sldId id="343" r:id="rId11"/>
    <p:sldId id="312" r:id="rId12"/>
    <p:sldId id="313" r:id="rId13"/>
    <p:sldId id="314" r:id="rId14"/>
    <p:sldId id="316" r:id="rId15"/>
    <p:sldId id="317" r:id="rId16"/>
    <p:sldId id="320" r:id="rId17"/>
    <p:sldId id="321" r:id="rId18"/>
    <p:sldId id="319" r:id="rId19"/>
    <p:sldId id="318" r:id="rId20"/>
    <p:sldId id="315" r:id="rId21"/>
    <p:sldId id="291" r:id="rId22"/>
    <p:sldId id="322" r:id="rId23"/>
    <p:sldId id="323" r:id="rId24"/>
    <p:sldId id="324" r:id="rId25"/>
    <p:sldId id="328" r:id="rId26"/>
    <p:sldId id="329" r:id="rId27"/>
    <p:sldId id="330" r:id="rId28"/>
    <p:sldId id="333" r:id="rId29"/>
    <p:sldId id="334" r:id="rId30"/>
    <p:sldId id="335" r:id="rId31"/>
    <p:sldId id="336" r:id="rId32"/>
    <p:sldId id="338" r:id="rId33"/>
    <p:sldId id="339" r:id="rId34"/>
    <p:sldId id="340" r:id="rId35"/>
    <p:sldId id="341" r:id="rId36"/>
    <p:sldId id="337" r:id="rId37"/>
    <p:sldId id="331" r:id="rId38"/>
    <p:sldId id="332" r:id="rId39"/>
    <p:sldId id="325" r:id="rId40"/>
    <p:sldId id="326" r:id="rId41"/>
    <p:sldId id="327" r:id="rId42"/>
    <p:sldId id="342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3F6"/>
    <a:srgbClr val="C9D1E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8" autoAdjust="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D0E64-F80D-4833-8AB7-2AF66AA6B36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CF22F-4401-4E18-9883-0E667C8D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4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FF44BA-54A3-4942-9EC8-8A41BE0C6DC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434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02EDA-9C11-49F9-8F65-5EC0E23CE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21E1B-D8AD-43E2-8ADD-0D1583106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6C658-3844-48D5-AE11-C87E1764C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8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BD46C-E4EC-4CBB-B8B6-AD7A71ABD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9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DBACD-EB58-4402-B846-DBFA055C8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86477-E19A-46B8-A099-87A343705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7DCC-5948-4DBD-B68E-64594FC3A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52A4-DA50-43E5-9F96-3D6819A030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645E6-FD62-4C8D-9EE9-F958D02FE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D9DF7-B117-4FDC-9A12-5F0B038606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9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Text 692019 and your question to 37607</a:t>
            </a: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24513CF-FF6D-4B20-872C-5EF8E55EAD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RedOx Chemistry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OK, I balanced the frigging equation, so what?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WTFDYMBI?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What do you mean by “IF”?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3+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2+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4+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IconicSymbolsA" pitchFamily="2" charset="2"/>
              </a:rPr>
              <a:t>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Is this just another case of equilibrium…?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electrons are going to move…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Either you need to push them…or they </a:t>
            </a:r>
            <a:r>
              <a:rPr lang="en-US" dirty="0"/>
              <a:t>just fall down the hill!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/>
              <a:t>ElectroMotiveForce</a:t>
            </a:r>
            <a:r>
              <a:rPr lang="en-US" dirty="0"/>
              <a:t> (</a:t>
            </a:r>
            <a:r>
              <a:rPr lang="en-US" dirty="0" err="1"/>
              <a:t>emf</a:t>
            </a:r>
            <a:r>
              <a:rPr lang="en-US" dirty="0"/>
              <a:t>) is the push.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You know it more by the name of its unit: volts!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EMF is really the push behind the electrons.  The voltage is the potential difference between reactants and products (like altitude).  </a:t>
            </a:r>
          </a:p>
          <a:p>
            <a:pPr>
              <a:buFont typeface="Wingdings" pitchFamily="2" charset="2"/>
              <a:buNone/>
            </a:pPr>
            <a:r>
              <a:rPr lang="en-US"/>
              <a:t>You can’t fall uphill! 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>
            <a:off x="68580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689725" y="3003550"/>
            <a:ext cx="1316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Reactants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089525" y="5441950"/>
            <a:ext cx="1173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Products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918325" y="429895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Voltage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Cell Potential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voltage difference is called the “cell potential” and it depends on a number of factors (the usual suspects: temperature, concentration, pressure etc.).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The starting point is STANDARD cell potentials (E</a:t>
            </a:r>
            <a:r>
              <a:rPr lang="en-US" baseline="30000" dirty="0"/>
              <a:t>0</a:t>
            </a:r>
            <a:r>
              <a:rPr lang="en-US" dirty="0"/>
              <a:t>) – which can be found in the Table in Appendix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Ox: Fe</a:t>
            </a:r>
            <a:r>
              <a:rPr lang="en-US" baseline="30000" dirty="0"/>
              <a:t>2+</a:t>
            </a:r>
            <a:r>
              <a:rPr lang="en-US" dirty="0"/>
              <a:t> </a:t>
            </a:r>
            <a:r>
              <a:rPr lang="en-US" dirty="0">
                <a:sym typeface="WP IconicSymbolsA" pitchFamily="2" charset="2"/>
              </a:rPr>
              <a:t> Fe</a:t>
            </a:r>
            <a:r>
              <a:rPr lang="en-US" baseline="30000" dirty="0">
                <a:sym typeface="WP IconicSymbolsA" pitchFamily="2" charset="2"/>
              </a:rPr>
              <a:t>3+ </a:t>
            </a:r>
            <a:r>
              <a:rPr lang="en-US" dirty="0">
                <a:sym typeface="WP IconicSymbolsA" pitchFamily="2" charset="2"/>
              </a:rPr>
              <a:t>+ 1 e</a:t>
            </a:r>
            <a:r>
              <a:rPr lang="en-US" baseline="30000" dirty="0">
                <a:sym typeface="WP IconicSymbolsA" pitchFamily="2" charset="2"/>
              </a:rPr>
              <a:t>-   </a:t>
            </a:r>
            <a:r>
              <a:rPr lang="en-US" dirty="0">
                <a:sym typeface="WP IconicSymbolsA" pitchFamily="2" charset="2"/>
              </a:rPr>
              <a:t>E</a:t>
            </a:r>
            <a:r>
              <a:rPr lang="en-US" baseline="30000" dirty="0">
                <a:sym typeface="WP IconicSymbolsA" pitchFamily="2" charset="2"/>
              </a:rPr>
              <a:t>0</a:t>
            </a:r>
            <a:r>
              <a:rPr lang="en-US" baseline="-25000" dirty="0">
                <a:solidFill>
                  <a:srgbClr val="FF0000"/>
                </a:solidFill>
                <a:sym typeface="WP IconicSymbolsA" pitchFamily="2" charset="2"/>
              </a:rPr>
              <a:t>red</a:t>
            </a:r>
            <a:r>
              <a:rPr lang="en-US" baseline="-25000" dirty="0">
                <a:sym typeface="WP IconicSymbolsA" pitchFamily="2" charset="2"/>
              </a:rPr>
              <a:t> </a:t>
            </a:r>
            <a:r>
              <a:rPr lang="en-US" dirty="0">
                <a:sym typeface="WP IconicSymbolsA" pitchFamily="2" charset="2"/>
              </a:rPr>
              <a:t>= 0.77 V</a:t>
            </a:r>
            <a:endParaRPr lang="en-US" baseline="30000" dirty="0">
              <a:sym typeface="WP IconicSymbolsA" pitchFamily="2" charset="2"/>
            </a:endParaRPr>
          </a:p>
          <a:p>
            <a:pPr>
              <a:buNone/>
            </a:pPr>
            <a:r>
              <a:rPr lang="en-US" dirty="0" smtClean="0">
                <a:sym typeface="WP IconicSymbolsA" pitchFamily="2" charset="2"/>
              </a:rPr>
              <a:t>Fe</a:t>
            </a:r>
            <a:r>
              <a:rPr lang="en-US" baseline="30000" dirty="0" smtClean="0">
                <a:sym typeface="WP IconicSymbolsA" pitchFamily="2" charset="2"/>
              </a:rPr>
              <a:t>3</a:t>
            </a:r>
            <a:r>
              <a:rPr lang="en-US" baseline="30000" dirty="0">
                <a:sym typeface="WP IconicSymbolsA" pitchFamily="2" charset="2"/>
              </a:rPr>
              <a:t>+ </a:t>
            </a:r>
            <a:r>
              <a:rPr lang="en-US" dirty="0">
                <a:sym typeface="WP IconicSymbolsA" pitchFamily="2" charset="2"/>
              </a:rPr>
              <a:t>+ 1 </a:t>
            </a:r>
            <a:r>
              <a:rPr lang="en-US" dirty="0" smtClean="0">
                <a:sym typeface="WP IconicSymbolsA" pitchFamily="2" charset="2"/>
              </a:rPr>
              <a:t>e</a:t>
            </a:r>
            <a:r>
              <a:rPr lang="en-US" baseline="30000" dirty="0" smtClean="0">
                <a:sym typeface="WP IconicSymbolsA" pitchFamily="2" charset="2"/>
              </a:rPr>
              <a:t>-</a:t>
            </a:r>
            <a:r>
              <a:rPr lang="en-US" dirty="0">
                <a:sym typeface="WP IconicSymbolsA" pitchFamily="2" charset="2"/>
              </a:rPr>
              <a:t></a:t>
            </a: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endParaRPr lang="en-US" baseline="30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ym typeface="WP IconicSymbolsA" pitchFamily="2" charset="2"/>
              </a:rPr>
              <a:t>Red : Sn</a:t>
            </a:r>
            <a:r>
              <a:rPr lang="en-US" baseline="30000" dirty="0">
                <a:sym typeface="WP IconicSymbolsA" pitchFamily="2" charset="2"/>
              </a:rPr>
              <a:t>4+ </a:t>
            </a:r>
            <a:r>
              <a:rPr lang="en-US" dirty="0">
                <a:sym typeface="WP IconicSymbolsA" pitchFamily="2" charset="2"/>
              </a:rPr>
              <a:t>+ 2 e-</a:t>
            </a:r>
            <a:r>
              <a:rPr lang="en-US" baseline="30000" dirty="0">
                <a:sym typeface="WP IconicSymbolsA" pitchFamily="2" charset="2"/>
              </a:rPr>
              <a:t> </a:t>
            </a:r>
            <a:r>
              <a:rPr lang="en-US" dirty="0">
                <a:sym typeface="WP IconicSymbolsA" pitchFamily="2" charset="2"/>
              </a:rPr>
              <a:t> Sn</a:t>
            </a:r>
            <a:r>
              <a:rPr lang="en-US" baseline="30000" dirty="0">
                <a:sym typeface="WP IconicSymbolsA" pitchFamily="2" charset="2"/>
              </a:rPr>
              <a:t>2+   </a:t>
            </a:r>
            <a:r>
              <a:rPr lang="en-US" dirty="0">
                <a:sym typeface="WP IconicSymbolsA" pitchFamily="2" charset="2"/>
              </a:rPr>
              <a:t>E</a:t>
            </a:r>
            <a:r>
              <a:rPr lang="en-US" baseline="30000" dirty="0">
                <a:sym typeface="WP IconicSymbolsA" pitchFamily="2" charset="2"/>
              </a:rPr>
              <a:t>0</a:t>
            </a:r>
            <a:r>
              <a:rPr lang="en-US" baseline="-25000" dirty="0">
                <a:solidFill>
                  <a:srgbClr val="FF0000"/>
                </a:solidFill>
                <a:sym typeface="WP IconicSymbolsA" pitchFamily="2" charset="2"/>
              </a:rPr>
              <a:t>red</a:t>
            </a:r>
            <a:r>
              <a:rPr lang="en-US" baseline="-25000" dirty="0">
                <a:sym typeface="WP IconicSymbolsA" pitchFamily="2" charset="2"/>
              </a:rPr>
              <a:t> </a:t>
            </a:r>
            <a:r>
              <a:rPr lang="en-US" dirty="0">
                <a:sym typeface="WP IconicSymbolsA" pitchFamily="2" charset="2"/>
              </a:rPr>
              <a:t>= 0.15 V</a:t>
            </a:r>
            <a:endParaRPr lang="en-US" baseline="30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ym typeface="WP IconicSymbolsA" pitchFamily="2" charset="2"/>
              </a:rPr>
              <a:t>Net: 2 Fe</a:t>
            </a:r>
            <a:r>
              <a:rPr lang="en-US" baseline="30000" dirty="0">
                <a:sym typeface="WP IconicSymbolsA" pitchFamily="2" charset="2"/>
              </a:rPr>
              <a:t>2+</a:t>
            </a:r>
            <a:r>
              <a:rPr lang="en-US" dirty="0">
                <a:sym typeface="WP IconicSymbolsA" pitchFamily="2" charset="2"/>
              </a:rPr>
              <a:t> + Sn</a:t>
            </a:r>
            <a:r>
              <a:rPr lang="en-US" baseline="30000" dirty="0">
                <a:sym typeface="WP IconicSymbolsA" pitchFamily="2" charset="2"/>
              </a:rPr>
              <a:t>4+</a:t>
            </a:r>
            <a:r>
              <a:rPr lang="en-US" dirty="0">
                <a:sym typeface="WP IconicSymbolsA" pitchFamily="2" charset="2"/>
              </a:rPr>
              <a:t>  2 Fe</a:t>
            </a:r>
            <a:r>
              <a:rPr lang="en-US" baseline="30000" dirty="0">
                <a:sym typeface="WP IconicSymbolsA" pitchFamily="2" charset="2"/>
              </a:rPr>
              <a:t>3+ </a:t>
            </a:r>
            <a:r>
              <a:rPr lang="en-US" dirty="0">
                <a:sym typeface="WP IconicSymbolsA" pitchFamily="2" charset="2"/>
              </a:rPr>
              <a:t>+ Sn</a:t>
            </a:r>
            <a:r>
              <a:rPr lang="en-US" baseline="30000" dirty="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ym typeface="WP IconicSymbolsA" pitchFamily="2" charset="2"/>
              </a:rPr>
              <a:t>So, I got the number from the table, what do I do with them?</a:t>
            </a:r>
          </a:p>
          <a:p>
            <a:pPr>
              <a:buFont typeface="Wingdings" pitchFamily="2" charset="2"/>
              <a:buNone/>
            </a:pPr>
            <a:endParaRPr lang="en-US" baseline="30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They aren’t all red!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- 0.77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 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 Sn</a:t>
            </a:r>
            <a:r>
              <a:rPr lang="en-US" baseline="30000">
                <a:sym typeface="WP IconicSymbolsA" pitchFamily="2" charset="2"/>
              </a:rPr>
              <a:t>2+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0.15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the Stoichimetry?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- 0.77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2(Fe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</a:t>
            </a:r>
            <a:r>
              <a:rPr lang="en-US">
                <a:sym typeface="WP IconicSymbolsA" pitchFamily="2" charset="2"/>
              </a:rPr>
              <a:t>)</a:t>
            </a:r>
            <a:r>
              <a:rPr lang="en-US" baseline="30000">
                <a:sym typeface="WP IconicSymbolsA" pitchFamily="2" charset="2"/>
              </a:rPr>
              <a:t>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2(- 0.77 V)?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 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 Sn</a:t>
            </a:r>
            <a:r>
              <a:rPr lang="en-US" baseline="30000">
                <a:sym typeface="WP IconicSymbolsA" pitchFamily="2" charset="2"/>
              </a:rPr>
              <a:t>2+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0.15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Ignore the Stoichiometry (clutch chest and fake heart attack)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- 0.77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2(Fe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</a:t>
            </a:r>
            <a:r>
              <a:rPr lang="en-US">
                <a:sym typeface="WP IconicSymbolsA" pitchFamily="2" charset="2"/>
              </a:rPr>
              <a:t>)</a:t>
            </a:r>
            <a:r>
              <a:rPr lang="en-US" baseline="30000">
                <a:sym typeface="WP IconicSymbolsA" pitchFamily="2" charset="2"/>
              </a:rPr>
              <a:t>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2(- 0.77 V)?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 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 Sn</a:t>
            </a:r>
            <a:r>
              <a:rPr lang="en-US" baseline="30000">
                <a:sym typeface="WP IconicSymbolsA" pitchFamily="2" charset="2"/>
              </a:rPr>
              <a:t>2+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0.15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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304800" y="3581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V="1">
            <a:off x="304800" y="3276600"/>
            <a:ext cx="830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609600" y="3200400"/>
            <a:ext cx="815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 stoichiometry?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It’s literally like an altitude.  Two hills 100 foot tall aren’t the same as 1 hill 200 feet tall.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You have more electrons falling down, but they all fall down the same distance.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 flipH="1">
            <a:off x="68580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689725" y="3003550"/>
            <a:ext cx="1316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Reactants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5089525" y="5441950"/>
            <a:ext cx="1173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Products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918325" y="429895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Voltage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 does it all mean?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Ox: Fe</a:t>
            </a:r>
            <a:r>
              <a:rPr lang="en-US" sz="2400" baseline="30000"/>
              <a:t>2+</a:t>
            </a:r>
            <a:r>
              <a:rPr lang="en-US" sz="2400"/>
              <a:t> </a:t>
            </a:r>
            <a:r>
              <a:rPr lang="en-US" sz="2400">
                <a:sym typeface="WP IconicSymbolsA" pitchFamily="2" charset="2"/>
              </a:rPr>
              <a:t>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+ 1 e</a:t>
            </a:r>
            <a:r>
              <a:rPr lang="en-US" sz="2400" baseline="30000">
                <a:sym typeface="WP IconicSymbolsA" pitchFamily="2" charset="2"/>
              </a:rPr>
              <a:t>-  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ox </a:t>
            </a:r>
            <a:r>
              <a:rPr lang="en-US" sz="2400">
                <a:sym typeface="WP IconicSymbolsA" pitchFamily="2" charset="2"/>
              </a:rPr>
              <a:t>= - 0.77 V</a:t>
            </a: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Red : Sn</a:t>
            </a:r>
            <a:r>
              <a:rPr lang="en-US" sz="2400" baseline="30000">
                <a:sym typeface="WP IconicSymbolsA" pitchFamily="2" charset="2"/>
              </a:rPr>
              <a:t>4+ </a:t>
            </a:r>
            <a:r>
              <a:rPr lang="en-US" sz="2400">
                <a:sym typeface="WP IconicSymbolsA" pitchFamily="2" charset="2"/>
              </a:rPr>
              <a:t>+ 2 e-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 Sn</a:t>
            </a:r>
            <a:r>
              <a:rPr lang="en-US" sz="2400" baseline="30000">
                <a:sym typeface="WP IconicSymbolsA" pitchFamily="2" charset="2"/>
              </a:rPr>
              <a:t>2+  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>
                <a:sym typeface="WP IconicSymbolsA" pitchFamily="2" charset="2"/>
              </a:rPr>
              <a:t>= 0.15 V</a:t>
            </a: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Net: 2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+ Sn</a:t>
            </a:r>
            <a:r>
              <a:rPr lang="en-US" sz="2400" baseline="30000">
                <a:sym typeface="WP IconicSymbolsA" pitchFamily="2" charset="2"/>
              </a:rPr>
              <a:t>4+</a:t>
            </a:r>
            <a:r>
              <a:rPr lang="en-US" sz="2400">
                <a:sym typeface="WP IconicSymbolsA" pitchFamily="2" charset="2"/>
              </a:rPr>
              <a:t>  2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Sn</a:t>
            </a:r>
            <a:r>
              <a:rPr lang="en-US" sz="2400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= 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 baseline="30000">
                <a:sym typeface="WP IconicSymbolsA" pitchFamily="2" charset="2"/>
              </a:rPr>
              <a:t>+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ox </a:t>
            </a:r>
            <a:endParaRPr lang="en-US" sz="24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= 0.15 V</a:t>
            </a:r>
            <a:r>
              <a:rPr lang="en-US" sz="2400" baseline="-25000">
                <a:sym typeface="WP IconicSymbolsA" pitchFamily="2" charset="2"/>
              </a:rPr>
              <a:t> </a:t>
            </a:r>
            <a:r>
              <a:rPr lang="en-US" sz="2400" baseline="30000">
                <a:sym typeface="WP IconicSymbolsA" pitchFamily="2" charset="2"/>
              </a:rPr>
              <a:t>+ </a:t>
            </a:r>
            <a:r>
              <a:rPr lang="en-US" sz="2400">
                <a:sym typeface="WP IconicSymbolsA" pitchFamily="2" charset="2"/>
              </a:rPr>
              <a:t>-0.77 V = -0.62 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The cell potential is negative – that means the reaction is NOT spontaneous.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 example of an Electrochemical Reaction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Oxidation half-reaction: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Reduction half-reaction: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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So frigging what?</a:t>
            </a: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Well a couple things:</a:t>
            </a: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back at our first example..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2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+ Sn</a:t>
            </a:r>
            <a:r>
              <a:rPr lang="en-US" sz="2400" baseline="30000">
                <a:sym typeface="WP IconicSymbolsA" pitchFamily="2" charset="2"/>
              </a:rPr>
              <a:t>4+</a:t>
            </a:r>
            <a:r>
              <a:rPr lang="en-US" sz="2400">
                <a:sym typeface="WP IconicSymbolsA" pitchFamily="2" charset="2"/>
              </a:rPr>
              <a:t>  2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Sn</a:t>
            </a:r>
            <a:r>
              <a:rPr lang="en-US" sz="2400" baseline="30000">
                <a:sym typeface="WP IconicSymbolsA" pitchFamily="2" charset="2"/>
              </a:rPr>
              <a:t>2+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>
                <a:sym typeface="WP IconicSymbolsA" pitchFamily="2" charset="2"/>
              </a:rPr>
              <a:t> = -0.62 V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2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Sn</a:t>
            </a:r>
            <a:r>
              <a:rPr lang="en-US" sz="2400" baseline="30000">
                <a:sym typeface="WP IconicSymbolsA" pitchFamily="2" charset="2"/>
              </a:rPr>
              <a:t>2+ </a:t>
            </a:r>
            <a:r>
              <a:rPr lang="en-US" sz="2400">
                <a:sym typeface="WP IconicSymbolsA" pitchFamily="2" charset="2"/>
              </a:rPr>
              <a:t> 2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+ Sn</a:t>
            </a:r>
            <a:r>
              <a:rPr lang="en-US" sz="2400" baseline="30000">
                <a:sym typeface="WP IconicSymbolsA" pitchFamily="2" charset="2"/>
              </a:rPr>
              <a:t>4+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>
                <a:sym typeface="WP IconicSymbolsA" pitchFamily="2" charset="2"/>
              </a:rPr>
              <a:t> = +0.62 V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Mixing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and Sn</a:t>
            </a:r>
            <a:r>
              <a:rPr lang="en-US" sz="2400" baseline="30000">
                <a:sym typeface="WP IconicSymbolsA" pitchFamily="2" charset="2"/>
              </a:rPr>
              <a:t>4+ </a:t>
            </a:r>
            <a:r>
              <a:rPr lang="en-US" sz="2400">
                <a:sym typeface="WP IconicSymbolsA" pitchFamily="2" charset="2"/>
              </a:rPr>
              <a:t> results in nothing happening.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Mixing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and Sn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results in electrons moving.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is the cell potential of: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2I</a:t>
            </a:r>
            <a:r>
              <a:rPr lang="en-US" baseline="30000"/>
              <a:t>- </a:t>
            </a:r>
            <a:r>
              <a:rPr lang="en-US" baseline="-25000"/>
              <a:t>(aq)</a:t>
            </a:r>
            <a:r>
              <a:rPr lang="en-US"/>
              <a:t>+ Br</a:t>
            </a:r>
            <a:r>
              <a:rPr lang="en-US" baseline="-25000"/>
              <a:t>2 (aq)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I</a:t>
            </a:r>
            <a:r>
              <a:rPr lang="en-US" baseline="-25000">
                <a:sym typeface="WP IconicSymbolsA" pitchFamily="2" charset="2"/>
              </a:rPr>
              <a:t>2 (s)</a:t>
            </a:r>
            <a:r>
              <a:rPr lang="en-US">
                <a:sym typeface="WP IconicSymbolsA" pitchFamily="2" charset="2"/>
              </a:rPr>
              <a:t> + 2 Br</a:t>
            </a:r>
            <a:r>
              <a:rPr lang="en-US" baseline="30000">
                <a:sym typeface="WP IconicSymbolsA" pitchFamily="2" charset="2"/>
              </a:rPr>
              <a:t>-</a:t>
            </a:r>
            <a:r>
              <a:rPr lang="en-US">
                <a:sym typeface="WP IconicSymbolsA" pitchFamily="2" charset="2"/>
              </a:rPr>
              <a:t> </a:t>
            </a:r>
            <a:r>
              <a:rPr lang="en-US" baseline="-25000">
                <a:sym typeface="WP IconicSymbolsA" pitchFamily="2" charset="2"/>
              </a:rPr>
              <a:t>(aq)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into ½ reactions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2I</a:t>
            </a:r>
            <a:r>
              <a:rPr lang="en-US" sz="2400" baseline="30000"/>
              <a:t>- </a:t>
            </a:r>
            <a:r>
              <a:rPr lang="en-US" sz="2400" baseline="-25000"/>
              <a:t>(aq)</a:t>
            </a:r>
            <a:r>
              <a:rPr lang="en-US" sz="2400"/>
              <a:t> </a:t>
            </a:r>
            <a:r>
              <a:rPr lang="en-US" sz="2400">
                <a:sym typeface="WP IconicSymbolsA" pitchFamily="2" charset="2"/>
              </a:rPr>
              <a:t> I</a:t>
            </a:r>
            <a:r>
              <a:rPr lang="en-US" sz="2400" baseline="-25000">
                <a:sym typeface="WP IconicSymbolsA" pitchFamily="2" charset="2"/>
              </a:rPr>
              <a:t>2 (s) </a:t>
            </a:r>
            <a:r>
              <a:rPr lang="en-US" sz="2400">
                <a:sym typeface="WP IconicSymbolsA" pitchFamily="2" charset="2"/>
              </a:rPr>
              <a:t>+ 2 e-  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ox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= - 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>
                <a:sym typeface="WP IconicSymbolsA" pitchFamily="2" charset="2"/>
              </a:rPr>
              <a:t>= - 0.54 V</a:t>
            </a: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/>
              <a:t>Br</a:t>
            </a:r>
            <a:r>
              <a:rPr lang="en-US" sz="2400" baseline="-25000"/>
              <a:t>2 (aq)</a:t>
            </a:r>
            <a:r>
              <a:rPr lang="en-US" sz="2400"/>
              <a:t>+ 2 e- </a:t>
            </a:r>
            <a:r>
              <a:rPr lang="en-US" sz="2400">
                <a:sym typeface="WP IconicSymbolsA" pitchFamily="2" charset="2"/>
              </a:rPr>
              <a:t> 2 Br</a:t>
            </a:r>
            <a:r>
              <a:rPr lang="en-US" sz="2400" baseline="30000">
                <a:sym typeface="WP IconicSymbolsA" pitchFamily="2" charset="2"/>
              </a:rPr>
              <a:t>-</a:t>
            </a:r>
            <a:r>
              <a:rPr lang="en-US" sz="2400">
                <a:sym typeface="WP IconicSymbolsA" pitchFamily="2" charset="2"/>
              </a:rPr>
              <a:t> </a:t>
            </a:r>
            <a:r>
              <a:rPr lang="en-US" sz="2400" baseline="-25000">
                <a:sym typeface="WP IconicSymbolsA" pitchFamily="2" charset="2"/>
              </a:rPr>
              <a:t>(aq)  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>
                <a:sym typeface="WP IconicSymbolsA" pitchFamily="2" charset="2"/>
              </a:rPr>
              <a:t> = 1.09</a:t>
            </a: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>
                <a:sym typeface="WP IconicSymbolsA" pitchFamily="2" charset="2"/>
              </a:rPr>
              <a:t> = 1.09 V -0.54 V =+0.55 V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So this reaction is spontaneous and there is an exchange of electrons that fall off a 0.55 V cliff.</a:t>
            </a: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>
              <a:sym typeface="WP IconicSymbols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after electrons fall…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…they get married and raise quarks!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…nothing unless you catch them!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Think hydroelectric power or just an old mill wheel…if you catch the falling water, you can make it turn a wheel to do useful work.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Catch the falling electrons and use them to do useful work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Electrochemical cells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You know them as “batteries”, although that is only one example.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make a battery…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…I need to separate the half-cells!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Why can’t I mix them together?</a:t>
            </a:r>
          </a:p>
          <a:p>
            <a:pPr>
              <a:buFont typeface="Wingdings" pitchFamily="2" charset="2"/>
              <a:buNone/>
            </a:pPr>
            <a:r>
              <a:rPr lang="en-US"/>
              <a:t>They short-circuit!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If I put everything in a single beaker, they just react and I’m done.  I need to separate the reactants from the products so I can “catch” the electrons!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 stoichiometry?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I make the falling electrons pass through my electric device, I can use the energy they release as they fall to do something useful.</a:t>
            </a: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H="1">
            <a:off x="68580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689725" y="3003550"/>
            <a:ext cx="1316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Reactants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5089525" y="5441950"/>
            <a:ext cx="1173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Products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918325" y="429895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Voltage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need to be separate…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…but not too separate.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They need to be chemically isolated but electrically connected.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48400" y="2209800"/>
            <a:ext cx="0" cy="108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667000" y="167640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773606" y="4267200"/>
            <a:ext cx="1103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22242" y="2209800"/>
            <a:ext cx="26158" cy="154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14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17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48400" y="3295650"/>
            <a:ext cx="45719" cy="77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22242" y="4750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94119" y="3505200"/>
            <a:ext cx="44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6096000"/>
            <a:ext cx="278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way does it go?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back at our first example..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>
                <a:sym typeface="WP IconicSymbolsA" pitchFamily="2" charset="2"/>
              </a:rPr>
              <a:t>2 Fe</a:t>
            </a:r>
            <a:r>
              <a:rPr lang="en-US" baseline="30000" dirty="0">
                <a:sym typeface="WP IconicSymbolsA" pitchFamily="2" charset="2"/>
              </a:rPr>
              <a:t>2+</a:t>
            </a:r>
            <a:r>
              <a:rPr lang="en-US" dirty="0">
                <a:sym typeface="WP IconicSymbolsA" pitchFamily="2" charset="2"/>
              </a:rPr>
              <a:t> + Sn</a:t>
            </a:r>
            <a:r>
              <a:rPr lang="en-US" baseline="30000" dirty="0">
                <a:sym typeface="WP IconicSymbolsA" pitchFamily="2" charset="2"/>
              </a:rPr>
              <a:t>4+</a:t>
            </a:r>
            <a:r>
              <a:rPr lang="en-US" dirty="0">
                <a:sym typeface="WP IconicSymbolsA" pitchFamily="2" charset="2"/>
              </a:rPr>
              <a:t>  2 Fe</a:t>
            </a:r>
            <a:r>
              <a:rPr lang="en-US" baseline="30000" dirty="0">
                <a:sym typeface="WP IconicSymbolsA" pitchFamily="2" charset="2"/>
              </a:rPr>
              <a:t>3+ </a:t>
            </a:r>
            <a:r>
              <a:rPr lang="en-US" dirty="0">
                <a:sym typeface="WP IconicSymbolsA" pitchFamily="2" charset="2"/>
              </a:rPr>
              <a:t>+ Sn</a:t>
            </a:r>
            <a:r>
              <a:rPr lang="en-US" baseline="30000" dirty="0">
                <a:sym typeface="WP IconicSymbolsA" pitchFamily="2" charset="2"/>
              </a:rPr>
              <a:t>2+</a:t>
            </a:r>
          </a:p>
          <a:p>
            <a:pPr marL="533400" indent="-533400">
              <a:buFont typeface="Wingdings" pitchFamily="2" charset="2"/>
              <a:buNone/>
            </a:pPr>
            <a:endParaRPr lang="en-US" baseline="30000" dirty="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dirty="0">
                <a:sym typeface="WP IconicSymbolsA" pitchFamily="2" charset="2"/>
              </a:rPr>
              <a:t>A couple frigging things: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 dirty="0">
                <a:sym typeface="WP IconicSymbolsA" pitchFamily="2" charset="2"/>
              </a:rPr>
              <a:t>It is a different set of compounds.  If I mix Fe</a:t>
            </a:r>
            <a:r>
              <a:rPr lang="en-US" baseline="30000" dirty="0">
                <a:sym typeface="WP IconicSymbolsA" pitchFamily="2" charset="2"/>
              </a:rPr>
              <a:t>2+</a:t>
            </a:r>
            <a:r>
              <a:rPr lang="en-US" dirty="0">
                <a:sym typeface="WP IconicSymbolsA" pitchFamily="2" charset="2"/>
              </a:rPr>
              <a:t> and </a:t>
            </a:r>
            <a:r>
              <a:rPr lang="en-US" dirty="0" smtClean="0">
                <a:sym typeface="WP IconicSymbolsA" pitchFamily="2" charset="2"/>
              </a:rPr>
              <a:t>Sn</a:t>
            </a:r>
            <a:r>
              <a:rPr lang="en-US" baseline="30000" dirty="0">
                <a:sym typeface="WP IconicSymbolsA" pitchFamily="2" charset="2"/>
              </a:rPr>
              <a:t>4</a:t>
            </a:r>
            <a:r>
              <a:rPr lang="en-US" baseline="30000" dirty="0" smtClean="0">
                <a:sym typeface="WP IconicSymbolsA" pitchFamily="2" charset="2"/>
              </a:rPr>
              <a:t>+</a:t>
            </a:r>
            <a:r>
              <a:rPr lang="en-US" dirty="0" smtClean="0">
                <a:sym typeface="WP IconicSymbolsA" pitchFamily="2" charset="2"/>
              </a:rPr>
              <a:t> </a:t>
            </a:r>
            <a:r>
              <a:rPr lang="en-US" dirty="0">
                <a:sym typeface="WP IconicSymbolsA" pitchFamily="2" charset="2"/>
              </a:rPr>
              <a:t>and IF the reaction above happens, the stuff in my beaker is different.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 dirty="0">
                <a:sym typeface="WP IconicSymbolsA" pitchFamily="2" charset="2"/>
              </a:rPr>
              <a:t>Electrons move…think lightning and kites.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bunch of possible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3+</a:t>
            </a:r>
            <a:r>
              <a:rPr lang="en-US" dirty="0" smtClean="0"/>
              <a:t> + 1 e- = Fe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0.77 V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bunch of possible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3+</a:t>
            </a:r>
            <a:r>
              <a:rPr lang="en-US" dirty="0" smtClean="0"/>
              <a:t> + 1 e- = Fe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0.77 V  (could only do ox)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 (could only do red)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like delta G is related to “K”…biggest positive voltage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1 e- + Fe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ox</a:t>
            </a:r>
            <a:r>
              <a:rPr lang="en-US" dirty="0" smtClean="0"/>
              <a:t> = -0.77 V  (could only do ox)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 (could only do red)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like delta G is related to “K”…biggest positive voltage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 (smaller than the Cu</a:t>
            </a:r>
            <a:r>
              <a:rPr lang="en-US" baseline="30000" dirty="0" smtClean="0"/>
              <a:t>2+ </a:t>
            </a:r>
            <a:r>
              <a:rPr lang="en-US" dirty="0" smtClean="0"/>
              <a:t>to Cu reaction 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like delta G is related to “K”…biggest positive voltage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Iron must be oxidized or the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cell</a:t>
            </a:r>
            <a:r>
              <a:rPr lang="en-US" dirty="0" smtClean="0"/>
              <a:t> would be negative and non-spontaneous.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22242" y="2209800"/>
            <a:ext cx="26158" cy="154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14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17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48400" y="3295650"/>
            <a:ext cx="45719" cy="77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22242" y="4750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94119" y="3505200"/>
            <a:ext cx="44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6096000"/>
            <a:ext cx="278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way does it go?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22242" y="2209800"/>
            <a:ext cx="26158" cy="154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14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51502" y="3886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48400" y="3295650"/>
            <a:ext cx="45719" cy="77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22242" y="4750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94119" y="3505200"/>
            <a:ext cx="44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463" y="6096000"/>
            <a:ext cx="308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Inert reference electrode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3463" y="1752600"/>
            <a:ext cx="348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45006" y="4267200"/>
            <a:ext cx="1484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Shorthand notation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2I</a:t>
            </a:r>
            <a:r>
              <a:rPr lang="en-US" sz="2000" baseline="30000" dirty="0"/>
              <a:t>- 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aq</a:t>
            </a:r>
            <a:r>
              <a:rPr lang="en-US" sz="2000" baseline="-25000" dirty="0"/>
              <a:t>)</a:t>
            </a:r>
            <a:r>
              <a:rPr lang="en-US" sz="2000" dirty="0"/>
              <a:t>+ Br</a:t>
            </a:r>
            <a:r>
              <a:rPr lang="en-US" sz="2000" baseline="-25000" dirty="0"/>
              <a:t>2 (</a:t>
            </a:r>
            <a:r>
              <a:rPr lang="en-US" sz="2000" baseline="-25000" dirty="0" err="1"/>
              <a:t>aq</a:t>
            </a:r>
            <a:r>
              <a:rPr lang="en-US" sz="2000" baseline="-25000" dirty="0"/>
              <a:t>)</a:t>
            </a:r>
            <a:r>
              <a:rPr lang="en-US" sz="2000" dirty="0"/>
              <a:t> </a:t>
            </a:r>
            <a:r>
              <a:rPr lang="en-US" sz="2000" dirty="0">
                <a:sym typeface="WP IconicSymbolsA" pitchFamily="2" charset="2"/>
              </a:rPr>
              <a:t> I</a:t>
            </a:r>
            <a:r>
              <a:rPr lang="en-US" sz="2000" baseline="-25000" dirty="0">
                <a:sym typeface="WP IconicSymbolsA" pitchFamily="2" charset="2"/>
              </a:rPr>
              <a:t>2 (s)</a:t>
            </a:r>
            <a:r>
              <a:rPr lang="en-US" sz="2000" dirty="0">
                <a:sym typeface="WP IconicSymbolsA" pitchFamily="2" charset="2"/>
              </a:rPr>
              <a:t> + 2 Br</a:t>
            </a:r>
            <a:r>
              <a:rPr lang="en-US" sz="2000" baseline="30000" dirty="0">
                <a:sym typeface="WP IconicSymbolsA" pitchFamily="2" charset="2"/>
              </a:rPr>
              <a:t>-</a:t>
            </a:r>
            <a:r>
              <a:rPr lang="en-US" sz="2000" dirty="0">
                <a:sym typeface="WP IconicSymbolsA" pitchFamily="2" charset="2"/>
              </a:rPr>
              <a:t> </a:t>
            </a:r>
            <a:r>
              <a:rPr lang="en-US" sz="2000" baseline="-25000" dirty="0">
                <a:sym typeface="WP IconicSymbolsA" pitchFamily="2" charset="2"/>
              </a:rPr>
              <a:t>(</a:t>
            </a:r>
            <a:r>
              <a:rPr lang="en-US" sz="2000" baseline="-25000" dirty="0" err="1">
                <a:sym typeface="WP IconicSymbolsA" pitchFamily="2" charset="2"/>
              </a:rPr>
              <a:t>aq</a:t>
            </a:r>
            <a:r>
              <a:rPr lang="en-US" sz="2000" baseline="-25000" dirty="0">
                <a:sym typeface="WP IconicSymbolsA" pitchFamily="2" charset="2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 sz="2000" baseline="-25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/>
              <a:t>2I</a:t>
            </a:r>
            <a:r>
              <a:rPr lang="en-US" sz="2000" baseline="30000" dirty="0"/>
              <a:t>- 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aq</a:t>
            </a:r>
            <a:r>
              <a:rPr lang="en-US" sz="2000" baseline="-25000" dirty="0"/>
              <a:t>)</a:t>
            </a:r>
            <a:r>
              <a:rPr lang="en-US" sz="2000" dirty="0"/>
              <a:t> </a:t>
            </a:r>
            <a:r>
              <a:rPr lang="en-US" sz="2000" dirty="0">
                <a:sym typeface="WP IconicSymbolsA" pitchFamily="2" charset="2"/>
              </a:rPr>
              <a:t> I</a:t>
            </a:r>
            <a:r>
              <a:rPr lang="en-US" sz="2000" baseline="-25000" dirty="0">
                <a:sym typeface="WP IconicSymbolsA" pitchFamily="2" charset="2"/>
              </a:rPr>
              <a:t>2 (s) </a:t>
            </a:r>
            <a:r>
              <a:rPr lang="en-US" sz="2000" dirty="0">
                <a:sym typeface="WP IconicSymbolsA" pitchFamily="2" charset="2"/>
              </a:rPr>
              <a:t>+ 2 e-  E</a:t>
            </a:r>
            <a:r>
              <a:rPr lang="en-US" sz="2000" baseline="30000" dirty="0">
                <a:sym typeface="WP IconicSymbolsA" pitchFamily="2" charset="2"/>
              </a:rPr>
              <a:t>0</a:t>
            </a:r>
            <a:r>
              <a:rPr lang="en-US" sz="2000" baseline="-25000" dirty="0">
                <a:sym typeface="WP IconicSymbolsA" pitchFamily="2" charset="2"/>
              </a:rPr>
              <a:t>ox</a:t>
            </a:r>
            <a:r>
              <a:rPr lang="en-US" sz="2000" baseline="30000" dirty="0">
                <a:sym typeface="WP IconicSymbolsA" pitchFamily="2" charset="2"/>
              </a:rPr>
              <a:t> </a:t>
            </a:r>
            <a:r>
              <a:rPr lang="en-US" sz="2000" dirty="0">
                <a:sym typeface="WP IconicSymbolsA" pitchFamily="2" charset="2"/>
              </a:rPr>
              <a:t>= - E</a:t>
            </a:r>
            <a:r>
              <a:rPr lang="en-US" sz="2000" baseline="30000" dirty="0">
                <a:sym typeface="WP IconicSymbolsA" pitchFamily="2" charset="2"/>
              </a:rPr>
              <a:t>0</a:t>
            </a:r>
            <a:r>
              <a:rPr lang="en-US" sz="2000" baseline="-25000" dirty="0">
                <a:sym typeface="WP IconicSymbolsA" pitchFamily="2" charset="2"/>
              </a:rPr>
              <a:t>red </a:t>
            </a:r>
            <a:r>
              <a:rPr lang="en-US" sz="2000" dirty="0">
                <a:sym typeface="WP IconicSymbolsA" pitchFamily="2" charset="2"/>
              </a:rPr>
              <a:t>= - 0.54 V</a:t>
            </a:r>
            <a:endParaRPr lang="en-US" sz="2000" baseline="-25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000" baseline="-25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/>
              <a:t>Br</a:t>
            </a:r>
            <a:r>
              <a:rPr lang="en-US" sz="2000" baseline="-25000" dirty="0"/>
              <a:t>2 (</a:t>
            </a:r>
            <a:r>
              <a:rPr lang="en-US" sz="2000" baseline="-25000" dirty="0" err="1"/>
              <a:t>aq</a:t>
            </a:r>
            <a:r>
              <a:rPr lang="en-US" sz="2000" baseline="-25000" dirty="0"/>
              <a:t>)</a:t>
            </a:r>
            <a:r>
              <a:rPr lang="en-US" sz="2000" dirty="0"/>
              <a:t>+ 2 e- </a:t>
            </a:r>
            <a:r>
              <a:rPr lang="en-US" sz="2000" dirty="0">
                <a:sym typeface="WP IconicSymbolsA" pitchFamily="2" charset="2"/>
              </a:rPr>
              <a:t> 2 Br</a:t>
            </a:r>
            <a:r>
              <a:rPr lang="en-US" sz="2000" baseline="30000" dirty="0">
                <a:sym typeface="WP IconicSymbolsA" pitchFamily="2" charset="2"/>
              </a:rPr>
              <a:t>-</a:t>
            </a:r>
            <a:r>
              <a:rPr lang="en-US" sz="2000" dirty="0">
                <a:sym typeface="WP IconicSymbolsA" pitchFamily="2" charset="2"/>
              </a:rPr>
              <a:t> </a:t>
            </a:r>
            <a:r>
              <a:rPr lang="en-US" sz="2000" baseline="-25000" dirty="0">
                <a:sym typeface="WP IconicSymbolsA" pitchFamily="2" charset="2"/>
              </a:rPr>
              <a:t>(</a:t>
            </a:r>
            <a:r>
              <a:rPr lang="en-US" sz="2000" baseline="-25000" dirty="0" err="1">
                <a:sym typeface="WP IconicSymbolsA" pitchFamily="2" charset="2"/>
              </a:rPr>
              <a:t>aq</a:t>
            </a:r>
            <a:r>
              <a:rPr lang="en-US" sz="2000" baseline="-25000" dirty="0">
                <a:sym typeface="WP IconicSymbolsA" pitchFamily="2" charset="2"/>
              </a:rPr>
              <a:t>)   </a:t>
            </a:r>
            <a:r>
              <a:rPr lang="en-US" sz="2000" dirty="0">
                <a:sym typeface="WP IconicSymbolsA" pitchFamily="2" charset="2"/>
              </a:rPr>
              <a:t>E</a:t>
            </a:r>
            <a:r>
              <a:rPr lang="en-US" sz="2000" baseline="30000" dirty="0">
                <a:sym typeface="WP IconicSymbolsA" pitchFamily="2" charset="2"/>
              </a:rPr>
              <a:t>0</a:t>
            </a:r>
            <a:r>
              <a:rPr lang="en-US" sz="2000" baseline="-25000" dirty="0">
                <a:sym typeface="WP IconicSymbolsA" pitchFamily="2" charset="2"/>
              </a:rPr>
              <a:t>red </a:t>
            </a:r>
            <a:r>
              <a:rPr lang="en-US" sz="2000" dirty="0">
                <a:sym typeface="WP IconicSymbolsA" pitchFamily="2" charset="2"/>
              </a:rPr>
              <a:t> = 1.09</a:t>
            </a:r>
          </a:p>
          <a:p>
            <a:pPr>
              <a:buFont typeface="Wingdings" pitchFamily="2" charset="2"/>
              <a:buNone/>
            </a:pPr>
            <a:endParaRPr lang="en-US" sz="2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P IconicSymbolsA" pitchFamily="2" charset="2"/>
              </a:rPr>
              <a:t>I could write it as a chemical reaction, but an electrochemical cell can also be written in shorthand as:</a:t>
            </a:r>
          </a:p>
          <a:p>
            <a:pPr>
              <a:buFont typeface="Wingdings" pitchFamily="2" charset="2"/>
              <a:buNone/>
            </a:pPr>
            <a:endParaRPr lang="en-US" sz="2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P IconicSymbolsA" pitchFamily="2" charset="2"/>
              </a:rPr>
              <a:t>Ox </a:t>
            </a:r>
            <a:r>
              <a:rPr lang="en-US" sz="2000" dirty="0" err="1">
                <a:sym typeface="WP IconicSymbolsA" pitchFamily="2" charset="2"/>
              </a:rPr>
              <a:t>reactant</a:t>
            </a:r>
            <a:r>
              <a:rPr lang="en-US" sz="2000" dirty="0" err="1">
                <a:sym typeface="Symbol" pitchFamily="18" charset="2"/>
              </a:rPr>
              <a:t>ox</a:t>
            </a:r>
            <a:r>
              <a:rPr lang="en-US" sz="2000" dirty="0">
                <a:sym typeface="Symbol" pitchFamily="18" charset="2"/>
              </a:rPr>
              <a:t> productred </a:t>
            </a:r>
            <a:r>
              <a:rPr lang="en-US" sz="2000" dirty="0" err="1">
                <a:sym typeface="Symbol" pitchFamily="18" charset="2"/>
              </a:rPr>
              <a:t>reactantreduction</a:t>
            </a:r>
            <a:r>
              <a:rPr lang="en-US" sz="2000" dirty="0">
                <a:sym typeface="Symbol" pitchFamily="18" charset="2"/>
              </a:rPr>
              <a:t> product</a:t>
            </a:r>
          </a:p>
          <a:p>
            <a:pPr>
              <a:buFont typeface="Wingdings" pitchFamily="2" charset="2"/>
              <a:buNone/>
            </a:pPr>
            <a:endParaRPr lang="en-US" sz="2000" baseline="-25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I</a:t>
            </a:r>
            <a:r>
              <a:rPr lang="en-US" sz="2000" baseline="30000" dirty="0" smtClean="0">
                <a:sym typeface="Symbol" pitchFamily="18" charset="2"/>
              </a:rPr>
              <a:t>-</a:t>
            </a:r>
            <a:r>
              <a:rPr lang="en-US" sz="2000" dirty="0">
                <a:sym typeface="Symbol" pitchFamily="18" charset="2"/>
              </a:rPr>
              <a:t>(1 </a:t>
            </a:r>
            <a:r>
              <a:rPr lang="en-US" sz="2000" dirty="0" err="1">
                <a:sym typeface="Symbol" pitchFamily="18" charset="2"/>
              </a:rPr>
              <a:t>M,aq</a:t>
            </a:r>
            <a:r>
              <a:rPr lang="en-US" sz="2000" dirty="0">
                <a:sym typeface="Symbol" pitchFamily="18" charset="2"/>
              </a:rPr>
              <a:t>) I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(s)Br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(1 </a:t>
            </a:r>
            <a:r>
              <a:rPr lang="en-US" sz="2000" dirty="0" err="1">
                <a:sym typeface="Symbol" pitchFamily="18" charset="2"/>
              </a:rPr>
              <a:t>M,aq</a:t>
            </a:r>
            <a:r>
              <a:rPr lang="en-US" sz="2000" dirty="0">
                <a:sym typeface="Symbol" pitchFamily="18" charset="2"/>
              </a:rPr>
              <a:t>)Br</a:t>
            </a:r>
            <a:r>
              <a:rPr lang="en-US" sz="2000" baseline="30000" dirty="0">
                <a:sym typeface="Symbol" pitchFamily="18" charset="2"/>
              </a:rPr>
              <a:t>-</a:t>
            </a:r>
            <a:r>
              <a:rPr lang="en-US" sz="2000" dirty="0">
                <a:sym typeface="Symbol" pitchFamily="18" charset="2"/>
              </a:rPr>
              <a:t>(1 </a:t>
            </a:r>
            <a:r>
              <a:rPr lang="en-US" sz="2000" dirty="0" err="1">
                <a:sym typeface="Symbol" pitchFamily="18" charset="2"/>
              </a:rPr>
              <a:t>M,aq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r>
              <a:rPr lang="en-US" sz="2000" dirty="0" smtClean="0">
                <a:sym typeface="Symbol" pitchFamily="18" charset="2"/>
              </a:rPr>
              <a:t>I</a:t>
            </a:r>
            <a:r>
              <a:rPr lang="en-US" sz="2000" baseline="30000" dirty="0" smtClean="0">
                <a:sym typeface="Symbol" pitchFamily="18" charset="2"/>
              </a:rPr>
              <a:t>-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</a:t>
            </a:r>
            <a:r>
              <a:rPr lang="en-US" sz="2000" dirty="0" smtClean="0">
                <a:sym typeface="Symbol" pitchFamily="18" charset="2"/>
              </a:rPr>
              <a:t>I</a:t>
            </a:r>
            <a:r>
              <a:rPr lang="en-US" sz="2000" baseline="-25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Br</a:t>
            </a:r>
            <a:r>
              <a:rPr lang="en-US" sz="2000" baseline="-25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Br</a:t>
            </a:r>
            <a:r>
              <a:rPr lang="en-US" sz="2000" baseline="30000" dirty="0" smtClean="0">
                <a:sym typeface="Symbol" pitchFamily="18" charset="2"/>
              </a:rPr>
              <a:t>-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baseline="-25000" dirty="0">
              <a:sym typeface="WP IconicSymbols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Caveat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 baseline="-25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I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(1M,aq) I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(s)Br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(1M,aq)Br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(1M,aq)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Of course the I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 and the Br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 might have a counterion present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KI(1M, aq) I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(s)Br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(1M,aq)KBr(1M,aq)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400" baseline="-25000">
              <a:sym typeface="WP IconicSymbolsA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We normally measure energy in “Joules”.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Electron energy is sometimes measured in “electron volts” which kind of implies the connection between cell potentials and energy.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Cell potential is like a cliff.  What has more energy, a 1 pound rock falling off a 50 foot cliff or a 10 pound rock?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WTFDYMBI?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What do you mean by “IF”?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3+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2+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4+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IconicSymbolsA" pitchFamily="2" charset="2"/>
              </a:rPr>
              <a:t>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Is this just another case of equilibrium…?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Mass is to cliffs as _______</a:t>
            </a:r>
            <a:r>
              <a:rPr lang="en-US" sz="4000" u="sng"/>
              <a:t> </a:t>
            </a:r>
            <a:r>
              <a:rPr lang="en-US" sz="4000"/>
              <a:t>is to volts.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10 pound rock has more kinetic energy (mgh becomes ½ mv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In an electron potential field, the equivalent concept to mass is the charge.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Charge is measured in “Coulomb”s (“C”) and each electron has a charge of 1.602x10</a:t>
            </a:r>
            <a:r>
              <a:rPr lang="en-US" baseline="30000"/>
              <a:t>-19 </a:t>
            </a:r>
            <a:r>
              <a:rPr lang="en-US"/>
              <a:t>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Joule is…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…a “Coulomb Volt”.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Take the charge (# of electrons x each charge) and multiply it by the voltage.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Energy is, therefore, determined by the cell potential AND the number of electrons falling through it.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Joules = # electrons (1.602x10</a:t>
            </a:r>
            <a:r>
              <a:rPr lang="en-US" sz="2400" baseline="30000" dirty="0" smtClean="0"/>
              <a:t>-19</a:t>
            </a:r>
            <a:r>
              <a:rPr lang="en-US" sz="2400" dirty="0" smtClean="0"/>
              <a:t> C/e-) * Voltage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r>
              <a:rPr lang="en-US" sz="2400" dirty="0" smtClean="0"/>
              <a:t> 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= 96485 C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Faraday’s Constant = 96485 C/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Usually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Only one of the reactions will happen.  That’s why your rusty car never de-rusts!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Why is that?  Well, I thought you’d never ask?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Typical Reaction Energy Diagram</a:t>
            </a:r>
          </a:p>
        </p:txBody>
      </p:sp>
      <p:pic>
        <p:nvPicPr>
          <p:cNvPr id="68611" name="Picture 3" descr="Reaction energy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934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you just flip it around?</a:t>
            </a:r>
          </a:p>
        </p:txBody>
      </p:sp>
      <p:pic>
        <p:nvPicPr>
          <p:cNvPr id="70659" name="Picture 3" descr="Reaction energy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934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We’ve seen the reaction diagrams before, what does it mean?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Reactions can only do 4 things: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Not happen at all – boring!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Proceed as written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Proceed in reverse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Sit at equilibrium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endParaRPr lang="en-US" sz="24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How do you decide what they do?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Yes, that’s right, </a:t>
            </a:r>
            <a:r>
              <a:rPr lang="en-US" sz="2400">
                <a:sym typeface="Symbol" pitchFamily="18" charset="2"/>
              </a:rPr>
              <a:t></a:t>
            </a:r>
            <a:r>
              <a:rPr lang="en-US" sz="2400">
                <a:sym typeface="WP Greek Helve" pitchFamily="2" charset="2"/>
              </a:rPr>
              <a:t>G!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WTFIDG?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Well, we don’t know what </a:t>
            </a:r>
            <a:r>
              <a:rPr lang="en-US">
                <a:sym typeface="Symbol" pitchFamily="18" charset="2"/>
              </a:rPr>
              <a:t></a:t>
            </a:r>
            <a:r>
              <a:rPr lang="en-US">
                <a:sym typeface="WP Greek Helve" pitchFamily="2" charset="2"/>
              </a:rPr>
              <a:t>G is yet, but I’ll tell you this: it is related to the second frigging thing – electrons are moving around.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Text 692019 and your question to 37607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1097</TotalTime>
  <Words>2338</Words>
  <Application>Microsoft Office PowerPoint</Application>
  <PresentationFormat>On-screen Show (4:3)</PresentationFormat>
  <Paragraphs>352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Level</vt:lpstr>
      <vt:lpstr>RedOx Chemistry</vt:lpstr>
      <vt:lpstr>An example of an Electrochemical Reaction</vt:lpstr>
      <vt:lpstr>Looking back at our first example..</vt:lpstr>
      <vt:lpstr>WTFDYMBI?</vt:lpstr>
      <vt:lpstr>Not Usually</vt:lpstr>
      <vt:lpstr>Typical Reaction Energy Diagram</vt:lpstr>
      <vt:lpstr>What if you just flip it around?</vt:lpstr>
      <vt:lpstr>So what?</vt:lpstr>
      <vt:lpstr>WTFIDG?</vt:lpstr>
      <vt:lpstr>WTFDYMBI?</vt:lpstr>
      <vt:lpstr>If electrons are going to move…</vt:lpstr>
      <vt:lpstr>PowerPoint Presentation</vt:lpstr>
      <vt:lpstr>The Cell Potential</vt:lpstr>
      <vt:lpstr>PowerPoint Presentation</vt:lpstr>
      <vt:lpstr>They aren’t all red!</vt:lpstr>
      <vt:lpstr>What about the Stoichimetry?</vt:lpstr>
      <vt:lpstr>Ignore the Stoichiometry (clutch chest and fake heart attack)</vt:lpstr>
      <vt:lpstr>Why no stoichiometry?</vt:lpstr>
      <vt:lpstr>So what does it all mean?</vt:lpstr>
      <vt:lpstr>Looking back at our first example..</vt:lpstr>
      <vt:lpstr>Another example:</vt:lpstr>
      <vt:lpstr>Split into ½ reactions</vt:lpstr>
      <vt:lpstr>What happens after electrons fall…</vt:lpstr>
      <vt:lpstr>Electrochemical cells</vt:lpstr>
      <vt:lpstr>To make a battery…</vt:lpstr>
      <vt:lpstr>Why no stoichiometry?</vt:lpstr>
      <vt:lpstr>I need to be separate…</vt:lpstr>
      <vt:lpstr>Galvanic cell – battery – electrochemical  cell….</vt:lpstr>
      <vt:lpstr>Galvanic cell – battery – electrochemical  cell….</vt:lpstr>
      <vt:lpstr>Whole bunch of possible reactions</vt:lpstr>
      <vt:lpstr>Whole bunch of possible reactions</vt:lpstr>
      <vt:lpstr>E is like delta G is related to “K”…biggest positive voltage wins</vt:lpstr>
      <vt:lpstr>E is like delta G is related to “K”…biggest positive voltage wins</vt:lpstr>
      <vt:lpstr>E is like delta G is related to “K”…biggest positive voltage wins</vt:lpstr>
      <vt:lpstr>Galvanic cell – battery – electrochemical  cell….</vt:lpstr>
      <vt:lpstr>Galvanic cell – battery – electrochemical  cell….</vt:lpstr>
      <vt:lpstr>Shorthand notation</vt:lpstr>
      <vt:lpstr>Caveat</vt:lpstr>
      <vt:lpstr>Energy</vt:lpstr>
      <vt:lpstr>Mass is to cliffs as _______ is to volts.</vt:lpstr>
      <vt:lpstr>A Joule is…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Chemistry</dc:title>
  <dc:creator>Joseph M. Lanzafame</dc:creator>
  <cp:lastModifiedBy>Joe</cp:lastModifiedBy>
  <cp:revision>30</cp:revision>
  <dcterms:created xsi:type="dcterms:W3CDTF">2008-04-30T13:52:00Z</dcterms:created>
  <dcterms:modified xsi:type="dcterms:W3CDTF">2014-05-09T12:47:09Z</dcterms:modified>
</cp:coreProperties>
</file>