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11" r:id="rId18"/>
    <p:sldId id="31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1" r:id="rId36"/>
    <p:sldId id="302" r:id="rId37"/>
    <p:sldId id="289" r:id="rId38"/>
    <p:sldId id="303" r:id="rId39"/>
    <p:sldId id="291" r:id="rId40"/>
    <p:sldId id="317" r:id="rId41"/>
    <p:sldId id="304" r:id="rId42"/>
    <p:sldId id="305" r:id="rId43"/>
    <p:sldId id="292" r:id="rId44"/>
    <p:sldId id="306" r:id="rId45"/>
    <p:sldId id="307" r:id="rId46"/>
    <p:sldId id="295" r:id="rId47"/>
    <p:sldId id="318" r:id="rId48"/>
    <p:sldId id="316" r:id="rId49"/>
    <p:sldId id="296" r:id="rId50"/>
    <p:sldId id="308" r:id="rId51"/>
    <p:sldId id="298" r:id="rId52"/>
    <p:sldId id="300" r:id="rId53"/>
    <p:sldId id="315" r:id="rId54"/>
    <p:sldId id="309" r:id="rId55"/>
    <p:sldId id="313" r:id="rId56"/>
    <p:sldId id="314" r:id="rId57"/>
    <p:sldId id="31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36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80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69C67-C5CA-4EE5-9A4C-E29500A6066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9B3F2-F916-475E-B1DC-96F42366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B3F2-F916-475E-B1DC-96F42366308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B3F2-F916-475E-B1DC-96F42366308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F1EC-6E40-4562-BC99-9B95A0142029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EC57-031F-42B9-8504-BF9712C59AAC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F198-2FBA-489E-9BB0-3104B31C00DE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A1FC-9701-48B8-85BC-C8D7EE55764D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8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477-1235-4A47-BD0F-0BC07410B278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37C1-651A-475F-8479-5D2E860B8906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7A6-E3C5-4622-A43F-80CCE2D46803}" type="datetime1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8BDD-2782-4B88-BBBD-5E7721FE46FE}" type="datetime1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2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9E2D-2495-4605-BF24-3ED1F74C6909}" type="datetime1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812D-838C-4DB6-B128-56D8F32192F8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98E-088C-4EFB-A593-1003804B5E8B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2819-6615-438A-9935-62A55E1A9F22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2C76-CE0F-46B3-989B-21F5862F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in your beaker?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3400" y="15240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33400" y="44958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486400" y="4191000"/>
            <a:ext cx="266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pH is even higher</a:t>
            </a:r>
          </a:p>
        </p:txBody>
      </p:sp>
      <p:pic>
        <p:nvPicPr>
          <p:cNvPr id="101385" name="Picture 9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6" name="WordArt 10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1387" name="WordArt 11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1389" name="WordArt 13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1390" name="WordArt 14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1391" name="WordArt 15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1392" name="WordArt 16"/>
          <p:cNvSpPr>
            <a:spLocks noChangeArrowheads="1" noChangeShapeType="1" noTextEdit="1"/>
          </p:cNvSpPr>
          <p:nvPr/>
        </p:nvSpPr>
        <p:spPr bwMode="auto">
          <a:xfrm>
            <a:off x="2286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1393" name="WordArt 17"/>
          <p:cNvSpPr>
            <a:spLocks noChangeArrowheads="1" noChangeShapeType="1" noTextEdit="1"/>
          </p:cNvSpPr>
          <p:nvPr/>
        </p:nvSpPr>
        <p:spPr bwMode="auto">
          <a:xfrm>
            <a:off x="3048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1395" name="WordArt 19"/>
          <p:cNvSpPr>
            <a:spLocks noChangeArrowheads="1" noChangeShapeType="1" noTextEdit="1"/>
          </p:cNvSpPr>
          <p:nvPr/>
        </p:nvSpPr>
        <p:spPr bwMode="auto">
          <a:xfrm>
            <a:off x="21336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33400" y="15240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33400" y="44958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486400" y="4191000"/>
            <a:ext cx="266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pH is even higher</a:t>
            </a:r>
          </a:p>
        </p:txBody>
      </p:sp>
      <p:pic>
        <p:nvPicPr>
          <p:cNvPr id="102409" name="Picture 9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0" name="WordArt 10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2411" name="WordArt 11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2413" name="WordArt 13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2414" name="WordArt 14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2416" name="WordArt 16"/>
          <p:cNvSpPr>
            <a:spLocks noChangeArrowheads="1" noChangeShapeType="1" noTextEdit="1"/>
          </p:cNvSpPr>
          <p:nvPr/>
        </p:nvSpPr>
        <p:spPr bwMode="auto">
          <a:xfrm>
            <a:off x="2286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2417" name="WordArt 17"/>
          <p:cNvSpPr>
            <a:spLocks noChangeArrowheads="1" noChangeShapeType="1" noTextEdit="1"/>
          </p:cNvSpPr>
          <p:nvPr/>
        </p:nvSpPr>
        <p:spPr bwMode="auto">
          <a:xfrm>
            <a:off x="3048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2418" name="WordArt 18"/>
          <p:cNvSpPr>
            <a:spLocks noChangeArrowheads="1" noChangeShapeType="1" noTextEdit="1"/>
          </p:cNvSpPr>
          <p:nvPr/>
        </p:nvSpPr>
        <p:spPr bwMode="auto">
          <a:xfrm>
            <a:off x="21336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2419" name="WordArt 19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533400" y="15240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33400" y="44958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486400" y="4191000"/>
            <a:ext cx="266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pH is near 7</a:t>
            </a:r>
          </a:p>
        </p:txBody>
      </p:sp>
      <p:pic>
        <p:nvPicPr>
          <p:cNvPr id="103433" name="Picture 9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WordArt 10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3435" name="WordArt 11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3436" name="WordArt 12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3437" name="WordArt 13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3439" name="WordArt 15"/>
          <p:cNvSpPr>
            <a:spLocks noChangeArrowheads="1" noChangeShapeType="1" noTextEdit="1"/>
          </p:cNvSpPr>
          <p:nvPr/>
        </p:nvSpPr>
        <p:spPr bwMode="auto">
          <a:xfrm>
            <a:off x="3048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3440" name="WordArt 16"/>
          <p:cNvSpPr>
            <a:spLocks noChangeArrowheads="1" noChangeShapeType="1" noTextEdit="1"/>
          </p:cNvSpPr>
          <p:nvPr/>
        </p:nvSpPr>
        <p:spPr bwMode="auto">
          <a:xfrm>
            <a:off x="21336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3441" name="WordArt 17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3442" name="WordArt 18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33400" y="15240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33400" y="44958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486400" y="4191001"/>
            <a:ext cx="3048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pH is </a:t>
            </a:r>
            <a:r>
              <a:rPr lang="en-US" sz="4800" dirty="0" smtClean="0"/>
              <a:t>7 </a:t>
            </a:r>
            <a:r>
              <a:rPr lang="en-US" sz="3600" dirty="0" smtClean="0"/>
              <a:t>(sometimes)</a:t>
            </a:r>
            <a:endParaRPr lang="en-US" sz="3600" dirty="0"/>
          </a:p>
        </p:txBody>
      </p:sp>
      <p:pic>
        <p:nvPicPr>
          <p:cNvPr id="105481" name="Picture 9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5483" name="WordArt 11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5484" name="WordArt 12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5485" name="WordArt 13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5487" name="WordArt 15"/>
          <p:cNvSpPr>
            <a:spLocks noChangeArrowheads="1" noChangeShapeType="1" noTextEdit="1"/>
          </p:cNvSpPr>
          <p:nvPr/>
        </p:nvSpPr>
        <p:spPr bwMode="auto">
          <a:xfrm>
            <a:off x="21336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5488" name="WordArt 16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5489" name="WordArt 17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5490" name="WordArt 18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15240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33400" y="44958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486400" y="4191000"/>
            <a:ext cx="266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pH is over 7</a:t>
            </a:r>
          </a:p>
        </p:txBody>
      </p:sp>
      <p:pic>
        <p:nvPicPr>
          <p:cNvPr id="106505" name="Picture 9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WordArt 10"/>
          <p:cNvSpPr>
            <a:spLocks noChangeArrowheads="1" noChangeShapeType="1" noTextEdit="1"/>
          </p:cNvSpPr>
          <p:nvPr/>
        </p:nvSpPr>
        <p:spPr bwMode="auto">
          <a:xfrm>
            <a:off x="2362200" y="2362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6507" name="WordArt 11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6508" name="WordArt 12"/>
          <p:cNvSpPr>
            <a:spLocks noChangeArrowheads="1" noChangeShapeType="1" noTextEdit="1"/>
          </p:cNvSpPr>
          <p:nvPr/>
        </p:nvSpPr>
        <p:spPr bwMode="auto">
          <a:xfrm>
            <a:off x="13716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6509" name="WordArt 13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6510" name="WordArt 14"/>
          <p:cNvSpPr>
            <a:spLocks noChangeArrowheads="1" noChangeShapeType="1" noTextEdit="1"/>
          </p:cNvSpPr>
          <p:nvPr/>
        </p:nvSpPr>
        <p:spPr bwMode="auto">
          <a:xfrm>
            <a:off x="21336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6511" name="WordArt 15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6512" name="WordArt 16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6513" name="WordArt 17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 vs. mL Base added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2057400" y="1981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057400" y="4953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38202" y="3200400"/>
            <a:ext cx="538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pH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048000" y="5181601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mL OH- added</a:t>
            </a:r>
          </a:p>
        </p:txBody>
      </p:sp>
      <p:sp>
        <p:nvSpPr>
          <p:cNvPr id="104457" name="Arc 9"/>
          <p:cNvSpPr>
            <a:spLocks/>
          </p:cNvSpPr>
          <p:nvPr/>
        </p:nvSpPr>
        <p:spPr bwMode="auto">
          <a:xfrm flipV="1">
            <a:off x="2057400" y="4038600"/>
            <a:ext cx="1752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Arc 10"/>
          <p:cNvSpPr>
            <a:spLocks/>
          </p:cNvSpPr>
          <p:nvPr/>
        </p:nvSpPr>
        <p:spPr bwMode="auto">
          <a:xfrm flipH="1">
            <a:off x="3886200" y="2514600"/>
            <a:ext cx="1752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Arc 11"/>
          <p:cNvSpPr>
            <a:spLocks/>
          </p:cNvSpPr>
          <p:nvPr/>
        </p:nvSpPr>
        <p:spPr bwMode="auto">
          <a:xfrm flipV="1">
            <a:off x="3810000" y="2895600"/>
            <a:ext cx="762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1981200" y="3505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676400" y="3276601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Could we calculate the pH all along the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Sure, why not?  It’s all a question of what’s in the beaker!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Potentiometric Titrations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1600200"/>
            <a:ext cx="4343400" cy="4130488"/>
            <a:chOff x="2438400" y="1363757"/>
            <a:chExt cx="4343400" cy="4130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363757"/>
              <a:ext cx="4343400" cy="2065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429001"/>
              <a:ext cx="4343400" cy="2065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4400" y="1447801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potentiometric titration</a:t>
            </a:r>
          </a:p>
          <a:p>
            <a:r>
              <a:rPr lang="en-US" dirty="0"/>
              <a:t>combines a titration with</a:t>
            </a:r>
          </a:p>
          <a:p>
            <a:r>
              <a:rPr lang="en-US" dirty="0"/>
              <a:t>a pH measurement.</a:t>
            </a:r>
          </a:p>
          <a:p>
            <a:r>
              <a:rPr lang="en-US" dirty="0"/>
              <a:t>A graph of pH vs. titrant</a:t>
            </a:r>
          </a:p>
          <a:p>
            <a:r>
              <a:rPr lang="en-US" dirty="0"/>
              <a:t>volume is called a</a:t>
            </a:r>
          </a:p>
          <a:p>
            <a:r>
              <a:rPr lang="en-US" b="1" dirty="0"/>
              <a:t>titration curve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equivalence point</a:t>
            </a:r>
          </a:p>
          <a:p>
            <a:r>
              <a:rPr lang="en-US" dirty="0"/>
              <a:t>(stoichiometric point)</a:t>
            </a:r>
          </a:p>
          <a:p>
            <a:r>
              <a:rPr lang="en-US" dirty="0"/>
              <a:t>occurs when moles of</a:t>
            </a:r>
          </a:p>
          <a:p>
            <a:r>
              <a:rPr lang="en-US" dirty="0"/>
              <a:t>base (B or A-) = moles of</a:t>
            </a:r>
          </a:p>
          <a:p>
            <a:r>
              <a:rPr lang="en-US" dirty="0"/>
              <a:t>H+ donated by the acid</a:t>
            </a:r>
          </a:p>
          <a:p>
            <a:r>
              <a:rPr lang="en-US" dirty="0"/>
              <a:t>(HA or BH+).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Strong Acid - Strong Base Titrations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4952" y="2297374"/>
            <a:ext cx="3886200" cy="3979709"/>
            <a:chOff x="914400" y="2006861"/>
            <a:chExt cx="1943100" cy="18097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06861"/>
              <a:ext cx="1943100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11736"/>
              <a:ext cx="1943100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72000" y="2286001"/>
            <a:ext cx="3810000" cy="3962401"/>
            <a:chOff x="5543550" y="1752600"/>
            <a:chExt cx="1943100" cy="18478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1752600"/>
              <a:ext cx="19431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2676525"/>
              <a:ext cx="19431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62001" y="1752601"/>
            <a:ext cx="8235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Analyte</a:t>
            </a:r>
            <a:r>
              <a:rPr lang="en-US" sz="2400" dirty="0" smtClean="0"/>
              <a:t> is strong base                                    </a:t>
            </a:r>
            <a:r>
              <a:rPr lang="en-US" sz="2400" dirty="0" err="1" smtClean="0"/>
              <a:t>Analyte</a:t>
            </a:r>
            <a:r>
              <a:rPr lang="en-US" sz="2400" dirty="0" smtClean="0"/>
              <a:t> is strong acid</a:t>
            </a:r>
          </a:p>
          <a:p>
            <a:r>
              <a:rPr lang="en-US" sz="2400" dirty="0" smtClean="0"/>
              <a:t>Titrant is a strong acid                                    Titrant is a strong base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50.00 mL of 0.100 M </a:t>
            </a:r>
            <a:r>
              <a:rPr lang="en-US" dirty="0" err="1" smtClean="0"/>
              <a:t>HCl</a:t>
            </a:r>
            <a:r>
              <a:rPr lang="en-US" dirty="0" smtClean="0"/>
              <a:t> is titrated with 0.100 M </a:t>
            </a:r>
            <a:r>
              <a:rPr lang="en-US" dirty="0" err="1" smtClean="0"/>
              <a:t>NaOH</a:t>
            </a:r>
            <a:r>
              <a:rPr lang="en-US" dirty="0" smtClean="0"/>
              <a:t>.  Calculate the pH at 10.0 mL increments from 0.00 mL titrant added until 100.0 mL of titrant.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begin with…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titration?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titration is a chemical reaction conducted with a controlled addition of one of the reactants.  By carefully monitoring the amount of the reactant added, we can figure out how much of the other reactant must have been there.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Balanced Equation!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HCl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NaCl</a:t>
            </a:r>
            <a:r>
              <a:rPr lang="en-US" dirty="0" smtClean="0">
                <a:latin typeface="Calibri"/>
                <a:cs typeface="Calibri"/>
              </a:rPr>
              <a:t> + H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O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At 0.00 mL added, what’s in the beaker?</a:t>
            </a:r>
          </a:p>
          <a:p>
            <a:pPr marL="0" indent="0">
              <a:buNone/>
            </a:pPr>
            <a:r>
              <a:rPr lang="en-US" dirty="0" smtClean="0"/>
              <a:t>50.00 mL of 0.100 M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– nothing but </a:t>
            </a:r>
            <a:r>
              <a:rPr lang="en-US" dirty="0" err="1" smtClean="0"/>
              <a:t>HCl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of 50.00 mL of 0.100 M </a:t>
            </a:r>
            <a:r>
              <a:rPr lang="en-US" dirty="0" err="1" smtClean="0"/>
              <a:t>HCl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 we know about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It’s a strong acid!</a:t>
            </a:r>
          </a:p>
          <a:p>
            <a:pPr marL="0" indent="0">
              <a:buNone/>
            </a:pPr>
            <a:r>
              <a:rPr lang="en-US" dirty="0" smtClean="0"/>
              <a:t>What do we know about strong acids?</a:t>
            </a:r>
          </a:p>
          <a:p>
            <a:pPr marL="0" indent="0">
              <a:buNone/>
            </a:pPr>
            <a:r>
              <a:rPr lang="en-US" dirty="0" smtClean="0"/>
              <a:t>They completely dissociate.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0.100 M </a:t>
            </a:r>
            <a:r>
              <a:rPr lang="en-US" dirty="0" err="1" smtClean="0"/>
              <a:t>HCl</a:t>
            </a:r>
            <a:r>
              <a:rPr lang="en-US" dirty="0" smtClean="0"/>
              <a:t> = 0.100 M H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 = - log (0.100 M H</a:t>
            </a:r>
            <a:r>
              <a:rPr lang="en-US" baseline="30000" dirty="0" smtClean="0"/>
              <a:t>+</a:t>
            </a:r>
            <a:r>
              <a:rPr lang="en-US" dirty="0" smtClean="0"/>
              <a:t>) =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HCl</a:t>
            </a:r>
            <a:r>
              <a:rPr lang="en-US" dirty="0" smtClean="0"/>
              <a:t>        +  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NaCl</a:t>
            </a:r>
            <a:r>
              <a:rPr lang="en-US" dirty="0" smtClean="0">
                <a:latin typeface="Calibri"/>
                <a:cs typeface="Calibri"/>
              </a:rPr>
              <a:t> + H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O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Start  0.005 </a:t>
            </a:r>
            <a:r>
              <a:rPr lang="en-US" dirty="0" err="1" smtClean="0">
                <a:latin typeface="Calibri"/>
                <a:cs typeface="Calibri"/>
              </a:rPr>
              <a:t>mol</a:t>
            </a:r>
            <a:r>
              <a:rPr lang="en-US" dirty="0" smtClean="0">
                <a:latin typeface="Calibri"/>
                <a:cs typeface="Calibri"/>
              </a:rPr>
              <a:t>    0              0         LOTS 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Add                   .001 </a:t>
            </a:r>
            <a:r>
              <a:rPr lang="en-US" dirty="0" err="1" smtClean="0">
                <a:latin typeface="Calibri"/>
                <a:cs typeface="Calibri"/>
              </a:rPr>
              <a:t>mol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What does </a:t>
            </a:r>
            <a:r>
              <a:rPr lang="en-US" dirty="0" err="1" smtClean="0">
                <a:latin typeface="Calibri"/>
                <a:cs typeface="Calibri"/>
              </a:rPr>
              <a:t>NaOH</a:t>
            </a:r>
            <a:r>
              <a:rPr lang="en-US" dirty="0" smtClean="0">
                <a:latin typeface="Calibri"/>
                <a:cs typeface="Calibri"/>
              </a:rPr>
              <a:t> do?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Neutralizes </a:t>
            </a:r>
            <a:r>
              <a:rPr lang="en-US" dirty="0" err="1" smtClean="0">
                <a:latin typeface="Calibri"/>
                <a:cs typeface="Calibri"/>
              </a:rPr>
              <a:t>HCl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How much </a:t>
            </a:r>
            <a:r>
              <a:rPr lang="en-US" dirty="0" err="1" smtClean="0">
                <a:latin typeface="Calibri"/>
                <a:cs typeface="Calibri"/>
              </a:rPr>
              <a:t>HCl</a:t>
            </a:r>
            <a:r>
              <a:rPr lang="en-US" dirty="0" smtClean="0">
                <a:latin typeface="Calibri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0.001 </a:t>
            </a:r>
            <a:r>
              <a:rPr lang="en-US" dirty="0" err="1" smtClean="0">
                <a:latin typeface="Calibri"/>
                <a:cs typeface="Calibri"/>
              </a:rPr>
              <a:t>mol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HCl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                LOTS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0.004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alibri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.004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𝑚𝑜𝑙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0.060 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Calibri"/>
                      </a:rPr>
                      <m:t>= 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1.17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0.004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alibri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.003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𝑚𝑜𝑙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0.070 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Calibri"/>
                      </a:rPr>
                      <m:t>= 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1.37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0.002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alibri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.002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𝑚𝑜𝑙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0.080 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Calibri"/>
                      </a:rPr>
                      <m:t>= 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1.60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0.003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0.004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alibri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.001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𝑚𝑜𝑙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0.090 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Calibri"/>
                      </a:rPr>
                      <m:t>= 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1.95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0.004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C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Calibri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.000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𝑚𝑜𝑙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0.100 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Calibri"/>
                      </a:rPr>
                      <m:t>= 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WTF?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WHAT’S IN THE BEAKER?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05800" cy="4983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 </a:t>
            </a:r>
            <a:r>
              <a:rPr lang="en-US" sz="3800" dirty="0" err="1" smtClean="0"/>
              <a:t>HCl</a:t>
            </a:r>
            <a:r>
              <a:rPr lang="en-US" sz="3800" dirty="0" smtClean="0"/>
              <a:t>        +   </a:t>
            </a:r>
            <a:r>
              <a:rPr lang="en-US" sz="3800" dirty="0" err="1" smtClean="0"/>
              <a:t>NaOH</a:t>
            </a:r>
            <a:r>
              <a:rPr lang="en-US" sz="3800" dirty="0" smtClean="0"/>
              <a:t> </a:t>
            </a:r>
            <a:r>
              <a:rPr lang="en-US" sz="3800" dirty="0">
                <a:cs typeface="Calibri"/>
              </a:rPr>
              <a:t>→ </a:t>
            </a:r>
            <a:r>
              <a:rPr lang="en-US" sz="3800" dirty="0" err="1">
                <a:cs typeface="Calibri"/>
              </a:rPr>
              <a:t>NaCl</a:t>
            </a:r>
            <a:r>
              <a:rPr lang="en-US" sz="3800" dirty="0">
                <a:cs typeface="Calibri"/>
              </a:rPr>
              <a:t>    +     H</a:t>
            </a:r>
            <a:r>
              <a:rPr lang="en-US" sz="3800" baseline="-25000" dirty="0">
                <a:cs typeface="Calibri"/>
              </a:rPr>
              <a:t>2</a:t>
            </a:r>
            <a:r>
              <a:rPr lang="en-US" sz="3800" dirty="0">
                <a:cs typeface="Calibri"/>
              </a:rPr>
              <a:t>O</a:t>
            </a:r>
          </a:p>
          <a:p>
            <a:pPr marL="0" indent="0">
              <a:buNone/>
            </a:pPr>
            <a:r>
              <a:rPr lang="en-US" sz="3800" dirty="0">
                <a:cs typeface="Calibri"/>
              </a:rPr>
              <a:t>I  0.001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       0.001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     </a:t>
            </a:r>
            <a:r>
              <a:rPr lang="en-US" sz="3800" dirty="0" smtClean="0">
                <a:cs typeface="Calibri"/>
              </a:rPr>
              <a:t>0.004 </a:t>
            </a:r>
            <a:r>
              <a:rPr lang="en-US" sz="3800" dirty="0" err="1" smtClean="0">
                <a:cs typeface="Calibri"/>
              </a:rPr>
              <a:t>mol</a:t>
            </a:r>
            <a:r>
              <a:rPr lang="en-US" sz="3800" dirty="0" smtClean="0">
                <a:cs typeface="Calibri"/>
              </a:rPr>
              <a:t>    LOTS </a:t>
            </a:r>
          </a:p>
          <a:p>
            <a:pPr marL="0" indent="0">
              <a:buNone/>
            </a:pPr>
            <a:r>
              <a:rPr lang="en-US" sz="3800" dirty="0">
                <a:cs typeface="Calibri"/>
              </a:rPr>
              <a:t>C  - 0.001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 -0.001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   +0.001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+0.001</a:t>
            </a:r>
          </a:p>
          <a:p>
            <a:pPr marL="0" indent="0">
              <a:buNone/>
            </a:pPr>
            <a:r>
              <a:rPr lang="en-US" sz="3800" dirty="0">
                <a:cs typeface="Calibri"/>
              </a:rPr>
              <a:t>=  0.000 </a:t>
            </a:r>
            <a:r>
              <a:rPr lang="en-US" sz="3800" dirty="0" err="1" smtClean="0">
                <a:cs typeface="Calibri"/>
              </a:rPr>
              <a:t>mol</a:t>
            </a:r>
            <a:r>
              <a:rPr lang="en-US" sz="3800" dirty="0" smtClean="0">
                <a:cs typeface="Calibri"/>
              </a:rPr>
              <a:t>        </a:t>
            </a:r>
            <a:r>
              <a:rPr lang="en-US" sz="3800" dirty="0">
                <a:cs typeface="Calibri"/>
              </a:rPr>
              <a:t>0    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      0.005 </a:t>
            </a:r>
            <a:r>
              <a:rPr lang="en-US" sz="3800" dirty="0" err="1">
                <a:cs typeface="Calibri"/>
              </a:rPr>
              <a:t>mol</a:t>
            </a:r>
            <a:r>
              <a:rPr lang="en-US" sz="3800" dirty="0">
                <a:cs typeface="Calibri"/>
              </a:rPr>
              <a:t>   </a:t>
            </a:r>
            <a:r>
              <a:rPr lang="en-US" sz="3800" dirty="0" smtClean="0">
                <a:cs typeface="Calibri"/>
              </a:rPr>
              <a:t>LOTS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NO </a:t>
            </a:r>
            <a:r>
              <a:rPr lang="en-US" sz="5100" dirty="0" err="1" smtClean="0">
                <a:cs typeface="Calibri"/>
              </a:rPr>
              <a:t>HCl</a:t>
            </a:r>
            <a:r>
              <a:rPr lang="en-US" sz="5100" dirty="0" smtClean="0">
                <a:cs typeface="Calibri"/>
              </a:rPr>
              <a:t>, so NO H</a:t>
            </a:r>
            <a:r>
              <a:rPr lang="en-US" sz="5100" baseline="30000" dirty="0" smtClean="0">
                <a:cs typeface="Calibri"/>
              </a:rPr>
              <a:t>+</a:t>
            </a:r>
            <a:r>
              <a:rPr lang="en-US" sz="5100" dirty="0" smtClean="0">
                <a:cs typeface="Calibri"/>
              </a:rPr>
              <a:t> from there.  I have </a:t>
            </a:r>
            <a:r>
              <a:rPr lang="en-US" sz="5100" dirty="0" err="1" smtClean="0">
                <a:cs typeface="Calibri"/>
              </a:rPr>
              <a:t>NaCl</a:t>
            </a:r>
            <a:r>
              <a:rPr lang="en-US" sz="5100" dirty="0" smtClean="0">
                <a:cs typeface="Calibri"/>
              </a:rPr>
              <a:t> which is…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A salt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Acidic or basic?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Neither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What else is in the beaker?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Water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So what?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K</a:t>
            </a:r>
            <a:r>
              <a:rPr lang="en-US" sz="5100" baseline="-25000" dirty="0">
                <a:cs typeface="Calibri"/>
              </a:rPr>
              <a:t>w</a:t>
            </a:r>
            <a:endParaRPr lang="en-US" sz="5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0.004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C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alibri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  <a:cs typeface="Calibri"/>
                        </a:rPr>
                        <m:t>=7</m:t>
                      </m:r>
                    </m:oMath>
                  </m:oMathPara>
                </a14:m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50.00 mL of an unknown acid is titrated with 0.1234 M </a:t>
            </a:r>
            <a:r>
              <a:rPr lang="en-US" dirty="0" err="1" smtClean="0"/>
              <a:t>NaOH</a:t>
            </a:r>
            <a:r>
              <a:rPr lang="en-US" dirty="0" smtClean="0"/>
              <a:t>.  It required 22.67 mL of titrant to reach the endpoint.  What was the pH of the original acid solution?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Like all chemistry problems, we begin with…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0.005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C 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+0.000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0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0.001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alibri"/>
                        </a:rPr>
                        <m:t>14−</m:t>
                      </m:r>
                      <m:r>
                        <a:rPr lang="en-US" b="0" i="1" smtClean="0">
                          <a:latin typeface="Cambria Math"/>
                          <a:cs typeface="Calibri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  <a:cs typeface="Calibri"/>
                        </a:rPr>
                        <m:t>=14−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Calibri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.001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0.110 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/>
                          <a:cs typeface="Calibri"/>
                        </a:rPr>
                        <m:t>=11.96</m:t>
                      </m:r>
                    </m:oMath>
                  </m:oMathPara>
                </a14:m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NaCl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0.005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C 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+0.000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0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0.002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So the pH is….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alibri"/>
                        </a:rPr>
                        <m:t>14−</m:t>
                      </m:r>
                      <m:r>
                        <a:rPr lang="en-US" b="0" i="1" smtClean="0">
                          <a:latin typeface="Cambria Math"/>
                          <a:cs typeface="Calibri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  <a:cs typeface="Calibri"/>
                        </a:rPr>
                        <m:t>=14−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Calibri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cs typeface="Calibri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Calibri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.002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0.120 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Calibri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/>
                          <a:cs typeface="Calibri"/>
                        </a:rPr>
                        <m:t>=12.22</m:t>
                      </m:r>
                    </m:oMath>
                  </m:oMathPara>
                </a14:m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964658"/>
              </p:ext>
            </p:extLst>
          </p:nvPr>
        </p:nvGraphicFramePr>
        <p:xfrm>
          <a:off x="457200" y="1600200"/>
          <a:ext cx="4191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219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mL 0.100 M </a:t>
                      </a:r>
                      <a:r>
                        <a:rPr lang="en-US" sz="1800" dirty="0" err="1" smtClean="0"/>
                        <a:t>NaOH</a:t>
                      </a:r>
                      <a:r>
                        <a:rPr lang="en-US" sz="1800" dirty="0" smtClean="0"/>
                        <a:t>  added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1.60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11.96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12.22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12.36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12.46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12.52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 vs. mL Base added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2057400" y="1981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057400" y="4953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38202" y="3200400"/>
            <a:ext cx="538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pH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048000" y="5181601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mL OH- added</a:t>
            </a:r>
          </a:p>
        </p:txBody>
      </p:sp>
      <p:sp>
        <p:nvSpPr>
          <p:cNvPr id="104457" name="Arc 9"/>
          <p:cNvSpPr>
            <a:spLocks/>
          </p:cNvSpPr>
          <p:nvPr/>
        </p:nvSpPr>
        <p:spPr bwMode="auto">
          <a:xfrm flipV="1">
            <a:off x="2057400" y="4038600"/>
            <a:ext cx="1752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Arc 10"/>
          <p:cNvSpPr>
            <a:spLocks/>
          </p:cNvSpPr>
          <p:nvPr/>
        </p:nvSpPr>
        <p:spPr bwMode="auto">
          <a:xfrm flipH="1">
            <a:off x="3886200" y="2514600"/>
            <a:ext cx="1752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Arc 11"/>
          <p:cNvSpPr>
            <a:spLocks/>
          </p:cNvSpPr>
          <p:nvPr/>
        </p:nvSpPr>
        <p:spPr bwMode="auto">
          <a:xfrm flipV="1">
            <a:off x="3810000" y="2895600"/>
            <a:ext cx="762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1981200" y="3505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676400" y="3276601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they all look like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No, it depends on what’s in the beaker!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50.00 mL of 0.100 M </a:t>
            </a:r>
            <a:r>
              <a:rPr lang="en-US" dirty="0" err="1" smtClean="0"/>
              <a:t>HOAc</a:t>
            </a:r>
            <a:r>
              <a:rPr lang="en-US" dirty="0" smtClean="0"/>
              <a:t> is titrated with 0.100 M </a:t>
            </a:r>
            <a:r>
              <a:rPr lang="en-US" dirty="0" err="1" smtClean="0"/>
              <a:t>NaOH</a:t>
            </a:r>
            <a:r>
              <a:rPr lang="en-US" dirty="0" smtClean="0"/>
              <a:t>.  Calculate the pH at 10.0 mL increments from 0.00 mL titrant added until 100.0 mL of titrant.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begin with…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Balanced Equation!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HOAc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NaOAc</a:t>
            </a:r>
            <a:r>
              <a:rPr lang="en-US" dirty="0" smtClean="0">
                <a:latin typeface="Calibri"/>
                <a:cs typeface="Calibri"/>
              </a:rPr>
              <a:t> + H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O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At 0.00 mL added, what’s in the beaker?</a:t>
            </a:r>
          </a:p>
          <a:p>
            <a:pPr marL="0" indent="0">
              <a:buNone/>
            </a:pPr>
            <a:r>
              <a:rPr lang="en-US" dirty="0" smtClean="0"/>
              <a:t>50.00 mL of 0.100 M </a:t>
            </a:r>
            <a:r>
              <a:rPr lang="en-US" dirty="0" err="1" smtClean="0"/>
              <a:t>HOAc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– nothing but </a:t>
            </a:r>
            <a:r>
              <a:rPr lang="en-US" dirty="0" err="1" smtClean="0"/>
              <a:t>HOAc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of 50.00 mL of 0.100 M </a:t>
            </a:r>
            <a:r>
              <a:rPr lang="en-US" dirty="0" err="1" smtClean="0"/>
              <a:t>HOAc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do we know about </a:t>
            </a:r>
            <a:r>
              <a:rPr lang="en-US" dirty="0" err="1" smtClean="0"/>
              <a:t>HOAc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It’s a weak acid!</a:t>
            </a:r>
          </a:p>
          <a:p>
            <a:pPr marL="0" indent="0">
              <a:buNone/>
            </a:pPr>
            <a:r>
              <a:rPr lang="en-US" dirty="0" smtClean="0"/>
              <a:t>What do we do about weak acids?</a:t>
            </a:r>
          </a:p>
          <a:p>
            <a:pPr marL="0" indent="0">
              <a:buNone/>
            </a:pPr>
            <a:r>
              <a:rPr lang="en-US" dirty="0" smtClean="0"/>
              <a:t>Equilibrium, baby!  3 parts!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=1.8x10</a:t>
            </a:r>
            <a:r>
              <a:rPr lang="en-US" baseline="30000" dirty="0" smtClean="0"/>
              <a:t>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+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</a:t>
                </a:r>
                <a:r>
                  <a:rPr lang="en-US" dirty="0" smtClean="0">
                    <a:latin typeface="Times New Roman"/>
                    <a:cs typeface="Times New Roman"/>
                    <a:sym typeface="MS Reference 1"/>
                  </a:rPr>
                  <a:t>↔</a:t>
                </a:r>
                <a:r>
                  <a:rPr lang="en-US" dirty="0" smtClean="0">
                    <a:sym typeface="MS Reference 1"/>
                  </a:rPr>
                  <a:t> </a:t>
                </a:r>
                <a:r>
                  <a:rPr lang="en-US" dirty="0" err="1" smtClean="0">
                    <a:sym typeface="MS Reference 1"/>
                  </a:rPr>
                  <a:t>OAc</a:t>
                </a:r>
                <a:r>
                  <a:rPr lang="en-US" baseline="30000" dirty="0" smtClean="0">
                    <a:sym typeface="MS Reference 1"/>
                  </a:rPr>
                  <a:t>-</a:t>
                </a:r>
                <a:r>
                  <a:rPr lang="en-US" dirty="0" smtClean="0">
                    <a:sym typeface="MS Reference 1"/>
                  </a:rPr>
                  <a:t> + H</a:t>
                </a:r>
                <a:r>
                  <a:rPr lang="en-US" baseline="-25000" dirty="0" smtClean="0">
                    <a:sym typeface="MS Reference 1"/>
                  </a:rPr>
                  <a:t>3</a:t>
                </a:r>
                <a:r>
                  <a:rPr lang="en-US" dirty="0" smtClean="0">
                    <a:sym typeface="MS Reference 1"/>
                  </a:rPr>
                  <a:t>O</a:t>
                </a:r>
                <a:r>
                  <a:rPr lang="en-US" baseline="30000" dirty="0" smtClean="0">
                    <a:sym typeface="MS Reference 1"/>
                  </a:rPr>
                  <a:t>+</a:t>
                </a:r>
              </a:p>
              <a:p>
                <a:pPr marL="0" indent="0">
                  <a:buNone/>
                </a:pPr>
                <a:endParaRPr lang="en-US" baseline="30000" dirty="0">
                  <a:sym typeface="MS Reference 1"/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ym typeface="MS Reference 1"/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ym typeface="MS Reference 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C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E</a:t>
                </a:r>
              </a:p>
              <a:p>
                <a:pPr marL="0" indent="0">
                  <a:buNone/>
                </a:pPr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MS Reference 1"/>
                      </a:rPr>
                      <m:t>1.8</m:t>
                    </m:r>
                    <m:r>
                      <a:rPr lang="en-US" i="1" dirty="0" smtClean="0">
                        <a:latin typeface="Cambria Math"/>
                        <a:ea typeface="Cambria Math"/>
                        <a:sym typeface="MS Reference 1"/>
                      </a:rPr>
                      <m:t>×</m:t>
                    </m:r>
                    <m:r>
                      <a:rPr lang="en-US" i="1" dirty="0" smtClean="0">
                        <a:latin typeface="Cambria Math"/>
                        <a:sym typeface="MS Reference 1"/>
                      </a:rPr>
                      <m:t>10</m:t>
                    </m:r>
                    <m:r>
                      <a:rPr lang="en-US" i="1" baseline="30000" dirty="0" smtClean="0">
                        <a:latin typeface="Cambria Math"/>
                        <a:sym typeface="MS Reference 1"/>
                      </a:rPr>
                      <m:t>−5</m:t>
                    </m:r>
                    <m:r>
                      <a:rPr lang="en-US" i="1" dirty="0" smtClean="0">
                        <a:latin typeface="Cambria Math"/>
                        <a:sym typeface="MS Reference 1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][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  <a:sym typeface="MS Reference 1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  <a:sym typeface="MS Reference 1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0.100−</m:t>
                        </m:r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ym typeface="MS Reference 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x=1.34x10</a:t>
                </a:r>
                <a:r>
                  <a:rPr lang="en-US" baseline="30000" dirty="0" smtClean="0">
                    <a:sym typeface="MS Reference 1"/>
                  </a:rPr>
                  <a:t>-3</a:t>
                </a:r>
                <a:r>
                  <a:rPr lang="en-US" dirty="0" smtClean="0">
                    <a:sym typeface="MS Reference 1"/>
                  </a:rPr>
                  <a:t> M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pH = -log (1.34x10</a:t>
                </a:r>
                <a:r>
                  <a:rPr lang="en-US" baseline="30000" dirty="0" smtClean="0">
                    <a:sym typeface="MS Reference 1"/>
                  </a:rPr>
                  <a:t>-3</a:t>
                </a:r>
                <a:r>
                  <a:rPr lang="en-US" dirty="0" smtClean="0">
                    <a:sym typeface="MS Reference 1"/>
                  </a:rPr>
                  <a:t> M) =  2.87 </a:t>
                </a:r>
                <a:endParaRPr lang="en-US" dirty="0">
                  <a:sym typeface="MS Reference 1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82176"/>
              </p:ext>
            </p:extLst>
          </p:nvPr>
        </p:nvGraphicFramePr>
        <p:xfrm>
          <a:off x="990602" y="2438400"/>
          <a:ext cx="4952999" cy="176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228600"/>
                <a:gridCol w="990600"/>
                <a:gridCol w="228600"/>
                <a:gridCol w="914400"/>
                <a:gridCol w="228600"/>
                <a:gridCol w="12954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0.100 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-x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-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+x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+x</a:t>
                      </a:r>
                      <a:endParaRPr lang="en-US" sz="1800" baseline="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0.100-x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NaOAc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                LOTS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0.004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[</a:t>
                </a:r>
                <a:r>
                  <a:rPr lang="en-US" dirty="0" err="1" smtClean="0">
                    <a:latin typeface="Calibri"/>
                    <a:cs typeface="Calibri"/>
                  </a:rPr>
                  <a:t>HOAc</a:t>
                </a:r>
                <a:r>
                  <a:rPr lang="en-US" dirty="0" smtClean="0">
                    <a:latin typeface="Calibri"/>
                    <a:cs typeface="Calibri"/>
                  </a:rPr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0.004 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𝑚𝑜𝑙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0.060 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 6.67x10</a:t>
                </a:r>
                <a:r>
                  <a:rPr lang="en-US" baseline="30000" dirty="0" smtClean="0">
                    <a:latin typeface="Calibri"/>
                    <a:cs typeface="Calibri"/>
                  </a:rPr>
                  <a:t>-2 </a:t>
                </a:r>
                <a:r>
                  <a:rPr lang="en-US" dirty="0" smtClean="0">
                    <a:latin typeface="Calibri"/>
                    <a:cs typeface="Calibri"/>
                  </a:rPr>
                  <a:t>M</a:t>
                </a:r>
              </a:p>
              <a:p>
                <a:pPr marL="0" indent="0">
                  <a:buNone/>
                </a:pP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And then….WHAT’S IN THE BEAKER?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BALANCED EQUATION!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NaOH</a:t>
            </a:r>
            <a:r>
              <a:rPr lang="en-US" dirty="0" smtClean="0"/>
              <a:t> +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NaOH</a:t>
            </a:r>
            <a:r>
              <a:rPr lang="en-US" dirty="0" smtClean="0"/>
              <a:t> +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>
                <a:cs typeface="Calibri"/>
              </a:rPr>
              <a:t>→ Na</a:t>
            </a:r>
            <a:r>
              <a:rPr lang="en-US" baseline="30000" dirty="0" smtClean="0">
                <a:cs typeface="Calibri"/>
              </a:rPr>
              <a:t>+</a:t>
            </a:r>
            <a:r>
              <a:rPr lang="en-US" dirty="0" smtClean="0">
                <a:cs typeface="Calibri"/>
              </a:rPr>
              <a:t> + 2 H</a:t>
            </a:r>
            <a:r>
              <a:rPr lang="en-US" baseline="-25000" dirty="0" smtClean="0">
                <a:cs typeface="Calibri"/>
              </a:rPr>
              <a:t>2</a:t>
            </a:r>
            <a:r>
              <a:rPr lang="en-US" dirty="0" smtClean="0">
                <a:cs typeface="Calibri"/>
              </a:rPr>
              <a:t>O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OH</a:t>
            </a:r>
            <a:r>
              <a:rPr lang="en-US" baseline="30000" dirty="0" smtClean="0">
                <a:cs typeface="Calibri"/>
              </a:rPr>
              <a:t>-</a:t>
            </a:r>
            <a:r>
              <a:rPr lang="en-US" dirty="0" smtClean="0">
                <a:cs typeface="Calibri"/>
              </a:rPr>
              <a:t> + H</a:t>
            </a:r>
            <a:r>
              <a:rPr lang="en-US" baseline="30000" dirty="0" smtClean="0">
                <a:cs typeface="Calibri"/>
              </a:rPr>
              <a:t>+</a:t>
            </a:r>
            <a:r>
              <a:rPr lang="en-US" dirty="0" smtClean="0"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 H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O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Either way, the point is: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1 </a:t>
            </a:r>
            <a:r>
              <a:rPr lang="en-US" dirty="0" err="1" smtClean="0">
                <a:latin typeface="Calibri"/>
                <a:cs typeface="Calibri"/>
              </a:rPr>
              <a:t>mol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NaOH</a:t>
            </a:r>
            <a:r>
              <a:rPr lang="en-US" dirty="0" smtClean="0">
                <a:latin typeface="Calibri"/>
                <a:cs typeface="Calibri"/>
              </a:rPr>
              <a:t> = 1 </a:t>
            </a:r>
            <a:r>
              <a:rPr lang="en-US" dirty="0" err="1" smtClean="0">
                <a:latin typeface="Calibri"/>
                <a:cs typeface="Calibri"/>
              </a:rPr>
              <a:t>mol</a:t>
            </a:r>
            <a:r>
              <a:rPr lang="en-US" dirty="0" smtClean="0">
                <a:latin typeface="Calibri"/>
                <a:cs typeface="Calibri"/>
              </a:rPr>
              <a:t> H</a:t>
            </a:r>
            <a:r>
              <a:rPr lang="en-US" baseline="30000" dirty="0" smtClean="0">
                <a:latin typeface="Calibri"/>
                <a:cs typeface="Calibri"/>
              </a:rPr>
              <a:t>+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the pH, I now have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HOAc</a:t>
            </a:r>
            <a:r>
              <a:rPr lang="en-US" dirty="0"/>
              <a:t>        +   </a:t>
            </a:r>
            <a:r>
              <a:rPr lang="en-US" dirty="0" err="1"/>
              <a:t>NaOH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→ </a:t>
            </a:r>
            <a:r>
              <a:rPr lang="en-US" dirty="0" err="1">
                <a:cs typeface="Calibri"/>
              </a:rPr>
              <a:t>NaOAc</a:t>
            </a:r>
            <a:r>
              <a:rPr lang="en-US" dirty="0">
                <a:cs typeface="Calibri"/>
              </a:rPr>
              <a:t>    +     H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O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  0.005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       0.001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     0                LOTS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C  - 0.001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 -0.001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   +0.001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+0.001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=  0.004 </a:t>
            </a:r>
            <a:r>
              <a:rPr lang="en-US" dirty="0" err="1" smtClean="0">
                <a:cs typeface="Calibri"/>
              </a:rPr>
              <a:t>mol</a:t>
            </a:r>
            <a:r>
              <a:rPr lang="en-US" dirty="0" smtClean="0">
                <a:cs typeface="Calibri"/>
              </a:rPr>
              <a:t>        </a:t>
            </a:r>
            <a:r>
              <a:rPr lang="en-US" dirty="0">
                <a:cs typeface="Calibri"/>
              </a:rPr>
              <a:t>0    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      0.001 </a:t>
            </a:r>
            <a:r>
              <a:rPr lang="en-US" dirty="0" err="1">
                <a:cs typeface="Calibri"/>
              </a:rPr>
              <a:t>mol</a:t>
            </a:r>
            <a:r>
              <a:rPr lang="en-US" dirty="0">
                <a:cs typeface="Calibri"/>
              </a:rPr>
              <a:t>   </a:t>
            </a:r>
            <a:r>
              <a:rPr lang="en-US" dirty="0" smtClean="0">
                <a:cs typeface="Calibri"/>
              </a:rPr>
              <a:t>LOTS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Ka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Kb</a:t>
            </a:r>
          </a:p>
          <a:p>
            <a:pPr marL="514350" indent="-514350">
              <a:buAutoNum type="alphaUcPeriod"/>
            </a:pPr>
            <a:r>
              <a:rPr lang="en-US" dirty="0" smtClean="0"/>
              <a:t>Henderson-</a:t>
            </a:r>
            <a:r>
              <a:rPr lang="en-US" dirty="0" err="1" smtClean="0"/>
              <a:t>Hasselbach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</a:t>
            </a:r>
            <a:r>
              <a:rPr lang="en-US" smtClean="0"/>
              <a:t>the above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=1.8x10</a:t>
            </a:r>
            <a:r>
              <a:rPr lang="en-US" baseline="30000" dirty="0" smtClean="0"/>
              <a:t>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HOAc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 smtClean="0">
                <a:latin typeface="Times New Roman"/>
                <a:cs typeface="Times New Roman"/>
              </a:rPr>
              <a:t>↔</a:t>
            </a:r>
            <a:r>
              <a:rPr lang="en-US" dirty="0" smtClean="0">
                <a:sym typeface="MS Reference 1"/>
              </a:rPr>
              <a:t>OAc</a:t>
            </a:r>
            <a:r>
              <a:rPr lang="en-US" baseline="30000" dirty="0" smtClean="0">
                <a:sym typeface="MS Reference 1"/>
              </a:rPr>
              <a:t>-</a:t>
            </a:r>
            <a:r>
              <a:rPr lang="en-US" dirty="0" smtClean="0">
                <a:sym typeface="MS Reference 1"/>
              </a:rPr>
              <a:t> + H</a:t>
            </a:r>
            <a:r>
              <a:rPr lang="en-US" baseline="-25000" dirty="0" smtClean="0">
                <a:sym typeface="MS Reference 1"/>
              </a:rPr>
              <a:t>3</a:t>
            </a:r>
            <a:r>
              <a:rPr lang="en-US" dirty="0" smtClean="0">
                <a:sym typeface="MS Reference 1"/>
              </a:rPr>
              <a:t>O</a:t>
            </a:r>
            <a:r>
              <a:rPr lang="en-US" baseline="30000" dirty="0" smtClean="0">
                <a:sym typeface="MS Reference 1"/>
              </a:rPr>
              <a:t>+</a:t>
            </a:r>
          </a:p>
          <a:p>
            <a:pPr marL="0" indent="0">
              <a:buNone/>
            </a:pPr>
            <a:r>
              <a:rPr lang="en-US" dirty="0" smtClean="0">
                <a:sym typeface="MS Reference 1"/>
              </a:rPr>
              <a:t>I</a:t>
            </a:r>
          </a:p>
          <a:p>
            <a:pPr marL="0" indent="0">
              <a:buNone/>
            </a:pPr>
            <a:r>
              <a:rPr lang="en-US" dirty="0" smtClean="0">
                <a:sym typeface="MS Reference 1"/>
              </a:rPr>
              <a:t>C</a:t>
            </a:r>
          </a:p>
          <a:p>
            <a:pPr marL="0" indent="0">
              <a:buNone/>
            </a:pPr>
            <a:r>
              <a:rPr lang="en-US" dirty="0" smtClean="0">
                <a:sym typeface="MS Reference 1"/>
              </a:rPr>
              <a:t>E</a:t>
            </a:r>
          </a:p>
          <a:p>
            <a:pPr marL="0" indent="0">
              <a:buNone/>
            </a:pPr>
            <a:endParaRPr lang="en-US" dirty="0" smtClean="0">
              <a:sym typeface="MS Reference 1"/>
            </a:endParaRPr>
          </a:p>
          <a:p>
            <a:pPr marL="0" indent="0">
              <a:buNone/>
            </a:pPr>
            <a:r>
              <a:rPr lang="en-US" dirty="0" smtClean="0">
                <a:sym typeface="MS Reference 1"/>
              </a:rPr>
              <a:t>What is this?</a:t>
            </a:r>
          </a:p>
          <a:p>
            <a:pPr marL="0" indent="0">
              <a:buNone/>
            </a:pPr>
            <a:r>
              <a:rPr lang="en-US" dirty="0" smtClean="0">
                <a:sym typeface="MS Reference 1"/>
              </a:rPr>
              <a:t>It’s a BUFFER!!!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82895"/>
              </p:ext>
            </p:extLst>
          </p:nvPr>
        </p:nvGraphicFramePr>
        <p:xfrm>
          <a:off x="990602" y="2438401"/>
          <a:ext cx="4952999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228600"/>
                <a:gridCol w="990600"/>
                <a:gridCol w="228600"/>
                <a:gridCol w="914400"/>
                <a:gridCol w="228600"/>
                <a:gridCol w="1295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0.0667 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0.0167 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-x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-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+x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+x</a:t>
                      </a:r>
                      <a:endParaRPr lang="en-US" sz="1800" baseline="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0.0667-x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0.0167 +x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=1.8x10</a:t>
            </a:r>
            <a:r>
              <a:rPr lang="en-US" baseline="30000" dirty="0" smtClean="0"/>
              <a:t>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+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</a:t>
                </a:r>
                <a:r>
                  <a:rPr lang="en-US" dirty="0" smtClean="0">
                    <a:sym typeface="MS Reference 1"/>
                  </a:rPr>
                  <a:t> </a:t>
                </a:r>
                <a:r>
                  <a:rPr lang="en-US" dirty="0" err="1" smtClean="0">
                    <a:sym typeface="MS Reference 1"/>
                  </a:rPr>
                  <a:t>OAc</a:t>
                </a:r>
                <a:r>
                  <a:rPr lang="en-US" baseline="30000" dirty="0" smtClean="0">
                    <a:sym typeface="MS Reference 1"/>
                  </a:rPr>
                  <a:t>-</a:t>
                </a:r>
                <a:r>
                  <a:rPr lang="en-US" dirty="0" smtClean="0">
                    <a:sym typeface="MS Reference 1"/>
                  </a:rPr>
                  <a:t> + H</a:t>
                </a:r>
                <a:r>
                  <a:rPr lang="en-US" baseline="-25000" dirty="0" smtClean="0">
                    <a:sym typeface="MS Reference 1"/>
                  </a:rPr>
                  <a:t>3</a:t>
                </a:r>
                <a:r>
                  <a:rPr lang="en-US" dirty="0" smtClean="0">
                    <a:sym typeface="MS Reference 1"/>
                  </a:rPr>
                  <a:t>O</a:t>
                </a:r>
                <a:r>
                  <a:rPr lang="en-US" baseline="30000" dirty="0" smtClean="0">
                    <a:sym typeface="MS Reference 1"/>
                  </a:rPr>
                  <a:t>+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C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E</a:t>
                </a:r>
              </a:p>
              <a:p>
                <a:pPr marL="0" indent="0">
                  <a:buNone/>
                </a:pPr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:endParaRPr lang="en-US" dirty="0">
                  <a:sym typeface="MS Reference 1"/>
                </a:endParaRPr>
              </a:p>
              <a:p>
                <a:pPr marL="0" indent="0">
                  <a:buNone/>
                </a:pPr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𝑝𝐾𝑎</m:t>
                      </m:r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sym typeface="MS Reference 1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𝐵𝑎𝑠𝑒</m:t>
                          </m:r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𝐴𝑐𝑖𝑑</m:t>
                          </m:r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MS Reference 1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=4.74+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𝑙𝑜𝑔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[0.0167]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[0.0667]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=4.14</a:t>
                </a:r>
              </a:p>
              <a:p>
                <a:pPr marL="0" indent="0">
                  <a:buNone/>
                </a:pPr>
                <a:endParaRPr lang="en-US" dirty="0" smtClean="0">
                  <a:sym typeface="MS Reference 1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97786"/>
              </p:ext>
            </p:extLst>
          </p:nvPr>
        </p:nvGraphicFramePr>
        <p:xfrm>
          <a:off x="990602" y="2438401"/>
          <a:ext cx="4952999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228600"/>
                <a:gridCol w="990600"/>
                <a:gridCol w="228600"/>
                <a:gridCol w="914400"/>
                <a:gridCol w="228600"/>
                <a:gridCol w="1295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0.0667 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0.0167 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-x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-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+x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+x</a:t>
                      </a:r>
                      <a:endParaRPr lang="en-US" sz="1800" baseline="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0.0667-x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0.0167 +x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NaOAc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0.004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MS Reference 1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=4.74+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𝑙𝑜𝑔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[0.002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[0.003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=4.56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NaOAc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MS Reference 1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=4.74+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𝑙𝑜𝑔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[0.003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[0.002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=4.92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  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NaOAc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0.002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0.003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/>
                    <a:cs typeface="Calibri"/>
                  </a:rPr>
                  <a:t>C</a:t>
                </a:r>
                <a:r>
                  <a:rPr lang="en-US" dirty="0" smtClean="0">
                    <a:latin typeface="Calibri"/>
                    <a:cs typeface="Calibri"/>
                  </a:rPr>
                  <a:t>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0.004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MS Reference 1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=4.74+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𝑙𝑜𝑔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[0.004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[0.001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=5.34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 +  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     </a:t>
                </a:r>
                <a:r>
                  <a:rPr lang="en-US" dirty="0" smtClean="0">
                    <a:latin typeface="Calibri"/>
                    <a:cs typeface="Calibri"/>
                  </a:rPr>
                  <a:t>→ </a:t>
                </a:r>
                <a:r>
                  <a:rPr lang="en-US" dirty="0" err="1" smtClean="0">
                    <a:latin typeface="Calibri"/>
                    <a:cs typeface="Calibri"/>
                  </a:rPr>
                  <a:t>NaOAc</a:t>
                </a:r>
                <a:r>
                  <a:rPr lang="en-US" dirty="0" smtClean="0">
                    <a:latin typeface="Calibri"/>
                    <a:cs typeface="Calibri"/>
                  </a:rPr>
                  <a:t>    +     H</a:t>
                </a:r>
                <a:r>
                  <a:rPr lang="en-US" baseline="-25000" dirty="0" smtClean="0">
                    <a:latin typeface="Calibri"/>
                    <a:cs typeface="Calibri"/>
                  </a:rPr>
                  <a:t>2</a:t>
                </a:r>
                <a:r>
                  <a:rPr lang="en-US" dirty="0" smtClean="0">
                    <a:latin typeface="Calibri"/>
                    <a:cs typeface="Calibri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I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</a:t>
                </a:r>
                <a:r>
                  <a:rPr lang="en-US" dirty="0" smtClean="0">
                    <a:cs typeface="Calibri"/>
                  </a:rPr>
                  <a:t>0.004 </a:t>
                </a:r>
                <a:r>
                  <a:rPr lang="en-US" dirty="0" err="1">
                    <a:cs typeface="Calibri"/>
                  </a:rPr>
                  <a:t>mol</a:t>
                </a:r>
                <a:r>
                  <a:rPr lang="en-US" dirty="0">
                    <a:cs typeface="Calibri"/>
                  </a:rPr>
                  <a:t>    LOTS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C  - 0.001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-0.001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+0.001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+0.001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/>
                    <a:cs typeface="Calibri"/>
                  </a:rPr>
                  <a:t>=  0.000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 0    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    0.005 </a:t>
                </a:r>
                <a:r>
                  <a:rPr lang="en-US" dirty="0" err="1" smtClean="0">
                    <a:latin typeface="Calibri"/>
                    <a:cs typeface="Calibri"/>
                  </a:rPr>
                  <a:t>mol</a:t>
                </a:r>
                <a:r>
                  <a:rPr lang="en-US" dirty="0" smtClean="0">
                    <a:latin typeface="Calibri"/>
                    <a:cs typeface="Calibri"/>
                  </a:rPr>
                  <a:t>   LOTS</a:t>
                </a:r>
                <a:endParaRPr lang="en-US" dirty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MS Reference 1"/>
                      </a:rPr>
                      <m:t>𝑝𝐻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=4.74+</m:t>
                    </m:r>
                    <m:r>
                      <a:rPr lang="en-US" b="0" i="1" smtClean="0">
                        <a:latin typeface="Cambria Math"/>
                        <a:sym typeface="MS Reference 1"/>
                      </a:rPr>
                      <m:t>𝑙𝑜𝑔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[0.005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[0.000 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  <a:sym typeface="MS Reference 1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=WTF?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Is the pH = 7?</a:t>
                </a:r>
                <a:endParaRPr lang="en-US" dirty="0">
                  <a:sym typeface="MS Reference 1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pH=7?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Yes, still Kw</a:t>
            </a:r>
          </a:p>
          <a:p>
            <a:pPr marL="514350" indent="-514350">
              <a:buAutoNum type="alphaUcPeriod"/>
            </a:pPr>
            <a:r>
              <a:rPr lang="en-US" dirty="0" smtClean="0"/>
              <a:t>No.  No Kw</a:t>
            </a:r>
          </a:p>
          <a:p>
            <a:pPr marL="514350" indent="-514350">
              <a:buAutoNum type="alphaUcPeriod"/>
            </a:pPr>
            <a:r>
              <a:rPr lang="en-US" dirty="0" smtClean="0"/>
              <a:t>No.  There is a Kw but that’s not the only thing.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UcPeriod"/>
            </a:pPr>
            <a:r>
              <a:rPr lang="en-US" dirty="0" smtClean="0"/>
              <a:t>30 degrees tomorrow, WTF?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pH 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Yes, it’s 7</a:t>
            </a:r>
          </a:p>
          <a:p>
            <a:pPr marL="0" indent="0">
              <a:buNone/>
            </a:pPr>
            <a:r>
              <a:rPr lang="en-US" dirty="0" smtClean="0"/>
              <a:t>B. No, it’s less than 7</a:t>
            </a:r>
          </a:p>
          <a:p>
            <a:pPr marL="0" indent="0">
              <a:buNone/>
            </a:pPr>
            <a:r>
              <a:rPr lang="en-US" dirty="0" smtClean="0"/>
              <a:t>C. No, it’s more than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WHAT’S IN THE BEAKER?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05800" cy="4983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HOAc</a:t>
            </a:r>
            <a:r>
              <a:rPr lang="en-US" sz="2400" dirty="0" smtClean="0"/>
              <a:t>   +   </a:t>
            </a:r>
            <a:r>
              <a:rPr lang="en-US" sz="2400" dirty="0" err="1" smtClean="0"/>
              <a:t>NaOH</a:t>
            </a:r>
            <a:r>
              <a:rPr lang="en-US" sz="2400" dirty="0" smtClean="0"/>
              <a:t>     </a:t>
            </a:r>
            <a:r>
              <a:rPr lang="en-US" sz="2400" dirty="0">
                <a:cs typeface="Calibri"/>
              </a:rPr>
              <a:t>→ </a:t>
            </a:r>
            <a:r>
              <a:rPr lang="en-US" sz="2400" dirty="0" err="1">
                <a:cs typeface="Calibri"/>
              </a:rPr>
              <a:t>NaOAc</a:t>
            </a:r>
            <a:r>
              <a:rPr lang="en-US" sz="2400" dirty="0">
                <a:cs typeface="Calibri"/>
              </a:rPr>
              <a:t>    +     H</a:t>
            </a:r>
            <a:r>
              <a:rPr lang="en-US" sz="2400" baseline="-25000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O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I  0.001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      0.001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    </a:t>
            </a:r>
            <a:r>
              <a:rPr lang="en-US" sz="2400" dirty="0" smtClean="0">
                <a:cs typeface="Calibri"/>
              </a:rPr>
              <a:t>0.004 </a:t>
            </a:r>
            <a:r>
              <a:rPr lang="en-US" sz="2400" dirty="0" err="1" smtClean="0">
                <a:cs typeface="Calibri"/>
              </a:rPr>
              <a:t>mol</a:t>
            </a:r>
            <a:r>
              <a:rPr lang="en-US" sz="2400" dirty="0" smtClean="0">
                <a:cs typeface="Calibri"/>
              </a:rPr>
              <a:t>    LOTS 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C  - 0.001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-0.001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  +0.001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+0.001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=  0.000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      0    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     0.005 </a:t>
            </a:r>
            <a:r>
              <a:rPr lang="en-US" sz="2400" dirty="0" err="1">
                <a:cs typeface="Calibri"/>
              </a:rPr>
              <a:t>mol</a:t>
            </a:r>
            <a:r>
              <a:rPr lang="en-US" sz="2400" dirty="0">
                <a:cs typeface="Calibri"/>
              </a:rPr>
              <a:t>   </a:t>
            </a:r>
            <a:r>
              <a:rPr lang="en-US" sz="2400" dirty="0" smtClean="0">
                <a:cs typeface="Calibri"/>
              </a:rPr>
              <a:t>LOTS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I have </a:t>
            </a:r>
            <a:r>
              <a:rPr lang="en-US" sz="5100" dirty="0" err="1" smtClean="0">
                <a:cs typeface="Calibri"/>
              </a:rPr>
              <a:t>NaOAc</a:t>
            </a:r>
            <a:r>
              <a:rPr lang="en-US" sz="5100" dirty="0" smtClean="0">
                <a:cs typeface="Calibri"/>
              </a:rPr>
              <a:t> which is…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A salt</a:t>
            </a:r>
          </a:p>
          <a:p>
            <a:pPr marL="0" indent="0">
              <a:buNone/>
            </a:pPr>
            <a:r>
              <a:rPr lang="en-US" sz="5100" dirty="0" smtClean="0">
                <a:cs typeface="Calibri"/>
              </a:rPr>
              <a:t>Acidic or basic?</a:t>
            </a:r>
          </a:p>
          <a:p>
            <a:pPr marL="0" indent="0">
              <a:buNone/>
            </a:pPr>
            <a:r>
              <a:rPr lang="en-US" sz="5100" dirty="0" err="1" smtClean="0">
                <a:cs typeface="Calibri"/>
              </a:rPr>
              <a:t>NaOH</a:t>
            </a:r>
            <a:r>
              <a:rPr lang="en-US" sz="5100" dirty="0" smtClean="0">
                <a:cs typeface="Calibri"/>
              </a:rPr>
              <a:t> is a strong base, </a:t>
            </a:r>
            <a:r>
              <a:rPr lang="en-US" sz="5100" dirty="0" err="1" smtClean="0">
                <a:cs typeface="Calibri"/>
              </a:rPr>
              <a:t>HOAc</a:t>
            </a:r>
            <a:r>
              <a:rPr lang="en-US" sz="5100" dirty="0" smtClean="0">
                <a:cs typeface="Calibri"/>
              </a:rPr>
              <a:t> is a weak acid.  </a:t>
            </a:r>
            <a:r>
              <a:rPr lang="en-US" sz="5100" dirty="0" err="1" smtClean="0">
                <a:cs typeface="Calibri"/>
              </a:rPr>
              <a:t>OAc</a:t>
            </a:r>
            <a:r>
              <a:rPr lang="en-US" sz="5100" baseline="30000" dirty="0" smtClean="0">
                <a:cs typeface="Calibri"/>
              </a:rPr>
              <a:t>-</a:t>
            </a:r>
            <a:r>
              <a:rPr lang="en-US" sz="5100" dirty="0" smtClean="0">
                <a:cs typeface="Calibri"/>
              </a:rPr>
              <a:t> is a weak base.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50.00 mL of an unknown acid is titrated with 0.1234 M </a:t>
            </a:r>
            <a:r>
              <a:rPr lang="en-US" dirty="0" err="1" smtClean="0"/>
              <a:t>NaOH</a:t>
            </a:r>
            <a:r>
              <a:rPr lang="en-US" dirty="0" smtClean="0"/>
              <a:t>.  It required 22.67 mL of titrant to reach the endpoint.  What was the pH of the original acid solution?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0.1234 M </a:t>
            </a:r>
            <a:r>
              <a:rPr lang="en-US" sz="2400" dirty="0" err="1" smtClean="0"/>
              <a:t>NaOH</a:t>
            </a:r>
            <a:r>
              <a:rPr lang="en-US" sz="2400" dirty="0" smtClean="0"/>
              <a:t> * 22.67 mL </a:t>
            </a:r>
            <a:r>
              <a:rPr lang="en-US" sz="2400" dirty="0" err="1" smtClean="0"/>
              <a:t>NaOH</a:t>
            </a:r>
            <a:r>
              <a:rPr lang="en-US" sz="2400" dirty="0" smtClean="0"/>
              <a:t> = ? M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* 50.00 mL H</a:t>
            </a:r>
            <a:r>
              <a:rPr lang="en-US" sz="2400" baseline="30000" dirty="0" smtClean="0"/>
              <a:t>+</a:t>
            </a:r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r>
              <a:rPr lang="en-US" sz="2400" dirty="0" smtClean="0"/>
              <a:t>5.595x10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M</a:t>
            </a:r>
            <a:r>
              <a:rPr lang="en-US" sz="2400" dirty="0"/>
              <a:t>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endParaRPr lang="en-US" sz="2400" dirty="0" smtClean="0"/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r>
              <a:rPr lang="en-US" sz="2400" dirty="0" smtClean="0"/>
              <a:t>pH = - log (5.595x10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M) = 1.25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OMG IT’S A K</a:t>
            </a:r>
            <a:r>
              <a:rPr lang="en-US" baseline="-25000" dirty="0" smtClean="0"/>
              <a:t>B</a:t>
            </a:r>
            <a:r>
              <a:rPr lang="en-US" dirty="0" smtClean="0"/>
              <a:t> PROBLEM!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OAc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    +    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</a:t>
                </a:r>
                <a:r>
                  <a:rPr lang="en-US" dirty="0" smtClean="0">
                    <a:latin typeface="Times New Roman"/>
                    <a:cs typeface="Times New Roman"/>
                    <a:sym typeface="MS Reference 1"/>
                  </a:rPr>
                  <a:t>↔</a:t>
                </a:r>
                <a:r>
                  <a:rPr lang="en-US" dirty="0" err="1" smtClean="0">
                    <a:sym typeface="MS Reference 1"/>
                  </a:rPr>
                  <a:t>HOAc</a:t>
                </a:r>
                <a:r>
                  <a:rPr lang="en-US" dirty="0" smtClean="0">
                    <a:sym typeface="MS Reference 1"/>
                  </a:rPr>
                  <a:t> + OH</a:t>
                </a:r>
                <a:r>
                  <a:rPr lang="en-US" baseline="30000" dirty="0" smtClean="0">
                    <a:sym typeface="MS Reference 1"/>
                  </a:rPr>
                  <a:t>-</a:t>
                </a:r>
                <a:r>
                  <a:rPr lang="en-US" dirty="0" smtClean="0">
                    <a:sym typeface="MS Reference 1"/>
                  </a:rPr>
                  <a:t> </a:t>
                </a:r>
                <a:endParaRPr lang="en-US" baseline="30000" dirty="0" smtClean="0">
                  <a:sym typeface="MS Reference 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sym typeface="MS Reference 1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0.005 </m:t>
                        </m:r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𝑚𝑜𝑙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0.100 </m:t>
                        </m:r>
                        <m:r>
                          <a:rPr lang="en-US" b="0" i="1" dirty="0" smtClean="0">
                            <a:latin typeface="Cambria Math"/>
                            <a:sym typeface="MS Reference 1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>
                    <a:sym typeface="MS Reference 1"/>
                  </a:rPr>
                  <a:t>      -                0           0</a:t>
                </a:r>
              </a:p>
              <a:p>
                <a:pPr marL="0" indent="0">
                  <a:buNone/>
                </a:pPr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C –x                -             +x         +x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E 0.05 M-x                   x            </a:t>
                </a:r>
                <a:r>
                  <a:rPr lang="en-US" dirty="0" err="1" smtClean="0">
                    <a:sym typeface="MS Reference 1"/>
                  </a:rPr>
                  <a:t>x</a:t>
                </a:r>
                <a:r>
                  <a:rPr lang="en-US" dirty="0" smtClean="0">
                    <a:sym typeface="MS Reference 1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ym typeface="MS Reference 1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𝐾</m:t>
                      </m:r>
                      <m:r>
                        <a:rPr lang="en-US" b="0" i="1" baseline="-25000" smtClean="0">
                          <a:latin typeface="Cambria Math"/>
                          <a:sym typeface="MS Reference 1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sym typeface="MS Reference 1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𝐾</m:t>
                          </m:r>
                          <m:r>
                            <a:rPr lang="en-US" b="0" i="1" baseline="-25000" smtClean="0">
                              <a:latin typeface="Cambria Math"/>
                              <a:sym typeface="MS Reference 1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sym typeface="MS Reference 1"/>
                            </a:rPr>
                            <m:t>𝐾</m:t>
                          </m:r>
                          <m:r>
                            <a:rPr lang="en-US" b="0" i="1" baseline="-25000" smtClean="0">
                              <a:latin typeface="Cambria Math"/>
                              <a:sym typeface="MS Reference 1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sym typeface="MS Reference 1"/>
                        </a:rPr>
                        <m:t>=5.56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MS Reference 1"/>
                        </a:rPr>
                        <m:t>×10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  <a:sym typeface="MS Reference 1"/>
                        </a:rPr>
                        <m:t>−10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MS Reference 1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MS Reference 1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sym typeface="MS Reference 1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sym typeface="MS Reference 1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MS Reference 1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MS Reference 1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MS Reference 1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MS Reference 1"/>
                            </a:rPr>
                            <m:t>0.05−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MS Reference 1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X=5.27x10</a:t>
                </a:r>
                <a:r>
                  <a:rPr lang="en-US" baseline="30000" dirty="0" smtClean="0">
                    <a:sym typeface="MS Reference 1"/>
                  </a:rPr>
                  <a:t>-6</a:t>
                </a:r>
                <a:endParaRPr lang="en-US" dirty="0" smtClean="0">
                  <a:sym typeface="MS Reference 1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ym typeface="MS Reference 1"/>
                  </a:rPr>
                  <a:t>pOH</a:t>
                </a:r>
                <a:r>
                  <a:rPr lang="en-US" dirty="0" smtClean="0">
                    <a:sym typeface="MS Reference 1"/>
                  </a:rPr>
                  <a:t>=-log(5.27x10</a:t>
                </a:r>
                <a:r>
                  <a:rPr lang="en-US" baseline="30000" dirty="0" smtClean="0">
                    <a:sym typeface="MS Reference 1"/>
                  </a:rPr>
                  <a:t>-6</a:t>
                </a:r>
                <a:r>
                  <a:rPr lang="en-US" dirty="0" smtClean="0">
                    <a:sym typeface="MS Reference 1"/>
                  </a:rPr>
                  <a:t>) = 5.28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MS Reference 1"/>
                  </a:rPr>
                  <a:t>pH = 14 – 5.28 = 8.72</a:t>
                </a:r>
                <a:endParaRPr lang="en-US" dirty="0">
                  <a:sym typeface="MS Reference 1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10.0 mL of 0.100 M </a:t>
            </a:r>
            <a:r>
              <a:rPr lang="en-US" dirty="0" err="1" smtClean="0"/>
              <a:t>NaOH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it’s just all about the excess </a:t>
            </a:r>
            <a:r>
              <a:rPr lang="en-US" dirty="0" err="1" smtClean="0"/>
              <a:t>NaOH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Just like before.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15845"/>
              </p:ext>
            </p:extLst>
          </p:nvPr>
        </p:nvGraphicFramePr>
        <p:xfrm>
          <a:off x="457200" y="1600200"/>
          <a:ext cx="4191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219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mL 0.100 M </a:t>
                      </a:r>
                      <a:r>
                        <a:rPr lang="en-US" sz="1800" dirty="0" err="1" smtClean="0"/>
                        <a:t>NaOH</a:t>
                      </a:r>
                      <a:r>
                        <a:rPr lang="en-US" sz="1800" dirty="0" smtClean="0"/>
                        <a:t>  added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4.92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5.34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8.72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11.96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12.22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12.36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12.46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12.52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Comparing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435350"/>
              </p:ext>
            </p:extLst>
          </p:nvPr>
        </p:nvGraphicFramePr>
        <p:xfrm>
          <a:off x="457200" y="1381760"/>
          <a:ext cx="3048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45"/>
                <a:gridCol w="1385455"/>
              </a:tblGrid>
              <a:tr h="6297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mL 0.100 M </a:t>
                      </a:r>
                      <a:r>
                        <a:rPr lang="en-US" sz="1800" dirty="0" err="1" smtClean="0"/>
                        <a:t>NaOH</a:t>
                      </a:r>
                      <a:r>
                        <a:rPr lang="en-US" sz="1800" dirty="0" smtClean="0"/>
                        <a:t>  </a:t>
                      </a:r>
                    </a:p>
                    <a:p>
                      <a:r>
                        <a:rPr lang="en-US" sz="1800" dirty="0" smtClean="0"/>
                        <a:t>weak acid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2.87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4.14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4.56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4.92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5.34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8.72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11.96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12.22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12.36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12.46</a:t>
                      </a:r>
                      <a:endParaRPr lang="en-US" sz="1800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12.52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655173"/>
              </p:ext>
            </p:extLst>
          </p:nvPr>
        </p:nvGraphicFramePr>
        <p:xfrm>
          <a:off x="5181600" y="1371600"/>
          <a:ext cx="30480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709"/>
                <a:gridCol w="1496291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mL 0.100 M </a:t>
                      </a:r>
                      <a:r>
                        <a:rPr lang="en-US" sz="1800" dirty="0" err="1" smtClean="0"/>
                        <a:t>NaOH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dirty="0" smtClean="0"/>
                        <a:t>Strong</a:t>
                      </a:r>
                      <a:r>
                        <a:rPr lang="en-US" sz="1800" baseline="0" dirty="0" smtClean="0"/>
                        <a:t> acid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1.60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11.96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12.22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12.36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12.46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12.52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 vs. mL Base </a:t>
            </a:r>
            <a:r>
              <a:rPr lang="en-US" dirty="0" smtClean="0"/>
              <a:t>added</a:t>
            </a:r>
            <a:br>
              <a:rPr lang="en-US" dirty="0" smtClean="0"/>
            </a:br>
            <a:r>
              <a:rPr lang="en-US" dirty="0" smtClean="0"/>
              <a:t>weak acid/strong base</a:t>
            </a:r>
            <a:endParaRPr lang="en-US" dirty="0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2057400" y="1981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057400" y="4953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38202" y="3200400"/>
            <a:ext cx="538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pH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048000" y="5181601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mL OH- added</a:t>
            </a:r>
          </a:p>
        </p:txBody>
      </p:sp>
      <p:sp>
        <p:nvSpPr>
          <p:cNvPr id="104457" name="Arc 9"/>
          <p:cNvSpPr>
            <a:spLocks/>
          </p:cNvSpPr>
          <p:nvPr/>
        </p:nvSpPr>
        <p:spPr bwMode="auto">
          <a:xfrm flipV="1">
            <a:off x="2667000" y="2971800"/>
            <a:ext cx="1257301" cy="144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Arc 10"/>
          <p:cNvSpPr>
            <a:spLocks/>
          </p:cNvSpPr>
          <p:nvPr/>
        </p:nvSpPr>
        <p:spPr bwMode="auto">
          <a:xfrm flipH="1">
            <a:off x="3924300" y="1670145"/>
            <a:ext cx="1752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Arc 11"/>
          <p:cNvSpPr>
            <a:spLocks/>
          </p:cNvSpPr>
          <p:nvPr/>
        </p:nvSpPr>
        <p:spPr bwMode="auto">
          <a:xfrm flipV="1">
            <a:off x="3848100" y="2051145"/>
            <a:ext cx="76200" cy="13841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1981200" y="3505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676400" y="3276601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" name="Arc 1"/>
          <p:cNvSpPr/>
          <p:nvPr/>
        </p:nvSpPr>
        <p:spPr>
          <a:xfrm flipH="1">
            <a:off x="2057401" y="4419600"/>
            <a:ext cx="1181100" cy="533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38502" y="4419603"/>
            <a:ext cx="3017113" cy="521730"/>
            <a:chOff x="3238501" y="4419602"/>
            <a:chExt cx="3017113" cy="521730"/>
          </a:xfrm>
        </p:grpSpPr>
        <p:sp>
          <p:nvSpPr>
            <p:cNvPr id="3" name="TextBox 2"/>
            <p:cNvSpPr txBox="1"/>
            <p:nvPr/>
          </p:nvSpPr>
          <p:spPr>
            <a:xfrm>
              <a:off x="4800600" y="4572000"/>
              <a:ext cx="1455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Buffer Region</a:t>
              </a:r>
              <a:endParaRPr lang="en-US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3238501" y="4419602"/>
              <a:ext cx="1562099" cy="337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924300" y="3200398"/>
            <a:ext cx="1800079" cy="369332"/>
            <a:chOff x="3924302" y="3200400"/>
            <a:chExt cx="180007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419600" y="3200400"/>
              <a:ext cx="1304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Equivalence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3924302" y="3200402"/>
              <a:ext cx="495298" cy="1846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76799" y="1860648"/>
            <a:ext cx="2268129" cy="559830"/>
            <a:chOff x="4876800" y="1860647"/>
            <a:chExt cx="2268129" cy="559830"/>
          </a:xfrm>
        </p:grpSpPr>
        <p:sp>
          <p:nvSpPr>
            <p:cNvPr id="11" name="TextBox 10"/>
            <p:cNvSpPr txBox="1"/>
            <p:nvPr/>
          </p:nvSpPr>
          <p:spPr>
            <a:xfrm>
              <a:off x="5867400" y="2051145"/>
              <a:ext cx="1277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Excess Base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 flipV="1">
              <a:off x="4876800" y="1860647"/>
              <a:ext cx="990600" cy="3751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CB If benzoic acid, </a:t>
            </a:r>
            <a:r>
              <a:rPr lang="en-US" dirty="0" err="1"/>
              <a:t>pKa</a:t>
            </a:r>
            <a:r>
              <a:rPr lang="en-US" dirty="0"/>
              <a:t> = 4.05, is titrated with</a:t>
            </a:r>
          </a:p>
          <a:p>
            <a:pPr marL="0" indent="0">
              <a:buNone/>
            </a:pPr>
            <a:r>
              <a:rPr lang="en-US" dirty="0" err="1"/>
              <a:t>NaOH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), the equivalence point </a:t>
            </a:r>
            <a:r>
              <a:rPr lang="en-US" dirty="0" smtClean="0"/>
              <a:t>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Acidic if the initial concentration of acid</a:t>
            </a:r>
          </a:p>
          <a:p>
            <a:pPr marL="0" indent="0">
              <a:buNone/>
            </a:pPr>
            <a:r>
              <a:rPr lang="en-US" dirty="0"/>
              <a:t>was higher than that of base.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Always Acidic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Basic if the initial concentration of </a:t>
            </a:r>
            <a:r>
              <a:rPr lang="en-US" dirty="0" smtClean="0"/>
              <a:t>base was </a:t>
            </a:r>
            <a:r>
              <a:rPr lang="en-US" dirty="0"/>
              <a:t>higher than that of acid.</a:t>
            </a:r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Always Basic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Neutral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CB If methyl amine, </a:t>
            </a:r>
            <a:r>
              <a:rPr lang="en-US" dirty="0" err="1"/>
              <a:t>pKb</a:t>
            </a:r>
            <a:r>
              <a:rPr lang="en-US" dirty="0"/>
              <a:t> = 9.2, is titrated with</a:t>
            </a:r>
          </a:p>
          <a:p>
            <a:pPr marL="0" indent="0">
              <a:buNone/>
            </a:pPr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), the </a:t>
            </a:r>
            <a:r>
              <a:rPr lang="en-US" dirty="0" smtClean="0"/>
              <a:t>equivalence point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Acidic if the initial concentration of acid</a:t>
            </a:r>
          </a:p>
          <a:p>
            <a:pPr marL="0" indent="0">
              <a:buNone/>
            </a:pPr>
            <a:r>
              <a:rPr lang="en-US" dirty="0"/>
              <a:t>was higher than that of base.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Always Acidic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Basic if the initial concentration of base</a:t>
            </a:r>
          </a:p>
          <a:p>
            <a:pPr marL="0" indent="0">
              <a:buNone/>
            </a:pPr>
            <a:r>
              <a:rPr lang="en-US" dirty="0"/>
              <a:t>was higher than that of acid.</a:t>
            </a:r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Always Basic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Neutral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reverse happens with a weak base/strong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HCl</a:t>
            </a:r>
            <a:r>
              <a:rPr lang="en-US" dirty="0" smtClean="0"/>
              <a:t> + NH</a:t>
            </a:r>
            <a:r>
              <a:rPr lang="en-US" baseline="-25000" dirty="0" smtClean="0"/>
              <a:t>4</a:t>
            </a:r>
            <a:r>
              <a:rPr lang="en-US" dirty="0" smtClean="0"/>
              <a:t>OH </a:t>
            </a:r>
            <a:r>
              <a:rPr lang="en-US" dirty="0" smtClean="0">
                <a:latin typeface="Calibri"/>
                <a:cs typeface="Calibri"/>
              </a:rPr>
              <a:t>→ NH</a:t>
            </a:r>
            <a:r>
              <a:rPr lang="en-US" baseline="-25000" dirty="0" smtClean="0">
                <a:latin typeface="Calibri"/>
                <a:cs typeface="Calibri"/>
              </a:rPr>
              <a:t>4</a:t>
            </a:r>
            <a:r>
              <a:rPr lang="en-US" dirty="0" smtClean="0">
                <a:latin typeface="Calibri"/>
                <a:cs typeface="Calibri"/>
              </a:rPr>
              <a:t>Cl + H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O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When you start adding base, you’ve got excess strong acid, so only [</a:t>
            </a:r>
            <a:r>
              <a:rPr lang="en-US" dirty="0" err="1" smtClean="0">
                <a:latin typeface="Calibri"/>
                <a:cs typeface="Calibri"/>
              </a:rPr>
              <a:t>HCl</a:t>
            </a:r>
            <a:r>
              <a:rPr lang="en-US" dirty="0" smtClean="0">
                <a:latin typeface="Calibri"/>
                <a:cs typeface="Calibri"/>
              </a:rPr>
              <a:t>] matters  - “excess strong acid”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At equivalence, you have an acidic salt, so the pH is less than 7.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After equivalence, you’ve got a weak base and its conjugate acid – </a:t>
            </a:r>
            <a:r>
              <a:rPr lang="en-US" smtClean="0">
                <a:latin typeface="Calibri"/>
                <a:cs typeface="Calibri"/>
              </a:rPr>
              <a:t>buffer region!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 titration actually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add one reactant (</a:t>
            </a:r>
            <a:r>
              <a:rPr lang="en-US" dirty="0" err="1" smtClean="0"/>
              <a:t>NaOH</a:t>
            </a:r>
            <a:r>
              <a:rPr lang="en-US" dirty="0" smtClean="0"/>
              <a:t> in this case) drop by drop until the other reactant (H</a:t>
            </a:r>
            <a:r>
              <a:rPr lang="en-US" baseline="30000" dirty="0" smtClean="0"/>
              <a:t>+</a:t>
            </a:r>
            <a:r>
              <a:rPr lang="en-US" dirty="0" smtClean="0"/>
              <a:t> in this case) is completely reacted (neutralized).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know the reaction is over?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kind of indicator: another chemical compound, </a:t>
            </a:r>
            <a:r>
              <a:rPr lang="en-US" dirty="0" err="1" smtClean="0"/>
              <a:t>pH.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H</a:t>
            </a:r>
            <a:r>
              <a:rPr lang="en-US" sz="3500" baseline="30000"/>
              <a:t>+</a:t>
            </a:r>
            <a:r>
              <a:rPr lang="en-US" sz="3500"/>
              <a:t> + OH</a:t>
            </a:r>
            <a:r>
              <a:rPr lang="en-US" sz="3500" baseline="30000"/>
              <a:t>-</a:t>
            </a:r>
            <a:r>
              <a:rPr lang="en-US" sz="3500"/>
              <a:t> → H</a:t>
            </a:r>
            <a:r>
              <a:rPr lang="en-US" sz="3500" baseline="-25000"/>
              <a:t>2</a:t>
            </a:r>
            <a:r>
              <a:rPr lang="en-US" sz="3500"/>
              <a:t>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As I make water, by adding OH</a:t>
            </a:r>
            <a:r>
              <a:rPr lang="en-US" sz="2600" baseline="30000" dirty="0"/>
              <a:t>-</a:t>
            </a:r>
            <a:r>
              <a:rPr lang="en-US" sz="2600" dirty="0"/>
              <a:t> to H</a:t>
            </a:r>
            <a:r>
              <a:rPr lang="en-US" sz="2600" baseline="30000" dirty="0"/>
              <a:t>+</a:t>
            </a:r>
            <a:r>
              <a:rPr lang="en-US" sz="2600" dirty="0"/>
              <a:t> (or H</a:t>
            </a:r>
            <a:r>
              <a:rPr lang="en-US" sz="2600" baseline="30000" dirty="0"/>
              <a:t>+</a:t>
            </a:r>
            <a:r>
              <a:rPr lang="en-US" sz="2600" dirty="0"/>
              <a:t> to OH</a:t>
            </a:r>
            <a:r>
              <a:rPr lang="en-US" sz="2600" baseline="30000" dirty="0"/>
              <a:t>-</a:t>
            </a:r>
            <a:r>
              <a:rPr lang="en-US" sz="2600" dirty="0"/>
              <a:t>), the pH changes.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5410200" y="5181601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pH is low</a:t>
            </a:r>
          </a:p>
        </p:txBody>
      </p:sp>
      <p:pic>
        <p:nvPicPr>
          <p:cNvPr id="99355" name="Picture 27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58" name="WordArt 30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99359" name="WordArt 31"/>
          <p:cNvSpPr>
            <a:spLocks noChangeArrowheads="1" noChangeShapeType="1" noTextEdit="1"/>
          </p:cNvSpPr>
          <p:nvPr/>
        </p:nvSpPr>
        <p:spPr bwMode="auto">
          <a:xfrm>
            <a:off x="2971800" y="2286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99360" name="WordArt 32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99361" name="WordArt 33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99362" name="WordArt 34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99363" name="WordArt 35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99364" name="WordArt 36"/>
          <p:cNvSpPr>
            <a:spLocks noChangeArrowheads="1" noChangeShapeType="1" noTextEdit="1"/>
          </p:cNvSpPr>
          <p:nvPr/>
        </p:nvSpPr>
        <p:spPr bwMode="auto">
          <a:xfrm>
            <a:off x="2286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99365" name="WordArt 37"/>
          <p:cNvSpPr>
            <a:spLocks noChangeArrowheads="1" noChangeShapeType="1" noTextEdit="1"/>
          </p:cNvSpPr>
          <p:nvPr/>
        </p:nvSpPr>
        <p:spPr bwMode="auto">
          <a:xfrm>
            <a:off x="3048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99366" name="WordArt 38"/>
          <p:cNvSpPr>
            <a:spLocks noChangeArrowheads="1" noChangeShapeType="1" noTextEdit="1"/>
          </p:cNvSpPr>
          <p:nvPr/>
        </p:nvSpPr>
        <p:spPr bwMode="auto">
          <a:xfrm>
            <a:off x="2971800" y="4038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99367" name="WordArt 39"/>
          <p:cNvSpPr>
            <a:spLocks noChangeArrowheads="1" noChangeShapeType="1" noTextEdit="1"/>
          </p:cNvSpPr>
          <p:nvPr/>
        </p:nvSpPr>
        <p:spPr bwMode="auto">
          <a:xfrm>
            <a:off x="18288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143000" y="1447800"/>
            <a:ext cx="2514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2133600" y="28956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33400" y="15240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143000" y="38100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33400" y="44958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486400" y="4191000"/>
            <a:ext cx="266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pH is getting higher</a:t>
            </a:r>
          </a:p>
        </p:txBody>
      </p:sp>
      <p:pic>
        <p:nvPicPr>
          <p:cNvPr id="100361" name="Picture 9" descr="MCj02381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446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0363" name="WordArt 11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>
                    <a:alpha val="53000"/>
                  </a:srgbClr>
                </a:solidFill>
                <a:latin typeface="Arial Black"/>
              </a:rPr>
              <a:t>H-OH</a:t>
            </a:r>
          </a:p>
        </p:txBody>
      </p:sp>
      <p:sp>
        <p:nvSpPr>
          <p:cNvPr id="100364" name="WordArt 12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0365" name="WordArt 13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3000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1447800" y="19050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>
                    <a:alpha val="57001"/>
                  </a:srgbClr>
                </a:solidFill>
                <a:latin typeface="Arial Black"/>
              </a:rPr>
              <a:t>OH-</a:t>
            </a:r>
          </a:p>
        </p:txBody>
      </p:sp>
      <p:sp>
        <p:nvSpPr>
          <p:cNvPr id="100367" name="WordArt 15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0368" name="WordArt 16"/>
          <p:cNvSpPr>
            <a:spLocks noChangeArrowheads="1" noChangeShapeType="1" noTextEdit="1"/>
          </p:cNvSpPr>
          <p:nvPr/>
        </p:nvSpPr>
        <p:spPr bwMode="auto">
          <a:xfrm>
            <a:off x="2286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0369" name="WordArt 17"/>
          <p:cNvSpPr>
            <a:spLocks noChangeArrowheads="1" noChangeShapeType="1" noTextEdit="1"/>
          </p:cNvSpPr>
          <p:nvPr/>
        </p:nvSpPr>
        <p:spPr bwMode="auto">
          <a:xfrm>
            <a:off x="3048000" y="54102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1828800" y="3962400"/>
            <a:ext cx="533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Arial Black"/>
              </a:rPr>
              <a:t>H+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692019 and your message to 37607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2831</Words>
  <Application>Microsoft Office PowerPoint</Application>
  <PresentationFormat>On-screen Show (4:3)</PresentationFormat>
  <Paragraphs>606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What’s in your beaker?</vt:lpstr>
      <vt:lpstr>What’s a titration?</vt:lpstr>
      <vt:lpstr>Titration example</vt:lpstr>
      <vt:lpstr>A BALANCED EQUATION!</vt:lpstr>
      <vt:lpstr>Titration example</vt:lpstr>
      <vt:lpstr>How does a titration actually occur?</vt:lpstr>
      <vt:lpstr>H+ + OH- → H2O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 vs. mL Base added</vt:lpstr>
      <vt:lpstr>Could we calculate the pH all along the way?</vt:lpstr>
      <vt:lpstr>Potentiometric Titrations</vt:lpstr>
      <vt:lpstr>Strong Acid - Strong Base Titrations</vt:lpstr>
      <vt:lpstr>PowerPoint Presentation</vt:lpstr>
      <vt:lpstr>A Balanced Equation!</vt:lpstr>
      <vt:lpstr>pH of 50.00 mL of 0.100 M HCl</vt:lpstr>
      <vt:lpstr>Add 10.0 mL of 0.100 M NaOH</vt:lpstr>
      <vt:lpstr>Add 10.0 mL of 0.100 M NaOH</vt:lpstr>
      <vt:lpstr>Add another 10.0 mL of 0.100 M NaOH</vt:lpstr>
      <vt:lpstr>Add another 10.0 mL of 0.100 M NaOH</vt:lpstr>
      <vt:lpstr>Add another 10.0 mL of 0.100 M NaOH</vt:lpstr>
      <vt:lpstr>Add another 10.0 mL of 0.100 M NaOH</vt:lpstr>
      <vt:lpstr>WHAT’S IN THE BEAKER?</vt:lpstr>
      <vt:lpstr>Add another 10.0 mL of 0.100 M NaOH</vt:lpstr>
      <vt:lpstr>Add another 10.0 mL of 0.100 M NaOH</vt:lpstr>
      <vt:lpstr>Add another 10.0 mL of 0.100 M NaOH</vt:lpstr>
      <vt:lpstr>Summarizing</vt:lpstr>
      <vt:lpstr>pH vs. mL Base added</vt:lpstr>
      <vt:lpstr>Do they all look like that?</vt:lpstr>
      <vt:lpstr>PowerPoint Presentation</vt:lpstr>
      <vt:lpstr>A Balanced Equation!</vt:lpstr>
      <vt:lpstr>pH of 50.00 mL of 0.100 M HOAc</vt:lpstr>
      <vt:lpstr>Ka=1.8x10-5</vt:lpstr>
      <vt:lpstr>Add 10.0 mL of 0.100 M NaOH</vt:lpstr>
      <vt:lpstr>To get the pH, I now have to </vt:lpstr>
      <vt:lpstr>Ka=1.8x10-5</vt:lpstr>
      <vt:lpstr>Ka=1.8x10-5</vt:lpstr>
      <vt:lpstr>Add another 10.0 mL of 0.100 M NaOH</vt:lpstr>
      <vt:lpstr>Add another 10.0 mL of 0.100 M NaOH</vt:lpstr>
      <vt:lpstr>Add another 10.0 mL of 0.100 M NaOH</vt:lpstr>
      <vt:lpstr>Add another 10.0 mL of 0.100 M NaOH</vt:lpstr>
      <vt:lpstr>Is the pH=7?</vt:lpstr>
      <vt:lpstr>Is the pH 7?</vt:lpstr>
      <vt:lpstr>WHAT’S IN THE BEAKER?</vt:lpstr>
      <vt:lpstr>OMG IT’S A KB PROBLEM!</vt:lpstr>
      <vt:lpstr>Add another 10.0 mL of 0.100 M NaOH</vt:lpstr>
      <vt:lpstr>Summarizing</vt:lpstr>
      <vt:lpstr>Comparing</vt:lpstr>
      <vt:lpstr>pH vs. mL Base added weak acid/strong base</vt:lpstr>
      <vt:lpstr>PowerPoint Presentation</vt:lpstr>
      <vt:lpstr>PowerPoint Presentation</vt:lpstr>
      <vt:lpstr>The reverse happens with a weak base/strong acid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your beaker?</dc:title>
  <dc:creator>Joe</dc:creator>
  <cp:lastModifiedBy>Joe</cp:lastModifiedBy>
  <cp:revision>31</cp:revision>
  <dcterms:created xsi:type="dcterms:W3CDTF">2011-03-23T13:59:46Z</dcterms:created>
  <dcterms:modified xsi:type="dcterms:W3CDTF">2014-04-14T12:36:45Z</dcterms:modified>
</cp:coreProperties>
</file>