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09" r:id="rId15"/>
    <p:sldId id="344" r:id="rId16"/>
    <p:sldId id="338" r:id="rId17"/>
    <p:sldId id="339" r:id="rId18"/>
    <p:sldId id="340" r:id="rId19"/>
    <p:sldId id="341" r:id="rId20"/>
    <p:sldId id="342" r:id="rId21"/>
    <p:sldId id="343" r:id="rId22"/>
    <p:sldId id="345" r:id="rId23"/>
    <p:sldId id="310" r:id="rId24"/>
    <p:sldId id="259" r:id="rId25"/>
    <p:sldId id="260" r:id="rId26"/>
    <p:sldId id="269" r:id="rId27"/>
    <p:sldId id="263" r:id="rId28"/>
    <p:sldId id="311" r:id="rId29"/>
    <p:sldId id="264" r:id="rId30"/>
    <p:sldId id="265" r:id="rId31"/>
    <p:sldId id="266" r:id="rId32"/>
    <p:sldId id="323" r:id="rId33"/>
    <p:sldId id="267" r:id="rId34"/>
    <p:sldId id="268" r:id="rId35"/>
    <p:sldId id="270" r:id="rId36"/>
    <p:sldId id="271" r:id="rId37"/>
    <p:sldId id="272" r:id="rId38"/>
    <p:sldId id="273" r:id="rId39"/>
    <p:sldId id="275" r:id="rId40"/>
    <p:sldId id="274" r:id="rId41"/>
    <p:sldId id="276" r:id="rId42"/>
    <p:sldId id="277" r:id="rId43"/>
    <p:sldId id="278" r:id="rId44"/>
    <p:sldId id="279" r:id="rId45"/>
    <p:sldId id="346" r:id="rId46"/>
    <p:sldId id="280" r:id="rId47"/>
    <p:sldId id="281" r:id="rId48"/>
    <p:sldId id="282" r:id="rId49"/>
    <p:sldId id="306" r:id="rId50"/>
    <p:sldId id="316" r:id="rId51"/>
    <p:sldId id="307" r:id="rId52"/>
    <p:sldId id="305" r:id="rId53"/>
    <p:sldId id="308" r:id="rId54"/>
    <p:sldId id="283" r:id="rId55"/>
    <p:sldId id="284" r:id="rId56"/>
    <p:sldId id="285" r:id="rId57"/>
    <p:sldId id="286" r:id="rId58"/>
    <p:sldId id="287" r:id="rId59"/>
    <p:sldId id="288" r:id="rId60"/>
    <p:sldId id="289" r:id="rId61"/>
    <p:sldId id="290" r:id="rId62"/>
    <p:sldId id="291" r:id="rId63"/>
    <p:sldId id="292" r:id="rId64"/>
    <p:sldId id="324" r:id="rId65"/>
    <p:sldId id="318" r:id="rId66"/>
    <p:sldId id="317" r:id="rId67"/>
    <p:sldId id="293" r:id="rId68"/>
    <p:sldId id="294" r:id="rId69"/>
    <p:sldId id="320" r:id="rId70"/>
    <p:sldId id="312" r:id="rId71"/>
    <p:sldId id="295" r:id="rId72"/>
    <p:sldId id="315" r:id="rId73"/>
    <p:sldId id="325" r:id="rId74"/>
    <p:sldId id="313" r:id="rId7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FB4E8B9-F6A9-49A7-B7DC-F0CD369A4CE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0183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0184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5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6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E445C-652B-419F-8BEF-60B6A79BDE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6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BA298-DC2F-48A5-AE49-48EB27689D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83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8D12CAD-99BA-43FE-88C8-4B14216E91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3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ABDF8-2CDD-499D-AF2C-5FB36C1F3B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03D23-0C46-4052-AEF2-54C1EC685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1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4FBCF-408B-4998-A1E7-3E183E0A8F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1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9976D-42A5-481A-A6BB-AA380F847E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E74F4-0402-4486-AC6A-6DD01DDE61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04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F238F-3E15-4619-91E1-F998B94085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D2C5D-4C84-4AC8-8E2B-563DF63CDB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8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9BBFB-CA49-4A80-819A-1E4571A2F4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0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61466F2-A7F8-46E2-B9F9-B9C66028F03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8305800" cy="1736725"/>
          </a:xfrm>
        </p:spPr>
        <p:txBody>
          <a:bodyPr/>
          <a:lstStyle/>
          <a:p>
            <a:r>
              <a:rPr lang="en-US"/>
              <a:t>Chemical Equilibrium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Acids &amp; Bases in Aqueous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solutions are created equal…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Like any other aqueous solution, a solution of either an acid or base is defined by its concentration.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So what’s this thing called pH?</a:t>
            </a:r>
          </a:p>
        </p:txBody>
      </p:sp>
    </p:spTree>
    <p:extLst>
      <p:ext uri="{BB962C8B-B14F-4D97-AF65-F5344CB8AC3E}">
        <p14:creationId xmlns:p14="http://schemas.microsoft.com/office/powerpoint/2010/main" val="268490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 is concentration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The pH scale is just a logarithmic scale for the Molarity of the protons in the solution.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The pH scale is logarithmic (the difference between pH=1 and pH=2 is a factor of 10)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pH is concentration</a:t>
            </a:r>
          </a:p>
        </p:txBody>
      </p:sp>
    </p:spTree>
    <p:extLst>
      <p:ext uri="{BB962C8B-B14F-4D97-AF65-F5344CB8AC3E}">
        <p14:creationId xmlns:p14="http://schemas.microsoft.com/office/powerpoint/2010/main" val="156108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Damn those logs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pH = - log [H</a:t>
            </a:r>
            <a:r>
              <a:rPr lang="en-US" baseline="30000" dirty="0"/>
              <a:t>+</a:t>
            </a:r>
            <a:r>
              <a:rPr lang="en-US" dirty="0"/>
              <a:t>]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[x] always means “concentration of x”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[H</a:t>
            </a:r>
            <a:r>
              <a:rPr lang="en-US" baseline="30000" dirty="0"/>
              <a:t>+</a:t>
            </a:r>
            <a:r>
              <a:rPr lang="en-US" dirty="0"/>
              <a:t>] should be in M.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pH is ONLY the concentration of H</a:t>
            </a:r>
            <a:r>
              <a:rPr lang="en-US" baseline="30000" dirty="0"/>
              <a:t>+.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8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0.1 </a:t>
            </a:r>
            <a:r>
              <a:rPr lang="en-US" dirty="0"/>
              <a:t>M </a:t>
            </a:r>
            <a:r>
              <a:rPr lang="en-US" dirty="0" err="1"/>
              <a:t>HCl</a:t>
            </a:r>
            <a:r>
              <a:rPr lang="en-US" dirty="0"/>
              <a:t> solution.  What’s the pH?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Implicitly, you must recognize that: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     </a:t>
            </a:r>
            <a:r>
              <a:rPr lang="en-US" dirty="0" err="1"/>
              <a:t>HCl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→ H</a:t>
            </a:r>
            <a:r>
              <a:rPr lang="en-US" baseline="30000" dirty="0"/>
              <a:t>+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baseline="30000" dirty="0"/>
              <a:t> </a:t>
            </a:r>
            <a:r>
              <a:rPr lang="en-US" dirty="0"/>
              <a:t>+ </a:t>
            </a:r>
            <a:r>
              <a:rPr lang="en-US" dirty="0" err="1"/>
              <a:t>Cl</a:t>
            </a:r>
            <a:r>
              <a:rPr lang="en-US" baseline="30000" dirty="0"/>
              <a:t>-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 smtClean="0"/>
              <a:t>)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Or,	    </a:t>
            </a:r>
            <a:r>
              <a:rPr lang="en-US" dirty="0" err="1"/>
              <a:t>HCl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(l)</a:t>
            </a:r>
            <a:r>
              <a:rPr lang="en-US" dirty="0"/>
              <a:t> → 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baseline="30000" dirty="0"/>
              <a:t> </a:t>
            </a:r>
            <a:r>
              <a:rPr lang="en-US" dirty="0"/>
              <a:t>+ </a:t>
            </a:r>
            <a:r>
              <a:rPr lang="en-US" dirty="0" err="1"/>
              <a:t>Cl</a:t>
            </a:r>
            <a:r>
              <a:rPr lang="en-US" baseline="30000" dirty="0"/>
              <a:t>-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pH = - log [H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]=-log[H</a:t>
            </a:r>
            <a:r>
              <a:rPr lang="en-US" baseline="30000" dirty="0" smtClean="0"/>
              <a:t>+</a:t>
            </a:r>
            <a:r>
              <a:rPr lang="en-US" dirty="0" smtClean="0"/>
              <a:t>]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 is just an H</a:t>
            </a:r>
            <a:r>
              <a:rPr lang="en-US" baseline="30000" dirty="0" smtClean="0"/>
              <a:t>+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Protons don’t float around freely in water, they ALWAYS hook up with a water molecule.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6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0.1 </a:t>
            </a:r>
            <a:r>
              <a:rPr lang="en-US" dirty="0"/>
              <a:t>M </a:t>
            </a:r>
            <a:r>
              <a:rPr lang="en-US" dirty="0" err="1"/>
              <a:t>HCl</a:t>
            </a:r>
            <a:r>
              <a:rPr lang="en-US" dirty="0"/>
              <a:t> solution.  What’s the pH?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Implicitly, you must recognize that: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     </a:t>
            </a:r>
            <a:r>
              <a:rPr lang="en-US" dirty="0" err="1"/>
              <a:t>HCl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→ H</a:t>
            </a:r>
            <a:r>
              <a:rPr lang="en-US" baseline="30000" dirty="0"/>
              <a:t>+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baseline="30000" dirty="0"/>
              <a:t> </a:t>
            </a:r>
            <a:r>
              <a:rPr lang="en-US" dirty="0"/>
              <a:t>+ </a:t>
            </a:r>
            <a:r>
              <a:rPr lang="en-US" dirty="0" err="1"/>
              <a:t>Cl</a:t>
            </a:r>
            <a:r>
              <a:rPr lang="en-US" baseline="30000" dirty="0"/>
              <a:t>-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 smtClean="0"/>
              <a:t>)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Or,	    </a:t>
            </a:r>
            <a:r>
              <a:rPr lang="en-US" dirty="0" err="1"/>
              <a:t>HCl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(l)</a:t>
            </a:r>
            <a:r>
              <a:rPr lang="en-US" dirty="0"/>
              <a:t> → 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baseline="30000" dirty="0"/>
              <a:t> </a:t>
            </a:r>
            <a:r>
              <a:rPr lang="en-US" dirty="0"/>
              <a:t>+ </a:t>
            </a:r>
            <a:r>
              <a:rPr lang="en-US" dirty="0" err="1"/>
              <a:t>Cl</a:t>
            </a:r>
            <a:r>
              <a:rPr lang="en-US" baseline="30000" dirty="0"/>
              <a:t>-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pH = - log [H</a:t>
            </a:r>
            <a:r>
              <a:rPr lang="en-US" baseline="30000" dirty="0"/>
              <a:t>+</a:t>
            </a:r>
            <a:r>
              <a:rPr lang="en-US" dirty="0"/>
              <a:t>] = - log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pH = - log </a:t>
            </a:r>
            <a:r>
              <a:rPr lang="en-US" dirty="0" smtClean="0"/>
              <a:t>(0.1 </a:t>
            </a:r>
            <a:r>
              <a:rPr lang="en-US" dirty="0"/>
              <a:t>M) = </a:t>
            </a:r>
            <a:r>
              <a:rPr lang="en-US" dirty="0" smtClean="0"/>
              <a:t>1.0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8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made an assumption?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assumed 100% of the </a:t>
            </a:r>
            <a:r>
              <a:rPr lang="en-US" dirty="0" err="1" smtClean="0"/>
              <a:t>HCl</a:t>
            </a:r>
            <a:r>
              <a:rPr lang="en-US" dirty="0" smtClean="0"/>
              <a:t> dissociated!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HCl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→ H</a:t>
            </a:r>
            <a:r>
              <a:rPr lang="en-US" baseline="30000" dirty="0"/>
              <a:t>+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baseline="30000" dirty="0"/>
              <a:t> </a:t>
            </a:r>
            <a:r>
              <a:rPr lang="en-US" dirty="0"/>
              <a:t>+ </a:t>
            </a:r>
            <a:r>
              <a:rPr lang="en-US" dirty="0" err="1"/>
              <a:t>Cl</a:t>
            </a:r>
            <a:r>
              <a:rPr lang="en-US" baseline="30000" dirty="0"/>
              <a:t>-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That’s why 0.1 M </a:t>
            </a:r>
            <a:r>
              <a:rPr lang="en-US" dirty="0" err="1" smtClean="0"/>
              <a:t>HCl</a:t>
            </a:r>
            <a:r>
              <a:rPr lang="en-US" dirty="0" smtClean="0"/>
              <a:t> gave me 0.1 M H</a:t>
            </a:r>
            <a:r>
              <a:rPr lang="en-US" baseline="30000" dirty="0" smtClean="0"/>
              <a:t>+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Suppose only 75% of the </a:t>
            </a:r>
            <a:r>
              <a:rPr lang="en-US" dirty="0" err="1" smtClean="0"/>
              <a:t>HCl</a:t>
            </a:r>
            <a:r>
              <a:rPr lang="en-US" dirty="0" smtClean="0"/>
              <a:t> dissociated?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975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75% dissociated means…?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HCl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/>
              <a:t>)</a:t>
            </a:r>
            <a:r>
              <a:rPr lang="en-US" dirty="0"/>
              <a:t> → H</a:t>
            </a:r>
            <a:r>
              <a:rPr lang="en-US" baseline="30000" dirty="0"/>
              <a:t>+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baseline="30000" dirty="0"/>
              <a:t> </a:t>
            </a:r>
            <a:r>
              <a:rPr lang="en-US" dirty="0"/>
              <a:t>+ </a:t>
            </a:r>
            <a:r>
              <a:rPr lang="en-US" dirty="0" err="1"/>
              <a:t>Cl</a:t>
            </a:r>
            <a:r>
              <a:rPr lang="en-US" baseline="30000" dirty="0"/>
              <a:t>-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822490"/>
              </p:ext>
            </p:extLst>
          </p:nvPr>
        </p:nvGraphicFramePr>
        <p:xfrm>
          <a:off x="762000" y="2590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304800"/>
                <a:gridCol w="12192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r>
                        <a:rPr lang="en-US" baseline="0" dirty="0" smtClean="0"/>
                        <a:t>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180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75% dissociated means…?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HCl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/>
              <a:t>)</a:t>
            </a:r>
            <a:r>
              <a:rPr lang="en-US" dirty="0"/>
              <a:t> → H</a:t>
            </a:r>
            <a:r>
              <a:rPr lang="en-US" baseline="30000" dirty="0"/>
              <a:t>+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baseline="30000" dirty="0"/>
              <a:t> </a:t>
            </a:r>
            <a:r>
              <a:rPr lang="en-US" dirty="0"/>
              <a:t>+ </a:t>
            </a:r>
            <a:r>
              <a:rPr lang="en-US" dirty="0" err="1"/>
              <a:t>Cl</a:t>
            </a:r>
            <a:r>
              <a:rPr lang="en-US" baseline="30000" dirty="0"/>
              <a:t>-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606951"/>
              </p:ext>
            </p:extLst>
          </p:nvPr>
        </p:nvGraphicFramePr>
        <p:xfrm>
          <a:off x="762000" y="2590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304800"/>
                <a:gridCol w="12192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r>
                        <a:rPr lang="en-US" baseline="0" dirty="0" smtClean="0"/>
                        <a:t>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75% left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870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75% dissociated means…?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HCl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/>
              <a:t>)</a:t>
            </a:r>
            <a:r>
              <a:rPr lang="en-US" dirty="0"/>
              <a:t> → H</a:t>
            </a:r>
            <a:r>
              <a:rPr lang="en-US" baseline="30000" dirty="0"/>
              <a:t>+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baseline="30000" dirty="0"/>
              <a:t> </a:t>
            </a:r>
            <a:r>
              <a:rPr lang="en-US" dirty="0"/>
              <a:t>+ </a:t>
            </a:r>
            <a:r>
              <a:rPr lang="en-US" dirty="0" err="1"/>
              <a:t>Cl</a:t>
            </a:r>
            <a:r>
              <a:rPr lang="en-US" baseline="30000" dirty="0"/>
              <a:t>-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0.1-x=0.025 M</a:t>
            </a:r>
          </a:p>
          <a:p>
            <a:pPr marL="0" indent="0">
              <a:buNone/>
            </a:pPr>
            <a:r>
              <a:rPr lang="en-US" dirty="0" smtClean="0"/>
              <a:t>X=0.075 M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54037"/>
              </p:ext>
            </p:extLst>
          </p:nvPr>
        </p:nvGraphicFramePr>
        <p:xfrm>
          <a:off x="762000" y="2590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304800"/>
                <a:gridCol w="12192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r>
                        <a:rPr lang="en-US" baseline="0" dirty="0" smtClean="0"/>
                        <a:t>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0.025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35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 is K is K is 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No matter what type of reaction you are talking about – equilibrium properties remain the same.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K</a:t>
            </a:r>
            <a:r>
              <a:rPr lang="en-US" baseline="-25000"/>
              <a:t>c</a:t>
            </a:r>
            <a:r>
              <a:rPr lang="en-US"/>
              <a:t>, K</a:t>
            </a:r>
            <a:r>
              <a:rPr lang="en-US" baseline="-25000"/>
              <a:t>p</a:t>
            </a:r>
            <a:r>
              <a:rPr lang="en-US"/>
              <a:t>, K</a:t>
            </a:r>
            <a:r>
              <a:rPr lang="en-US" baseline="-25000"/>
              <a:t>a</a:t>
            </a:r>
            <a:r>
              <a:rPr lang="en-US"/>
              <a:t>, K</a:t>
            </a:r>
            <a:r>
              <a:rPr lang="en-US" baseline="-25000"/>
              <a:t>b</a:t>
            </a:r>
            <a:r>
              <a:rPr lang="en-US"/>
              <a:t>, K</a:t>
            </a:r>
            <a:r>
              <a:rPr lang="en-US" baseline="-25000"/>
              <a:t>w</a:t>
            </a:r>
            <a:r>
              <a:rPr lang="en-US"/>
              <a:t>, K</a:t>
            </a:r>
            <a:r>
              <a:rPr lang="en-US" baseline="-25000"/>
              <a:t>sp</a:t>
            </a:r>
            <a:r>
              <a:rPr lang="en-US"/>
              <a:t>, K</a:t>
            </a:r>
            <a:r>
              <a:rPr lang="en-US" baseline="-25000"/>
              <a:t>f</a:t>
            </a: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The subscripts refer to certain specific TYPES of equilibria, but…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75% dissociated means…?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HCl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/>
              <a:t>)</a:t>
            </a:r>
            <a:r>
              <a:rPr lang="en-US" dirty="0"/>
              <a:t> → H</a:t>
            </a:r>
            <a:r>
              <a:rPr lang="en-US" baseline="30000" dirty="0"/>
              <a:t>+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baseline="30000" dirty="0"/>
              <a:t> </a:t>
            </a:r>
            <a:r>
              <a:rPr lang="en-US" dirty="0"/>
              <a:t>+ </a:t>
            </a:r>
            <a:r>
              <a:rPr lang="en-US" dirty="0" err="1"/>
              <a:t>Cl</a:t>
            </a:r>
            <a:r>
              <a:rPr lang="en-US" baseline="30000" dirty="0"/>
              <a:t>-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pH = -log[H</a:t>
            </a:r>
            <a:r>
              <a:rPr lang="en-US" baseline="30000" dirty="0" smtClean="0"/>
              <a:t>+</a:t>
            </a:r>
            <a:r>
              <a:rPr lang="en-US" dirty="0" smtClean="0"/>
              <a:t>]=-log(0.075 M) = 1.1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828995"/>
              </p:ext>
            </p:extLst>
          </p:nvPr>
        </p:nvGraphicFramePr>
        <p:xfrm>
          <a:off x="762000" y="2590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304800"/>
                <a:gridCol w="12192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r>
                        <a:rPr lang="en-US" baseline="0" dirty="0" smtClean="0"/>
                        <a:t>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0.025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0.075</a:t>
                      </a:r>
                      <a:r>
                        <a:rPr lang="en-US" baseline="0" dirty="0" smtClean="0"/>
                        <a:t>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0.075 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357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my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have several – but one main one:</a:t>
            </a:r>
          </a:p>
          <a:p>
            <a:pPr marL="514350" indent="-514350">
              <a:buAutoNum type="arabicPeriod"/>
            </a:pPr>
            <a:r>
              <a:rPr lang="en-US" dirty="0" smtClean="0"/>
              <a:t>pH is NOT </a:t>
            </a:r>
            <a:r>
              <a:rPr lang="en-US" dirty="0" err="1" smtClean="0"/>
              <a:t>NOT</a:t>
            </a:r>
            <a:r>
              <a:rPr lang="en-US" dirty="0" smtClean="0"/>
              <a:t> </a:t>
            </a:r>
            <a:r>
              <a:rPr lang="en-US" dirty="0" err="1" smtClean="0"/>
              <a:t>NOT</a:t>
            </a:r>
            <a:r>
              <a:rPr lang="en-US" dirty="0" smtClean="0"/>
              <a:t> the concentration of the acid.  It’s the concentration of the H</a:t>
            </a:r>
            <a:r>
              <a:rPr lang="en-US" baseline="30000" dirty="0" smtClean="0"/>
              <a:t>+ </a:t>
            </a:r>
            <a:r>
              <a:rPr lang="en-US" dirty="0" smtClean="0"/>
              <a:t>(or 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 - same thing) that fell off the acid.</a:t>
            </a:r>
          </a:p>
          <a:p>
            <a:pPr marL="514350" indent="-514350">
              <a:buAutoNum type="arabicPeriod"/>
            </a:pPr>
            <a:r>
              <a:rPr lang="en-US" dirty="0" smtClean="0"/>
              <a:t>To determine the actual pH, I need to know how much acid dissociated.</a:t>
            </a:r>
          </a:p>
          <a:p>
            <a:pPr marL="514350" indent="-514350">
              <a:buAutoNum type="arabicPeriod"/>
            </a:pPr>
            <a:r>
              <a:rPr lang="en-US" dirty="0" smtClean="0"/>
              <a:t>ICE charts are good for a lot of different things!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918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would the acid not 100% dissociate?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98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if I’m looking for pH…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…I need to know the 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 concentration.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 concentration WHEN…?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At equilibrium, of course.  Before that, the system isn’t stable and it is constantly changing.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6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Acid Dissociation Reactions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just a specific type of reaction.</a:t>
            </a:r>
          </a:p>
          <a:p>
            <a:r>
              <a:rPr lang="en-US"/>
              <a:t>Referring to Bronsted-Lowry acids: proton donors</a:t>
            </a:r>
          </a:p>
          <a:p>
            <a:r>
              <a:rPr lang="en-US"/>
              <a:t>An acid is only an acid when in the presence of a base</a:t>
            </a:r>
          </a:p>
          <a:p>
            <a:r>
              <a:rPr lang="en-US"/>
              <a:t>Water is the universal base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General K</a:t>
            </a:r>
            <a:r>
              <a:rPr lang="en-US" b="1" baseline="-25000"/>
              <a:t>a</a:t>
            </a:r>
            <a:r>
              <a:rPr lang="en-US" b="1"/>
              <a:t> Reaction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The general form of this reaction for any generic acid (HA) is: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HA</a:t>
            </a:r>
            <a:r>
              <a:rPr lang="en-US" baseline="-25000"/>
              <a:t>(aq)</a:t>
            </a:r>
            <a:r>
              <a:rPr lang="en-US"/>
              <a:t> +   H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 (l)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</a:t>
            </a:r>
            <a:r>
              <a:rPr lang="en-US">
                <a:sym typeface="WP MathA" pitchFamily="2" charset="2"/>
              </a:rPr>
              <a:t>    A</a:t>
            </a:r>
            <a:r>
              <a:rPr lang="en-US" baseline="30000">
                <a:sym typeface="WP MathA" pitchFamily="2" charset="2"/>
              </a:rPr>
              <a:t>-</a:t>
            </a:r>
            <a:r>
              <a:rPr lang="en-US" baseline="-25000">
                <a:sym typeface="WP MathA" pitchFamily="2" charset="2"/>
              </a:rPr>
              <a:t>(aq)</a:t>
            </a:r>
            <a:r>
              <a:rPr lang="en-US" baseline="30000">
                <a:sym typeface="WP MathA" pitchFamily="2" charset="2"/>
              </a:rPr>
              <a:t>     </a:t>
            </a:r>
            <a:r>
              <a:rPr lang="en-US">
                <a:sym typeface="WP MathA" pitchFamily="2" charset="2"/>
              </a:rPr>
              <a:t> +    H</a:t>
            </a:r>
            <a:r>
              <a:rPr lang="en-US" baseline="-25000">
                <a:sym typeface="WP MathA" pitchFamily="2" charset="2"/>
              </a:rPr>
              <a:t>3</a:t>
            </a:r>
            <a:r>
              <a:rPr lang="en-US">
                <a:sym typeface="WP MathA" pitchFamily="2" charset="2"/>
              </a:rPr>
              <a:t>O</a:t>
            </a:r>
            <a:r>
              <a:rPr lang="en-US" baseline="30000">
                <a:sym typeface="WP MathA" pitchFamily="2" charset="2"/>
              </a:rPr>
              <a:t>+</a:t>
            </a:r>
            <a:r>
              <a:rPr lang="en-US" baseline="-25000">
                <a:sym typeface="WP MathA" pitchFamily="2" charset="2"/>
              </a:rPr>
              <a:t>(aq)</a:t>
            </a:r>
          </a:p>
          <a:p>
            <a:pPr>
              <a:buFont typeface="Wingdings" pitchFamily="2" charset="2"/>
              <a:buNone/>
            </a:pPr>
            <a:endParaRPr lang="en-US" baseline="-25000">
              <a:sym typeface="WP MathA" pitchFamily="2" charset="2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baseline="-25000">
                <a:sym typeface="WP MathA" pitchFamily="2" charset="2"/>
              </a:rPr>
              <a:t>  </a:t>
            </a:r>
            <a:r>
              <a:rPr lang="en-US">
                <a:sym typeface="WP MathA" pitchFamily="2" charset="2"/>
              </a:rPr>
              <a:t>Acid        Base  Conjugate     Conjugate</a:t>
            </a:r>
          </a:p>
          <a:p>
            <a:pPr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>
                <a:sym typeface="WP MathA" pitchFamily="2" charset="2"/>
              </a:rPr>
              <a:t>				      base             acid</a:t>
            </a:r>
            <a:endParaRPr lang="en-US" baseline="-25000">
              <a:sym typeface="WP MathA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Shorthand Notation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Sometimes the water is left out: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HA</a:t>
            </a:r>
            <a:r>
              <a:rPr lang="en-US" baseline="-25000"/>
              <a:t>(aq)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</a:t>
            </a:r>
            <a:r>
              <a:rPr lang="en-US">
                <a:sym typeface="WP MathA" pitchFamily="2" charset="2"/>
              </a:rPr>
              <a:t>    A</a:t>
            </a:r>
            <a:r>
              <a:rPr lang="en-US" baseline="30000">
                <a:sym typeface="WP MathA" pitchFamily="2" charset="2"/>
              </a:rPr>
              <a:t>-</a:t>
            </a:r>
            <a:r>
              <a:rPr lang="en-US" baseline="-25000">
                <a:sym typeface="WP MathA" pitchFamily="2" charset="2"/>
              </a:rPr>
              <a:t>(aq)</a:t>
            </a:r>
            <a:r>
              <a:rPr lang="en-US" baseline="30000">
                <a:sym typeface="WP MathA" pitchFamily="2" charset="2"/>
              </a:rPr>
              <a:t>     </a:t>
            </a:r>
            <a:r>
              <a:rPr lang="en-US">
                <a:sym typeface="WP MathA" pitchFamily="2" charset="2"/>
              </a:rPr>
              <a:t> +    H</a:t>
            </a:r>
            <a:r>
              <a:rPr lang="en-US" baseline="30000">
                <a:sym typeface="WP MathA" pitchFamily="2" charset="2"/>
              </a:rPr>
              <a:t>+</a:t>
            </a:r>
            <a:r>
              <a:rPr lang="en-US" baseline="-25000">
                <a:sym typeface="WP MathA" pitchFamily="2" charset="2"/>
              </a:rPr>
              <a:t>(aq)</a:t>
            </a:r>
          </a:p>
          <a:p>
            <a:pPr>
              <a:buFont typeface="Wingdings" pitchFamily="2" charset="2"/>
              <a:buNone/>
            </a:pPr>
            <a:endParaRPr lang="en-US" baseline="-25000">
              <a:sym typeface="WP MathA" pitchFamily="2" charset="2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baseline="-25000">
                <a:sym typeface="WP MathA" pitchFamily="2" charset="2"/>
              </a:rPr>
              <a:t>  </a:t>
            </a:r>
          </a:p>
          <a:p>
            <a:pPr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>
                <a:sym typeface="WP MathA" pitchFamily="2" charset="2"/>
              </a:rPr>
              <a:t>This is simpler, but somewhat less precise.  It looks like a dissociation reaction, but it doesn’t look like an acid/base reaction.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sample problem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What is the pH of a 0.100 M HOAc solution?  </a:t>
            </a:r>
          </a:p>
          <a:p>
            <a:pPr>
              <a:buFont typeface="Wingdings" pitchFamily="2" charset="2"/>
              <a:buNone/>
            </a:pPr>
            <a:r>
              <a:rPr lang="en-US"/>
              <a:t>The K</a:t>
            </a:r>
            <a:r>
              <a:rPr lang="en-US" baseline="-25000"/>
              <a:t>a</a:t>
            </a:r>
            <a:r>
              <a:rPr lang="en-US"/>
              <a:t> of HOAc = 1.8 x 10</a:t>
            </a:r>
            <a:r>
              <a:rPr lang="en-US" baseline="30000"/>
              <a:t>-5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sample problem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What is the pH of a 0.100 M </a:t>
            </a:r>
            <a:r>
              <a:rPr lang="en-US" dirty="0" err="1"/>
              <a:t>HOAc</a:t>
            </a:r>
            <a:r>
              <a:rPr lang="en-US" dirty="0"/>
              <a:t> solution? 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The </a:t>
            </a:r>
            <a:r>
              <a:rPr lang="en-US" dirty="0" err="1"/>
              <a:t>K</a:t>
            </a:r>
            <a:r>
              <a:rPr lang="en-US" baseline="-25000" dirty="0" err="1"/>
              <a:t>a</a:t>
            </a:r>
            <a:r>
              <a:rPr lang="en-US" dirty="0"/>
              <a:t> of </a:t>
            </a:r>
            <a:r>
              <a:rPr lang="en-US" dirty="0" err="1"/>
              <a:t>HOAc</a:t>
            </a:r>
            <a:r>
              <a:rPr lang="en-US" dirty="0"/>
              <a:t> = 1.8 x </a:t>
            </a:r>
            <a:r>
              <a:rPr lang="en-US" dirty="0" smtClean="0"/>
              <a:t>10</a:t>
            </a:r>
            <a:r>
              <a:rPr lang="en-US" baseline="30000" dirty="0" smtClean="0"/>
              <a:t>-5</a:t>
            </a:r>
          </a:p>
          <a:p>
            <a:pPr>
              <a:buFont typeface="Wingdings" pitchFamily="2" charset="2"/>
              <a:buNone/>
            </a:pPr>
            <a:endParaRPr lang="en-US" baseline="30000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It’s just an equilibrium problem.  Equilibrium problems have…???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sz="4400" dirty="0" smtClean="0"/>
              <a:t>3 FRIGGING PARTS!!!!!!!!!!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7789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mph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Old Familiar solution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pt-BR"/>
              <a:t>1</a:t>
            </a:r>
            <a:r>
              <a:rPr lang="pt-BR" baseline="30000"/>
              <a:t>st</a:t>
            </a:r>
            <a:r>
              <a:rPr lang="pt-BR"/>
              <a:t> we need a balanced equation: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90800"/>
            <a:ext cx="8464550" cy="525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8000"/>
              <a:t> K is K is K is K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1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Old Familiar solution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pt-BR" dirty="0"/>
              <a:t>1</a:t>
            </a:r>
            <a:r>
              <a:rPr lang="pt-BR" baseline="30000" dirty="0"/>
              <a:t>st</a:t>
            </a:r>
            <a:r>
              <a:rPr lang="pt-BR" dirty="0"/>
              <a:t> we need a balanced equation:</a:t>
            </a:r>
          </a:p>
          <a:p>
            <a:pPr>
              <a:buFont typeface="Wingdings" pitchFamily="2" charset="2"/>
              <a:buNone/>
            </a:pPr>
            <a:endParaRPr lang="pt-BR" dirty="0"/>
          </a:p>
          <a:p>
            <a:pPr>
              <a:buFont typeface="Wingdings" pitchFamily="2" charset="2"/>
              <a:buNone/>
            </a:pPr>
            <a:r>
              <a:rPr lang="pt-BR" dirty="0"/>
              <a:t>HOAc </a:t>
            </a:r>
            <a:r>
              <a:rPr lang="pt-BR" baseline="-25000" dirty="0"/>
              <a:t>(aq)</a:t>
            </a:r>
            <a:r>
              <a:rPr lang="pt-BR" dirty="0"/>
              <a:t> + H</a:t>
            </a:r>
            <a:r>
              <a:rPr lang="pt-BR" baseline="-25000" dirty="0"/>
              <a:t>2</a:t>
            </a:r>
            <a:r>
              <a:rPr lang="pt-BR" dirty="0"/>
              <a:t>O </a:t>
            </a:r>
            <a:r>
              <a:rPr lang="pt-BR" baseline="-25000" dirty="0"/>
              <a:t>(l)</a:t>
            </a:r>
            <a:r>
              <a:rPr lang="pt-BR" dirty="0"/>
              <a:t>↔ H</a:t>
            </a:r>
            <a:r>
              <a:rPr lang="pt-BR" baseline="-25000" dirty="0"/>
              <a:t>3</a:t>
            </a:r>
            <a:r>
              <a:rPr lang="pt-BR" dirty="0"/>
              <a:t>O</a:t>
            </a:r>
            <a:r>
              <a:rPr lang="pt-BR" baseline="30000" dirty="0"/>
              <a:t>+</a:t>
            </a:r>
            <a:r>
              <a:rPr lang="pt-BR" dirty="0"/>
              <a:t> </a:t>
            </a:r>
            <a:r>
              <a:rPr lang="pt-BR" baseline="-25000" dirty="0"/>
              <a:t>(aq)</a:t>
            </a:r>
            <a:r>
              <a:rPr lang="pt-BR" dirty="0"/>
              <a:t> + OAc</a:t>
            </a:r>
            <a:r>
              <a:rPr lang="pt-BR" baseline="30000" dirty="0"/>
              <a:t>- </a:t>
            </a:r>
            <a:r>
              <a:rPr lang="pt-BR" baseline="-25000" dirty="0"/>
              <a:t>(aq)</a:t>
            </a:r>
            <a:endParaRPr lang="en-US" baseline="-25000" dirty="0"/>
          </a:p>
          <a:p>
            <a:pPr>
              <a:buFont typeface="Wingdings" pitchFamily="2" charset="2"/>
              <a:buNone/>
            </a:pPr>
            <a:endParaRPr lang="pt-BR" dirty="0"/>
          </a:p>
          <a:p>
            <a:pPr>
              <a:buFont typeface="Wingdings" pitchFamily="2" charset="2"/>
              <a:buNone/>
            </a:pPr>
            <a:r>
              <a:rPr lang="pt-BR" smtClean="0"/>
              <a:t>Then </a:t>
            </a:r>
            <a:r>
              <a:rPr lang="pt-BR"/>
              <a:t>we need to construct an ICE chart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ICE ICE Baby ICE ICE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10513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/>
              <a:t>     HOAc </a:t>
            </a:r>
            <a:r>
              <a:rPr lang="pt-BR" sz="2400" baseline="-25000" dirty="0"/>
              <a:t>(aq)</a:t>
            </a:r>
            <a:r>
              <a:rPr lang="pt-BR" sz="2400" dirty="0"/>
              <a:t> + H</a:t>
            </a:r>
            <a:r>
              <a:rPr lang="pt-BR" sz="2400" baseline="-25000" dirty="0"/>
              <a:t>2</a:t>
            </a:r>
            <a:r>
              <a:rPr lang="pt-BR" sz="2400" dirty="0"/>
              <a:t>O </a:t>
            </a:r>
            <a:r>
              <a:rPr lang="pt-BR" sz="2400" baseline="-25000" dirty="0"/>
              <a:t>(l)</a:t>
            </a:r>
            <a:r>
              <a:rPr lang="pt-BR" sz="2400" dirty="0"/>
              <a:t>↔ H</a:t>
            </a:r>
            <a:r>
              <a:rPr lang="pt-BR" sz="2400" baseline="-25000" dirty="0"/>
              <a:t>3</a:t>
            </a:r>
            <a:r>
              <a:rPr lang="pt-BR" sz="2400" dirty="0"/>
              <a:t>O</a:t>
            </a:r>
            <a:r>
              <a:rPr lang="pt-BR" sz="2400" baseline="30000" dirty="0"/>
              <a:t>+</a:t>
            </a:r>
            <a:r>
              <a:rPr lang="pt-BR" sz="2400" dirty="0"/>
              <a:t> (</a:t>
            </a:r>
            <a:r>
              <a:rPr lang="pt-BR" sz="2400" baseline="-25000" dirty="0"/>
              <a:t>aq</a:t>
            </a:r>
            <a:r>
              <a:rPr lang="pt-BR" sz="2400" dirty="0"/>
              <a:t>) + OAc</a:t>
            </a:r>
            <a:r>
              <a:rPr lang="pt-BR" sz="2400" baseline="30000" dirty="0"/>
              <a:t>- </a:t>
            </a:r>
            <a:r>
              <a:rPr lang="pt-BR" sz="2400" baseline="-25000" dirty="0"/>
              <a:t>(aq)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400" baseline="-25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What </a:t>
            </a:r>
            <a:r>
              <a:rPr lang="en-US" sz="2400" dirty="0"/>
              <a:t>do we know, what do we need to know?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  <p:graphicFrame>
        <p:nvGraphicFramePr>
          <p:cNvPr id="15473" name="Group 113"/>
          <p:cNvGraphicFramePr>
            <a:graphicFrameLocks noGrp="1"/>
          </p:cNvGraphicFramePr>
          <p:nvPr>
            <p:ph sz="half" idx="2"/>
          </p:nvPr>
        </p:nvGraphicFramePr>
        <p:xfrm>
          <a:off x="1162050" y="2506663"/>
          <a:ext cx="6421438" cy="2992439"/>
        </p:xfrm>
        <a:graphic>
          <a:graphicData uri="http://schemas.openxmlformats.org/drawingml/2006/table">
            <a:tbl>
              <a:tblPr/>
              <a:tblGrid>
                <a:gridCol w="1409700"/>
                <a:gridCol w="234950"/>
                <a:gridCol w="1331913"/>
                <a:gridCol w="312737"/>
                <a:gridCol w="1296988"/>
                <a:gridCol w="268287"/>
                <a:gridCol w="1566863"/>
              </a:tblGrid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ICE ICE Baby ICE ICE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10513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/>
              <a:t>     HOAc </a:t>
            </a:r>
            <a:r>
              <a:rPr lang="pt-BR" sz="2400" baseline="-25000" dirty="0"/>
              <a:t>(aq)</a:t>
            </a:r>
            <a:r>
              <a:rPr lang="pt-BR" sz="2400" dirty="0"/>
              <a:t> + H</a:t>
            </a:r>
            <a:r>
              <a:rPr lang="pt-BR" sz="2400" baseline="-25000" dirty="0"/>
              <a:t>2</a:t>
            </a:r>
            <a:r>
              <a:rPr lang="pt-BR" sz="2400" dirty="0"/>
              <a:t>O </a:t>
            </a:r>
            <a:r>
              <a:rPr lang="pt-BR" sz="2400" baseline="-25000" dirty="0"/>
              <a:t>(l)</a:t>
            </a:r>
            <a:r>
              <a:rPr lang="pt-BR" sz="2400" dirty="0"/>
              <a:t>↔ H</a:t>
            </a:r>
            <a:r>
              <a:rPr lang="pt-BR" sz="2400" baseline="-25000" dirty="0"/>
              <a:t>3</a:t>
            </a:r>
            <a:r>
              <a:rPr lang="pt-BR" sz="2400" dirty="0"/>
              <a:t>O</a:t>
            </a:r>
            <a:r>
              <a:rPr lang="pt-BR" sz="2400" baseline="30000" dirty="0"/>
              <a:t>+</a:t>
            </a:r>
            <a:r>
              <a:rPr lang="pt-BR" sz="2400" dirty="0"/>
              <a:t> (</a:t>
            </a:r>
            <a:r>
              <a:rPr lang="pt-BR" sz="2400" baseline="-25000" dirty="0"/>
              <a:t>aq</a:t>
            </a:r>
            <a:r>
              <a:rPr lang="pt-BR" sz="2400" dirty="0"/>
              <a:t>) + OAc</a:t>
            </a:r>
            <a:r>
              <a:rPr lang="pt-BR" sz="2400" baseline="30000" dirty="0"/>
              <a:t>- </a:t>
            </a:r>
            <a:r>
              <a:rPr lang="pt-BR" sz="2400" baseline="-25000" dirty="0"/>
              <a:t>(aq)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400" baseline="-25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What </a:t>
            </a:r>
            <a:r>
              <a:rPr lang="en-US" sz="2400" dirty="0"/>
              <a:t>do we know, what do we need to know?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  <p:graphicFrame>
        <p:nvGraphicFramePr>
          <p:cNvPr id="15473" name="Group 1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19612424"/>
              </p:ext>
            </p:extLst>
          </p:nvPr>
        </p:nvGraphicFramePr>
        <p:xfrm>
          <a:off x="1162050" y="2506663"/>
          <a:ext cx="6421438" cy="2992439"/>
        </p:xfrm>
        <a:graphic>
          <a:graphicData uri="http://schemas.openxmlformats.org/drawingml/2006/table">
            <a:tbl>
              <a:tblPr/>
              <a:tblGrid>
                <a:gridCol w="1409700"/>
                <a:gridCol w="234950"/>
                <a:gridCol w="1331913"/>
                <a:gridCol w="312737"/>
                <a:gridCol w="1296988"/>
                <a:gridCol w="268287"/>
                <a:gridCol w="1566863"/>
              </a:tblGrid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11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peek back at the problem.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What is the pH of a 0.100 M HOAc solution?  </a:t>
            </a:r>
          </a:p>
          <a:p>
            <a:pPr>
              <a:buFont typeface="Wingdings" pitchFamily="2" charset="2"/>
              <a:buNone/>
            </a:pPr>
            <a:r>
              <a:rPr lang="en-US"/>
              <a:t>The K</a:t>
            </a:r>
            <a:r>
              <a:rPr lang="en-US" baseline="-25000"/>
              <a:t>a</a:t>
            </a:r>
            <a:r>
              <a:rPr lang="en-US"/>
              <a:t> of HOAc = 1.8 x 10</a:t>
            </a:r>
            <a:r>
              <a:rPr lang="en-US" baseline="30000"/>
              <a:t>-5</a:t>
            </a:r>
          </a:p>
          <a:p>
            <a:pPr>
              <a:buFont typeface="Wingdings" pitchFamily="2" charset="2"/>
              <a:buNone/>
            </a:pPr>
            <a:endParaRPr lang="en-US" baseline="30000"/>
          </a:p>
          <a:p>
            <a:pPr>
              <a:buFont typeface="Wingdings" pitchFamily="2" charset="2"/>
              <a:buNone/>
            </a:pPr>
            <a:r>
              <a:rPr lang="en-US"/>
              <a:t>What do we know?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What do we need to know?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peek back at the problem.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What is the pH of a 0.100 M HOAc solution?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The K</a:t>
            </a:r>
            <a:r>
              <a:rPr lang="en-US" sz="2400" baseline="-25000"/>
              <a:t>a</a:t>
            </a:r>
            <a:r>
              <a:rPr lang="en-US" sz="2400"/>
              <a:t> of HOAc = 1.8 x 10</a:t>
            </a:r>
            <a:r>
              <a:rPr lang="en-US" sz="2400" baseline="30000"/>
              <a:t>-5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aseline="30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What do we know?  The INITIAL CONCENTRATION of HOAc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What do we need to know? The EQUILIBRIUM CONCENTRATION of H</a:t>
            </a:r>
            <a:r>
              <a:rPr lang="en-US" sz="2400" baseline="-25000"/>
              <a:t>3</a:t>
            </a:r>
            <a:r>
              <a:rPr lang="en-US" sz="2400"/>
              <a:t>O</a:t>
            </a:r>
            <a:r>
              <a:rPr lang="en-US" sz="2400" baseline="30000"/>
              <a:t>+</a:t>
            </a:r>
            <a:r>
              <a:rPr lang="en-US" sz="2400"/>
              <a:t>  (Recall, that’s what pH is: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pH = - log [H</a:t>
            </a:r>
            <a:r>
              <a:rPr lang="en-US" sz="2400" baseline="-25000"/>
              <a:t>3</a:t>
            </a:r>
            <a:r>
              <a:rPr lang="en-US" sz="2400"/>
              <a:t>O</a:t>
            </a:r>
            <a:r>
              <a:rPr lang="en-US" sz="2400" baseline="30000"/>
              <a:t>+</a:t>
            </a:r>
            <a:r>
              <a:rPr lang="en-US" sz="240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ICE ICE Baby ICE ICE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10513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/>
              <a:t>     HOAc </a:t>
            </a:r>
            <a:r>
              <a:rPr lang="pt-BR" sz="2400" baseline="-25000" dirty="0"/>
              <a:t>(aq)</a:t>
            </a:r>
            <a:r>
              <a:rPr lang="pt-BR" sz="2400" dirty="0"/>
              <a:t> + H</a:t>
            </a:r>
            <a:r>
              <a:rPr lang="pt-BR" sz="2400" baseline="-25000" dirty="0"/>
              <a:t>2</a:t>
            </a:r>
            <a:r>
              <a:rPr lang="pt-BR" sz="2400" dirty="0"/>
              <a:t>O </a:t>
            </a:r>
            <a:r>
              <a:rPr lang="pt-BR" sz="2400" baseline="-25000" dirty="0"/>
              <a:t>(l)</a:t>
            </a:r>
            <a:r>
              <a:rPr lang="pt-BR" sz="2400" dirty="0"/>
              <a:t>↔ H</a:t>
            </a:r>
            <a:r>
              <a:rPr lang="pt-BR" sz="2400" baseline="-25000" dirty="0"/>
              <a:t>3</a:t>
            </a:r>
            <a:r>
              <a:rPr lang="pt-BR" sz="2400" dirty="0"/>
              <a:t>O</a:t>
            </a:r>
            <a:r>
              <a:rPr lang="pt-BR" sz="2400" baseline="30000" dirty="0"/>
              <a:t>+</a:t>
            </a:r>
            <a:r>
              <a:rPr lang="pt-BR" sz="2400" dirty="0"/>
              <a:t> (</a:t>
            </a:r>
            <a:r>
              <a:rPr lang="pt-BR" sz="2400" baseline="-25000" dirty="0"/>
              <a:t>aq</a:t>
            </a:r>
            <a:r>
              <a:rPr lang="pt-BR" sz="2400" dirty="0"/>
              <a:t>) + OAc</a:t>
            </a:r>
            <a:r>
              <a:rPr lang="pt-BR" sz="2400" baseline="30000" dirty="0"/>
              <a:t>- </a:t>
            </a:r>
            <a:r>
              <a:rPr lang="pt-BR" sz="2400" baseline="-25000" dirty="0"/>
              <a:t>(aq)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400" baseline="-25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How </a:t>
            </a:r>
            <a:r>
              <a:rPr lang="en-US" sz="2400" dirty="0"/>
              <a:t>do we solve for x?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  <p:graphicFrame>
        <p:nvGraphicFramePr>
          <p:cNvPr id="20511" name="Group 31"/>
          <p:cNvGraphicFramePr>
            <a:graphicFrameLocks noGrp="1"/>
          </p:cNvGraphicFramePr>
          <p:nvPr>
            <p:ph sz="half" idx="2"/>
          </p:nvPr>
        </p:nvGraphicFramePr>
        <p:xfrm>
          <a:off x="1162050" y="2506663"/>
          <a:ext cx="6421438" cy="2992439"/>
        </p:xfrm>
        <a:graphic>
          <a:graphicData uri="http://schemas.openxmlformats.org/drawingml/2006/table">
            <a:tbl>
              <a:tblPr/>
              <a:tblGrid>
                <a:gridCol w="1409700"/>
                <a:gridCol w="234950"/>
                <a:gridCol w="1331913"/>
                <a:gridCol w="312737"/>
                <a:gridCol w="1296988"/>
                <a:gridCol w="268287"/>
                <a:gridCol w="1566863"/>
              </a:tblGrid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0.100 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0.100 –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the Equilibrium Constant Expression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  <a:buFont typeface="Wingdings" pitchFamily="2" charset="2"/>
              <a:buNone/>
            </a:pPr>
            <a:r>
              <a:rPr lang="en-US"/>
              <a:t> K</a:t>
            </a:r>
            <a:r>
              <a:rPr lang="en-US" baseline="-25000"/>
              <a:t>a</a:t>
            </a:r>
            <a:r>
              <a:rPr lang="en-US"/>
              <a:t> = 1.8x10</a:t>
            </a:r>
            <a:r>
              <a:rPr lang="en-US" baseline="30000"/>
              <a:t>-5</a:t>
            </a:r>
            <a:r>
              <a:rPr lang="en-US"/>
              <a:t> = </a:t>
            </a:r>
            <a:r>
              <a:rPr lang="en-US" u="sng"/>
              <a:t>[H</a:t>
            </a:r>
            <a:r>
              <a:rPr lang="en-US" u="sng" baseline="-25000"/>
              <a:t>3</a:t>
            </a:r>
            <a:r>
              <a:rPr lang="en-US" u="sng"/>
              <a:t>O</a:t>
            </a:r>
            <a:r>
              <a:rPr lang="en-US" u="sng" baseline="30000"/>
              <a:t>+</a:t>
            </a:r>
            <a:r>
              <a:rPr lang="en-US" u="sng"/>
              <a:t>][A</a:t>
            </a:r>
            <a:r>
              <a:rPr lang="en-US" u="sng" baseline="30000"/>
              <a:t>-</a:t>
            </a:r>
            <a:r>
              <a:rPr lang="en-US" u="sng"/>
              <a:t>]</a:t>
            </a:r>
          </a:p>
          <a:p>
            <a:pPr>
              <a:lnSpc>
                <a:spcPct val="85000"/>
              </a:lnSpc>
              <a:buFont typeface="Wingdings" pitchFamily="2" charset="2"/>
              <a:buNone/>
            </a:pPr>
            <a:r>
              <a:rPr lang="en-US"/>
              <a:t>		    			 [HA]</a:t>
            </a:r>
          </a:p>
          <a:p>
            <a:pPr>
              <a:lnSpc>
                <a:spcPct val="85000"/>
              </a:lnSpc>
              <a:buFont typeface="Wingdings" pitchFamily="2" charset="2"/>
              <a:buNone/>
            </a:pPr>
            <a:r>
              <a:rPr lang="en-US"/>
              <a:t>1.8x10</a:t>
            </a:r>
            <a:r>
              <a:rPr lang="en-US" baseline="30000"/>
              <a:t>-5</a:t>
            </a:r>
            <a:r>
              <a:rPr lang="en-US"/>
              <a:t> = </a:t>
            </a:r>
            <a:r>
              <a:rPr lang="en-US" u="sng"/>
              <a:t>[x][x]</a:t>
            </a:r>
          </a:p>
          <a:p>
            <a:pPr>
              <a:lnSpc>
                <a:spcPct val="85000"/>
              </a:lnSpc>
              <a:buFont typeface="Wingdings" pitchFamily="2" charset="2"/>
              <a:buNone/>
            </a:pPr>
            <a:r>
              <a:rPr lang="en-US"/>
              <a:t>		     [0.100-x]</a:t>
            </a:r>
          </a:p>
          <a:p>
            <a:pPr>
              <a:lnSpc>
                <a:spcPct val="85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85000"/>
              </a:lnSpc>
              <a:buFont typeface="Wingdings" pitchFamily="2" charset="2"/>
              <a:buNone/>
            </a:pPr>
            <a:r>
              <a:rPr lang="en-US"/>
              <a:t>How do we solve this?</a:t>
            </a:r>
          </a:p>
          <a:p>
            <a:pPr>
              <a:lnSpc>
                <a:spcPct val="85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85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85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 Possibilities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r>
              <a:rPr lang="en-US"/>
              <a:t>1.8x10</a:t>
            </a:r>
            <a:r>
              <a:rPr lang="en-US" baseline="30000"/>
              <a:t>-5</a:t>
            </a:r>
            <a:r>
              <a:rPr lang="en-US"/>
              <a:t> = </a:t>
            </a:r>
            <a:r>
              <a:rPr lang="en-US" u="sng"/>
              <a:t>[x][x]</a:t>
            </a:r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r>
              <a:rPr lang="en-US"/>
              <a:t>		     [0.100-x]</a:t>
            </a:r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85000"/>
              </a:lnSpc>
              <a:buFont typeface="Wingdings" pitchFamily="2" charset="2"/>
              <a:buAutoNum type="arabicPeriod"/>
            </a:pPr>
            <a:r>
              <a:rPr lang="en-US"/>
              <a:t>Assume x &lt;&lt;0.100</a:t>
            </a:r>
          </a:p>
          <a:p>
            <a:pPr marL="609600" indent="-609600">
              <a:lnSpc>
                <a:spcPct val="85000"/>
              </a:lnSpc>
              <a:buFont typeface="Wingdings" pitchFamily="2" charset="2"/>
              <a:buAutoNum type="arabicPeriod"/>
            </a:pPr>
            <a:r>
              <a:rPr lang="en-US"/>
              <a:t>Don’t assume x&lt;&lt;0.100 and use quadratic formula</a:t>
            </a:r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endParaRPr lang="en-US"/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long way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1.8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−5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(0.1−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(0.1−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>
                  <a:buFont typeface="Wingdings" pitchFamily="2" charset="2"/>
                  <a:buNone/>
                </a:pPr>
                <a:endParaRPr lang="en-US" dirty="0"/>
              </a:p>
              <a:p>
                <a:pPr>
                  <a:buFont typeface="Wingdings" pitchFamily="2" charset="2"/>
                  <a:buNone/>
                </a:pPr>
                <a:r>
                  <a:rPr lang="en-US" sz="2400" dirty="0" smtClean="0"/>
                  <a:t>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= 1.8 x 10</a:t>
                </a:r>
                <a:r>
                  <a:rPr lang="en-US" sz="2400" baseline="30000" dirty="0"/>
                  <a:t>-5</a:t>
                </a:r>
                <a:r>
                  <a:rPr lang="en-US" sz="2400" dirty="0"/>
                  <a:t> (0.1-x) =1.8x10</a:t>
                </a:r>
                <a:r>
                  <a:rPr lang="en-US" sz="2400" baseline="30000" dirty="0"/>
                  <a:t>-6</a:t>
                </a:r>
                <a:r>
                  <a:rPr lang="en-US" sz="2400" dirty="0"/>
                  <a:t> – 1.8x10</a:t>
                </a:r>
                <a:r>
                  <a:rPr lang="en-US" sz="2400" baseline="30000" dirty="0"/>
                  <a:t>-5</a:t>
                </a:r>
                <a:r>
                  <a:rPr lang="en-US" sz="2400" dirty="0"/>
                  <a:t> x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dirty="0"/>
                  <a:t>x</a:t>
                </a:r>
                <a:r>
                  <a:rPr lang="en-US" baseline="30000" dirty="0"/>
                  <a:t>2</a:t>
                </a:r>
                <a:r>
                  <a:rPr lang="en-US" dirty="0"/>
                  <a:t> + 1.8x10</a:t>
                </a:r>
                <a:r>
                  <a:rPr lang="en-US" baseline="30000" dirty="0"/>
                  <a:t>-5</a:t>
                </a:r>
                <a:r>
                  <a:rPr lang="en-US" dirty="0"/>
                  <a:t> x – 1.8 x 10</a:t>
                </a:r>
                <a:r>
                  <a:rPr lang="en-US" baseline="30000" dirty="0"/>
                  <a:t>-6</a:t>
                </a:r>
                <a:r>
                  <a:rPr lang="en-US" dirty="0"/>
                  <a:t> = 0</a:t>
                </a:r>
              </a:p>
              <a:p>
                <a:pPr>
                  <a:buFont typeface="Wingdings" pitchFamily="2" charset="2"/>
                  <a:buNone/>
                </a:pPr>
                <a:endParaRPr lang="en-US" dirty="0"/>
              </a:p>
              <a:p>
                <a:pPr>
                  <a:buFont typeface="Wingdings" pitchFamily="2" charset="2"/>
                  <a:buNone/>
                </a:pPr>
                <a:r>
                  <a:rPr lang="en-US" dirty="0"/>
                  <a:t>Recall the quadratic formula:</a:t>
                </a:r>
              </a:p>
              <a:p>
                <a:pPr>
                  <a:lnSpc>
                    <a:spcPct val="75000"/>
                  </a:lnSpc>
                  <a:buFont typeface="Wingdings" pitchFamily="2" charset="2"/>
                  <a:buNone/>
                </a:pPr>
                <a:r>
                  <a:rPr lang="en-US" sz="3600" dirty="0"/>
                  <a:t>x = </a:t>
                </a:r>
                <a:r>
                  <a:rPr lang="en-US" sz="3600" u="sng" dirty="0"/>
                  <a:t>- b +/- SQRT(b</a:t>
                </a:r>
                <a:r>
                  <a:rPr lang="en-US" sz="3600" u="sng" baseline="30000" dirty="0"/>
                  <a:t>2</a:t>
                </a:r>
                <a:r>
                  <a:rPr lang="en-US" sz="3600" u="sng" dirty="0"/>
                  <a:t>-4ac)</a:t>
                </a:r>
              </a:p>
              <a:p>
                <a:pPr>
                  <a:lnSpc>
                    <a:spcPct val="75000"/>
                  </a:lnSpc>
                  <a:buFont typeface="Wingdings" pitchFamily="2" charset="2"/>
                  <a:buNone/>
                </a:pPr>
                <a:r>
                  <a:rPr lang="en-US" sz="3600" dirty="0"/>
                  <a:t>              2a </a:t>
                </a:r>
              </a:p>
              <a:p>
                <a:pPr>
                  <a:buFont typeface="Wingdings" pitchFamily="2" charset="2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35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2222" b="-55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long way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+ 1.8x10</a:t>
            </a:r>
            <a:r>
              <a:rPr lang="en-US" baseline="30000" dirty="0"/>
              <a:t>-5</a:t>
            </a:r>
            <a:r>
              <a:rPr lang="en-US" dirty="0"/>
              <a:t> x – 1.8 x 10</a:t>
            </a:r>
            <a:r>
              <a:rPr lang="en-US" baseline="30000" dirty="0"/>
              <a:t>-6</a:t>
            </a:r>
            <a:r>
              <a:rPr lang="en-US" dirty="0"/>
              <a:t> = 0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x = </a:t>
            </a:r>
            <a:r>
              <a:rPr lang="en-US" u="sng" dirty="0"/>
              <a:t>- b +/- SQRT(b</a:t>
            </a:r>
            <a:r>
              <a:rPr lang="en-US" u="sng" baseline="30000" dirty="0"/>
              <a:t>2</a:t>
            </a:r>
            <a:r>
              <a:rPr lang="en-US" u="sng" dirty="0"/>
              <a:t>-4ac)</a:t>
            </a:r>
          </a:p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dirty="0"/>
              <a:t>              2a </a:t>
            </a:r>
          </a:p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sz="2000" dirty="0"/>
              <a:t>x = </a:t>
            </a:r>
            <a:r>
              <a:rPr lang="en-US" sz="2000" u="sng" dirty="0"/>
              <a:t>- 1.8x10</a:t>
            </a:r>
            <a:r>
              <a:rPr lang="en-US" sz="2000" u="sng" baseline="30000" dirty="0"/>
              <a:t>-5</a:t>
            </a:r>
            <a:r>
              <a:rPr lang="en-US" sz="2000" u="sng" dirty="0"/>
              <a:t> +/- SQRT((1.8x10</a:t>
            </a:r>
            <a:r>
              <a:rPr lang="en-US" sz="2000" u="sng" baseline="30000" dirty="0"/>
              <a:t>-5</a:t>
            </a:r>
            <a:r>
              <a:rPr lang="en-US" sz="2000" u="sng" dirty="0"/>
              <a:t> )</a:t>
            </a:r>
            <a:r>
              <a:rPr lang="en-US" sz="2000" u="sng" baseline="30000" dirty="0"/>
              <a:t>2</a:t>
            </a:r>
            <a:r>
              <a:rPr lang="en-US" sz="2000" u="sng" dirty="0"/>
              <a:t>-4(1)(</a:t>
            </a:r>
            <a:r>
              <a:rPr lang="en-US" sz="2000" dirty="0"/>
              <a:t>– 1.8 x 10</a:t>
            </a:r>
            <a:r>
              <a:rPr lang="en-US" sz="2000" baseline="30000" dirty="0"/>
              <a:t>-6</a:t>
            </a:r>
            <a:r>
              <a:rPr lang="en-US" sz="2000" dirty="0"/>
              <a:t> </a:t>
            </a:r>
            <a:r>
              <a:rPr lang="en-US" sz="2000" u="sng" dirty="0"/>
              <a:t>))</a:t>
            </a:r>
          </a:p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sz="2000" dirty="0"/>
              <a:t>              2(1) </a:t>
            </a:r>
          </a:p>
          <a:p>
            <a:pPr>
              <a:lnSpc>
                <a:spcPct val="75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dirty="0"/>
              <a:t>x = </a:t>
            </a:r>
            <a:r>
              <a:rPr lang="en-US" u="sng" dirty="0"/>
              <a:t>[-1.8x10</a:t>
            </a:r>
            <a:r>
              <a:rPr lang="en-US" u="sng" baseline="30000" dirty="0"/>
              <a:t>-5</a:t>
            </a:r>
            <a:r>
              <a:rPr lang="en-US" u="sng" dirty="0"/>
              <a:t> +/- SQRT (7.200x10</a:t>
            </a:r>
            <a:r>
              <a:rPr lang="en-US" u="sng" baseline="30000" dirty="0"/>
              <a:t>-6</a:t>
            </a:r>
            <a:r>
              <a:rPr lang="en-US" u="sng" dirty="0" smtClean="0"/>
              <a:t>)]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dirty="0" smtClean="0"/>
              <a:t>                       2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x = </a:t>
            </a:r>
            <a:r>
              <a:rPr lang="en-US" u="sng" dirty="0"/>
              <a:t>[-1.8x10</a:t>
            </a:r>
            <a:r>
              <a:rPr lang="en-US" u="sng" baseline="30000" dirty="0"/>
              <a:t>-5</a:t>
            </a:r>
            <a:r>
              <a:rPr lang="en-US" u="sng" dirty="0"/>
              <a:t> +/- 2.68 x </a:t>
            </a:r>
            <a:r>
              <a:rPr lang="en-US" u="sng" dirty="0" smtClean="0"/>
              <a:t>10</a:t>
            </a:r>
            <a:r>
              <a:rPr lang="en-US" u="sng" baseline="30000" dirty="0" smtClean="0"/>
              <a:t>-3</a:t>
            </a:r>
            <a:r>
              <a:rPr lang="en-US" u="sng" dirty="0" smtClean="0"/>
              <a:t>]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dirty="0" smtClean="0"/>
              <a:t>                     2</a:t>
            </a: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an acid?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Bronsted-Lowry definition: An acid is a proton donor.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So, what’s a base?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Bronsted-Lowry definition: A base is a proton acceptor.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0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2 roots - only 1 makes sense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x = </a:t>
            </a:r>
            <a:r>
              <a:rPr lang="en-US" u="sng" dirty="0"/>
              <a:t>[-1.8x10</a:t>
            </a:r>
            <a:r>
              <a:rPr lang="en-US" u="sng" baseline="30000" dirty="0"/>
              <a:t>-5</a:t>
            </a:r>
            <a:r>
              <a:rPr lang="en-US" u="sng" dirty="0"/>
              <a:t> +/- 2.68 x </a:t>
            </a:r>
            <a:r>
              <a:rPr lang="en-US" u="sng" dirty="0" smtClean="0"/>
              <a:t>10</a:t>
            </a:r>
            <a:r>
              <a:rPr lang="en-US" u="sng" baseline="30000" dirty="0" smtClean="0"/>
              <a:t>-3</a:t>
            </a:r>
            <a:r>
              <a:rPr lang="en-US" u="sng" dirty="0" smtClean="0"/>
              <a:t>]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dirty="0" smtClean="0"/>
              <a:t>                       2</a:t>
            </a: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The negative root is clearly non-physical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x = 1.33x10</a:t>
            </a:r>
            <a:r>
              <a:rPr lang="en-US" sz="2000" baseline="30000" dirty="0"/>
              <a:t>-3 </a:t>
            </a:r>
            <a:r>
              <a:rPr lang="en-US" sz="2000" dirty="0"/>
              <a:t>M</a:t>
            </a:r>
            <a:endParaRPr lang="en-US" sz="2000" baseline="30000" dirty="0"/>
          </a:p>
          <a:p>
            <a:pPr>
              <a:buFont typeface="Wingdings" pitchFamily="2" charset="2"/>
              <a:buNone/>
            </a:pPr>
            <a:endParaRPr lang="en-US" sz="2000" baseline="30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We can now put this back into the ICE chart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ICE ICE Baby ICE ICE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10513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sz="2400"/>
              <a:t>     HOAc </a:t>
            </a:r>
            <a:r>
              <a:rPr lang="pt-BR" sz="2400" baseline="-25000"/>
              <a:t>(aq)</a:t>
            </a:r>
            <a:r>
              <a:rPr lang="pt-BR" sz="2400"/>
              <a:t> + H</a:t>
            </a:r>
            <a:r>
              <a:rPr lang="pt-BR" sz="2400" baseline="-25000"/>
              <a:t>2</a:t>
            </a:r>
            <a:r>
              <a:rPr lang="pt-BR" sz="2400"/>
              <a:t>O </a:t>
            </a:r>
            <a:r>
              <a:rPr lang="pt-BR" sz="2400" baseline="-25000"/>
              <a:t>(l)</a:t>
            </a:r>
            <a:r>
              <a:rPr lang="pt-BR" sz="2400"/>
              <a:t>↔ H</a:t>
            </a:r>
            <a:r>
              <a:rPr lang="pt-BR" sz="2400" baseline="-25000"/>
              <a:t>3</a:t>
            </a:r>
            <a:r>
              <a:rPr lang="pt-BR" sz="2400"/>
              <a:t>O</a:t>
            </a:r>
            <a:r>
              <a:rPr lang="pt-BR" sz="2400" baseline="30000"/>
              <a:t>+</a:t>
            </a:r>
            <a:r>
              <a:rPr lang="pt-BR" sz="2400"/>
              <a:t> (</a:t>
            </a:r>
            <a:r>
              <a:rPr lang="pt-BR" sz="2400" baseline="-25000"/>
              <a:t>aq</a:t>
            </a:r>
            <a:r>
              <a:rPr lang="pt-BR" sz="2400"/>
              <a:t>) + OAc</a:t>
            </a:r>
            <a:r>
              <a:rPr lang="pt-BR" sz="2400" baseline="30000"/>
              <a:t>- </a:t>
            </a:r>
            <a:r>
              <a:rPr lang="pt-BR" sz="2400" baseline="-25000"/>
              <a:t>(aq)</a:t>
            </a:r>
          </a:p>
          <a:p>
            <a:pPr>
              <a:buFont typeface="Wingdings" pitchFamily="2" charset="2"/>
              <a:buNone/>
            </a:pPr>
            <a:endParaRPr lang="pt-BR" sz="2400" baseline="-25000"/>
          </a:p>
          <a:p>
            <a:pPr>
              <a:buFont typeface="Wingdings" pitchFamily="2" charset="2"/>
              <a:buNone/>
            </a:pPr>
            <a:r>
              <a:rPr lang="en-US" sz="2400"/>
              <a:t>I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C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E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graphicFrame>
        <p:nvGraphicFramePr>
          <p:cNvPr id="26664" name="Group 4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1742625"/>
              </p:ext>
            </p:extLst>
          </p:nvPr>
        </p:nvGraphicFramePr>
        <p:xfrm>
          <a:off x="1162050" y="2506663"/>
          <a:ext cx="6537961" cy="3079751"/>
        </p:xfrm>
        <a:graphic>
          <a:graphicData uri="http://schemas.openxmlformats.org/drawingml/2006/table">
            <a:tbl>
              <a:tblPr/>
              <a:tblGrid>
                <a:gridCol w="1657350"/>
                <a:gridCol w="228600"/>
                <a:gridCol w="1090613"/>
                <a:gridCol w="208280"/>
                <a:gridCol w="1422400"/>
                <a:gridCol w="208280"/>
                <a:gridCol w="1722438"/>
              </a:tblGrid>
              <a:tr h="989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0.100 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-x =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-1.33x10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</a:t>
                      </a: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+x=x = 1.33x10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</a:t>
                      </a:r>
                      <a:endParaRPr kumimoji="0" 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+x=x = 1.33x10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0.100 M – 1.33x10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= 0.0987 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1.33x10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</a:t>
                      </a:r>
                      <a:endParaRPr kumimoji="0" 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1.33x10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</a:t>
                      </a:r>
                      <a:endParaRPr kumimoji="0" lang="en-US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 = - log [H</a:t>
            </a:r>
            <a:r>
              <a:rPr lang="en-US" baseline="-25000"/>
              <a:t>3</a:t>
            </a:r>
            <a:r>
              <a:rPr lang="en-US"/>
              <a:t>O</a:t>
            </a:r>
            <a:r>
              <a:rPr lang="en-US" baseline="30000"/>
              <a:t>+</a:t>
            </a:r>
            <a:r>
              <a:rPr lang="en-US"/>
              <a:t>]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pH = - log [H</a:t>
            </a:r>
            <a:r>
              <a:rPr lang="en-US" baseline="-25000"/>
              <a:t>3</a:t>
            </a:r>
            <a:r>
              <a:rPr lang="en-US"/>
              <a:t>O</a:t>
            </a:r>
            <a:r>
              <a:rPr lang="en-US" baseline="30000"/>
              <a:t>+</a:t>
            </a:r>
            <a:r>
              <a:rPr lang="en-US"/>
              <a:t>]</a:t>
            </a:r>
          </a:p>
          <a:p>
            <a:pPr>
              <a:buFont typeface="Wingdings" pitchFamily="2" charset="2"/>
              <a:buNone/>
            </a:pPr>
            <a:r>
              <a:rPr lang="en-US"/>
              <a:t>	   = - log (1.33x10</a:t>
            </a:r>
            <a:r>
              <a:rPr lang="en-US" baseline="30000"/>
              <a:t>-3</a:t>
            </a:r>
            <a:r>
              <a:rPr lang="en-US"/>
              <a:t>)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= 2.88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Was all of that work necessary?</a:t>
            </a:r>
          </a:p>
          <a:p>
            <a:pPr>
              <a:buFont typeface="Wingdings" pitchFamily="2" charset="2"/>
              <a:buNone/>
            </a:pPr>
            <a:r>
              <a:rPr lang="en-US"/>
              <a:t>Let’s look at making the assumption!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Assume x&lt;&lt;0.100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r>
              <a:rPr lang="en-US" sz="2000"/>
              <a:t>1.8x10</a:t>
            </a:r>
            <a:r>
              <a:rPr lang="en-US" sz="2000" baseline="30000"/>
              <a:t>-5</a:t>
            </a:r>
            <a:r>
              <a:rPr lang="en-US" sz="2000"/>
              <a:t> = </a:t>
            </a:r>
            <a:r>
              <a:rPr lang="en-US" sz="2000" u="sng"/>
              <a:t>[x][x]</a:t>
            </a:r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r>
              <a:rPr lang="en-US" sz="2000"/>
              <a:t>		     [0.100-x]</a:t>
            </a:r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r>
              <a:rPr lang="en-US" sz="2000"/>
              <a:t>If x&lt;&lt;0.100, then 0.100-x≈0.100</a:t>
            </a:r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endParaRPr lang="en-US" sz="2000"/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r>
              <a:rPr lang="en-US" sz="2000"/>
              <a:t>1.8x10</a:t>
            </a:r>
            <a:r>
              <a:rPr lang="en-US" sz="2000" baseline="30000"/>
              <a:t>-5</a:t>
            </a:r>
            <a:r>
              <a:rPr lang="en-US" sz="2000"/>
              <a:t> = </a:t>
            </a:r>
            <a:r>
              <a:rPr lang="en-US" sz="2000" u="sng"/>
              <a:t>[x][x]</a:t>
            </a:r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r>
              <a:rPr lang="en-US" sz="2000"/>
              <a:t>		     [0.100]</a:t>
            </a:r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endParaRPr lang="en-US" sz="2000"/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r>
              <a:rPr lang="en-US" sz="2000"/>
              <a:t>1.8x10</a:t>
            </a:r>
            <a:r>
              <a:rPr lang="en-US" sz="2000" baseline="30000"/>
              <a:t>-6</a:t>
            </a:r>
            <a:r>
              <a:rPr lang="en-US" sz="2000"/>
              <a:t> = [x][x] = x</a:t>
            </a:r>
            <a:r>
              <a:rPr lang="en-US" sz="2000" baseline="30000"/>
              <a:t>2</a:t>
            </a:r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r>
              <a:rPr lang="en-US" sz="2000"/>
              <a:t>x = 1.34x10</a:t>
            </a:r>
            <a:r>
              <a:rPr lang="en-US" sz="2000" baseline="30000"/>
              <a:t>-3</a:t>
            </a:r>
            <a:r>
              <a:rPr lang="en-US" sz="2000"/>
              <a:t> M</a:t>
            </a:r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r>
              <a:rPr lang="en-US" sz="2000"/>
              <a:t>		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Was the assumption good?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r>
              <a:rPr lang="en-US" sz="2000"/>
              <a:t>We assumed that x&lt;&lt;0.100, is 1.34x10</a:t>
            </a:r>
            <a:r>
              <a:rPr lang="en-US" sz="2000" baseline="30000"/>
              <a:t>-3</a:t>
            </a:r>
            <a:r>
              <a:rPr lang="en-US" sz="2000"/>
              <a:t> M &lt;&lt; 0.100?</a:t>
            </a:r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r>
              <a:rPr lang="en-US" sz="2000"/>
              <a:t>The 5% rule applies and it is very close, but notice how little difference it makes in the final answer?</a:t>
            </a:r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endParaRPr lang="en-US" sz="2000"/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r>
              <a:rPr lang="en-US" sz="2000"/>
              <a:t>And if I calculate the pH = - log (1.34x10</a:t>
            </a:r>
            <a:r>
              <a:rPr lang="en-US" sz="2000" baseline="30000"/>
              <a:t>-3</a:t>
            </a:r>
            <a:r>
              <a:rPr lang="en-US" sz="2000"/>
              <a:t>)</a:t>
            </a:r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r>
              <a:rPr lang="en-US" sz="2000"/>
              <a:t>pH = 2.87</a:t>
            </a:r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endParaRPr lang="en-US" sz="2000"/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r>
              <a:rPr lang="en-US" sz="2000"/>
              <a:t>This compares well with pH = 2.88 calculated the long way.  Both are pH = 2.9 to 2 sig figs.  And look at all the work we saved!</a:t>
            </a:r>
          </a:p>
          <a:p>
            <a:pPr marL="609600" indent="-609600">
              <a:lnSpc>
                <a:spcPct val="85000"/>
              </a:lnSpc>
              <a:buFont typeface="Wingdings" pitchFamily="2" charset="2"/>
              <a:buNone/>
            </a:pPr>
            <a:r>
              <a:rPr lang="en-US" sz="2000"/>
              <a:t>		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acid dissociation reactions are the same!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Acid + water </a:t>
            </a:r>
            <a:r>
              <a:rPr lang="en-US" sz="2400" dirty="0" smtClean="0">
                <a:latin typeface="Times New Roman"/>
                <a:cs typeface="Times New Roman"/>
              </a:rPr>
              <a:t>↔ H</a:t>
            </a:r>
            <a:r>
              <a:rPr lang="en-US" sz="2400" baseline="-25000" dirty="0" smtClean="0">
                <a:latin typeface="Times New Roman"/>
                <a:cs typeface="Times New Roman"/>
              </a:rPr>
              <a:t>3</a:t>
            </a:r>
            <a:r>
              <a:rPr lang="en-US" sz="2400" dirty="0" smtClean="0">
                <a:latin typeface="Times New Roman"/>
                <a:cs typeface="Times New Roman"/>
              </a:rPr>
              <a:t>O</a:t>
            </a:r>
            <a:r>
              <a:rPr lang="en-US" sz="2400" baseline="30000" dirty="0" smtClean="0">
                <a:latin typeface="Times New Roman"/>
                <a:cs typeface="Times New Roman"/>
              </a:rPr>
              <a:t>+</a:t>
            </a:r>
            <a:r>
              <a:rPr lang="en-US" sz="2400" dirty="0" smtClean="0">
                <a:latin typeface="Times New Roman"/>
                <a:cs typeface="Times New Roman"/>
              </a:rPr>
              <a:t> + </a:t>
            </a:r>
            <a:r>
              <a:rPr lang="en-US" sz="2400" dirty="0" err="1" smtClean="0">
                <a:latin typeface="Times New Roman"/>
                <a:cs typeface="Times New Roman"/>
              </a:rPr>
              <a:t>protonless</a:t>
            </a:r>
            <a:r>
              <a:rPr lang="en-US" sz="2400" dirty="0" smtClean="0">
                <a:latin typeface="Times New Roman"/>
                <a:cs typeface="Times New Roman"/>
              </a:rPr>
              <a:t> acid</a:t>
            </a: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The ONLY thing that happens in an acid dissociation reaction is that the acid donates its proton to water to make H</a:t>
            </a:r>
            <a:r>
              <a:rPr lang="en-US" sz="2400" baseline="-25000" dirty="0" smtClean="0">
                <a:latin typeface="Times New Roman"/>
                <a:cs typeface="Times New Roman"/>
              </a:rPr>
              <a:t>3</a:t>
            </a:r>
            <a:r>
              <a:rPr lang="en-US" sz="2400" dirty="0" smtClean="0">
                <a:latin typeface="Times New Roman"/>
                <a:cs typeface="Times New Roman"/>
              </a:rPr>
              <a:t>O</a:t>
            </a:r>
            <a:r>
              <a:rPr lang="en-US" sz="2400" baseline="30000" dirty="0" smtClean="0">
                <a:latin typeface="Times New Roman"/>
                <a:cs typeface="Times New Roman"/>
              </a:rPr>
              <a:t>+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A single proton hops from the acid to the water.</a:t>
            </a: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That’s it.  ALWAYS.</a:t>
            </a: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Anything else, even if there’s an acid, is not a </a:t>
            </a:r>
            <a:r>
              <a:rPr lang="en-US" sz="2400" dirty="0" err="1" smtClean="0">
                <a:latin typeface="Times New Roman"/>
                <a:cs typeface="Times New Roman"/>
              </a:rPr>
              <a:t>K</a:t>
            </a:r>
            <a:r>
              <a:rPr lang="en-US" sz="2400" baseline="-25000" dirty="0" err="1" smtClean="0">
                <a:latin typeface="Times New Roman"/>
                <a:cs typeface="Times New Roman"/>
              </a:rPr>
              <a:t>a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reaction.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1007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Base Dissociation Reactions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Acids and bases are matched sets.  </a:t>
            </a:r>
          </a:p>
          <a:p>
            <a:r>
              <a:rPr lang="en-US"/>
              <a:t>If there is a K</a:t>
            </a:r>
            <a:r>
              <a:rPr lang="en-US" baseline="-25000"/>
              <a:t>a</a:t>
            </a:r>
            <a:r>
              <a:rPr lang="en-US"/>
              <a:t>, then it only makes sense that there is a K</a:t>
            </a:r>
            <a:r>
              <a:rPr lang="en-US" baseline="-25000"/>
              <a:t>b</a:t>
            </a:r>
            <a:endParaRPr lang="en-US"/>
          </a:p>
          <a:p>
            <a:r>
              <a:rPr lang="en-US"/>
              <a:t>The base dissociation reaction is also within the Bronsted-Lowry definition</a:t>
            </a:r>
          </a:p>
          <a:p>
            <a:r>
              <a:rPr lang="en-US"/>
              <a:t>Water now serves as the acid rather than the 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General K</a:t>
            </a:r>
            <a:r>
              <a:rPr lang="en-US" b="1" baseline="-25000"/>
              <a:t>b</a:t>
            </a:r>
            <a:r>
              <a:rPr lang="en-US" b="1"/>
              <a:t> Reaction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The general form of this reaction for any generic base (B) is: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B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 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 (l)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</a:t>
            </a:r>
            <a:r>
              <a:rPr lang="en-US" dirty="0">
                <a:sym typeface="WP MathA" pitchFamily="2" charset="2"/>
              </a:rPr>
              <a:t> </a:t>
            </a:r>
            <a:r>
              <a:rPr lang="en-US" dirty="0" smtClean="0">
                <a:sym typeface="WP MathA" pitchFamily="2" charset="2"/>
              </a:rPr>
              <a:t>HB</a:t>
            </a:r>
            <a:r>
              <a:rPr lang="en-US" baseline="30000" dirty="0" smtClean="0">
                <a:sym typeface="WP MathA" pitchFamily="2" charset="2"/>
              </a:rPr>
              <a:t>+</a:t>
            </a:r>
            <a:r>
              <a:rPr lang="en-US" baseline="-25000" dirty="0" smtClean="0">
                <a:sym typeface="WP MathA" pitchFamily="2" charset="2"/>
              </a:rPr>
              <a:t>(</a:t>
            </a:r>
            <a:r>
              <a:rPr lang="en-US" baseline="-25000" dirty="0" err="1">
                <a:sym typeface="WP MathA" pitchFamily="2" charset="2"/>
              </a:rPr>
              <a:t>aq</a:t>
            </a:r>
            <a:r>
              <a:rPr lang="en-US" baseline="-25000" dirty="0">
                <a:sym typeface="WP MathA" pitchFamily="2" charset="2"/>
              </a:rPr>
              <a:t>)</a:t>
            </a:r>
            <a:r>
              <a:rPr lang="en-US" baseline="30000" dirty="0">
                <a:sym typeface="WP MathA" pitchFamily="2" charset="2"/>
              </a:rPr>
              <a:t>     </a:t>
            </a:r>
            <a:r>
              <a:rPr lang="en-US" dirty="0">
                <a:sym typeface="WP MathA" pitchFamily="2" charset="2"/>
              </a:rPr>
              <a:t> +    OH</a:t>
            </a:r>
            <a:r>
              <a:rPr lang="en-US" baseline="30000" dirty="0">
                <a:sym typeface="WP MathA" pitchFamily="2" charset="2"/>
              </a:rPr>
              <a:t>-</a:t>
            </a:r>
            <a:r>
              <a:rPr lang="en-US" dirty="0">
                <a:sym typeface="WP MathA" pitchFamily="2" charset="2"/>
              </a:rPr>
              <a:t> </a:t>
            </a:r>
            <a:r>
              <a:rPr lang="en-US" baseline="-25000" dirty="0">
                <a:sym typeface="WP MathA" pitchFamily="2" charset="2"/>
              </a:rPr>
              <a:t>(</a:t>
            </a:r>
            <a:r>
              <a:rPr lang="en-US" baseline="-25000" dirty="0" err="1">
                <a:sym typeface="WP MathA" pitchFamily="2" charset="2"/>
              </a:rPr>
              <a:t>aq</a:t>
            </a:r>
            <a:r>
              <a:rPr lang="en-US" baseline="-25000" dirty="0">
                <a:sym typeface="WP MathA" pitchFamily="2" charset="2"/>
              </a:rPr>
              <a:t>)</a:t>
            </a:r>
          </a:p>
          <a:p>
            <a:pPr>
              <a:buFont typeface="Wingdings" pitchFamily="2" charset="2"/>
              <a:buNone/>
            </a:pPr>
            <a:endParaRPr lang="en-US" baseline="-25000" dirty="0">
              <a:sym typeface="WP MathA" pitchFamily="2" charset="2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baseline="-25000" dirty="0">
                <a:sym typeface="WP MathA" pitchFamily="2" charset="2"/>
              </a:rPr>
              <a:t>  </a:t>
            </a:r>
            <a:r>
              <a:rPr lang="en-US" dirty="0">
                <a:sym typeface="WP MathA" pitchFamily="2" charset="2"/>
              </a:rPr>
              <a:t>Base      Acid    Conjugate     </a:t>
            </a:r>
            <a:r>
              <a:rPr lang="en-US" dirty="0" err="1">
                <a:sym typeface="WP MathA" pitchFamily="2" charset="2"/>
              </a:rPr>
              <a:t>Conjugate</a:t>
            </a:r>
            <a:endParaRPr lang="en-US" dirty="0">
              <a:sym typeface="WP MathA" pitchFamily="2" charset="2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dirty="0">
                <a:sym typeface="WP MathA" pitchFamily="2" charset="2"/>
              </a:rPr>
              <a:t>				      acid            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</a:t>
            </a:r>
            <a:r>
              <a:rPr lang="en-US" baseline="-25000"/>
              <a:t>b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It is, after all, just another “K”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/>
              <a:t>			K</a:t>
            </a:r>
            <a:r>
              <a:rPr lang="en-US" baseline="-25000"/>
              <a:t>b</a:t>
            </a:r>
            <a:r>
              <a:rPr lang="en-US"/>
              <a:t> = </a:t>
            </a:r>
            <a:r>
              <a:rPr lang="en-US" u="sng"/>
              <a:t>[HB][OH</a:t>
            </a:r>
            <a:r>
              <a:rPr lang="en-US" u="sng" baseline="30000"/>
              <a:t>-</a:t>
            </a:r>
            <a:r>
              <a:rPr lang="en-US" u="sng"/>
              <a:t>]</a:t>
            </a:r>
            <a:endParaRPr lang="en-US"/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/>
              <a:t>				   [B]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/>
              <a:t>And this gets used just like any other equilibrium constant expression.</a:t>
            </a:r>
            <a:endParaRPr lang="en-US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What is the pH of 0.250 M NH</a:t>
            </a:r>
            <a:r>
              <a:rPr lang="en-US" baseline="-25000" dirty="0"/>
              <a:t>3</a:t>
            </a:r>
            <a:r>
              <a:rPr lang="en-US" dirty="0"/>
              <a:t>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K</a:t>
            </a:r>
            <a:r>
              <a:rPr lang="en-US" baseline="-25000" dirty="0"/>
              <a:t>b</a:t>
            </a:r>
            <a:r>
              <a:rPr lang="en-US" dirty="0"/>
              <a:t> (NH</a:t>
            </a:r>
            <a:r>
              <a:rPr lang="en-US" baseline="-25000" dirty="0"/>
              <a:t>3</a:t>
            </a:r>
            <a:r>
              <a:rPr lang="en-US" dirty="0"/>
              <a:t>) = 1.79x10</a:t>
            </a:r>
            <a:r>
              <a:rPr lang="en-US" baseline="30000" dirty="0"/>
              <a:t>-5</a:t>
            </a:r>
            <a:r>
              <a:rPr lang="en-US" dirty="0"/>
              <a:t> at 298 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They go together…like carrots and peas, Forrest.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If you are going to donate a proton, something must accept it.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You can’t really be an acid without a base. </a:t>
            </a:r>
          </a:p>
        </p:txBody>
      </p:sp>
    </p:spTree>
    <p:extLst>
      <p:ext uri="{BB962C8B-B14F-4D97-AF65-F5344CB8AC3E}">
        <p14:creationId xmlns:p14="http://schemas.microsoft.com/office/powerpoint/2010/main" val="61006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an equilibrium question…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…it’s got THREE PARTS!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5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What is the pH of 0.250 M NH</a:t>
            </a:r>
            <a:r>
              <a:rPr lang="en-US" baseline="-25000"/>
              <a:t>3</a:t>
            </a:r>
            <a:r>
              <a:rPr lang="en-US"/>
              <a:t>?</a:t>
            </a:r>
          </a:p>
          <a:p>
            <a:pPr>
              <a:buFont typeface="Wingdings" pitchFamily="2" charset="2"/>
              <a:buNone/>
            </a:pPr>
            <a:r>
              <a:rPr lang="en-US"/>
              <a:t>K</a:t>
            </a:r>
            <a:r>
              <a:rPr lang="en-US" baseline="-25000"/>
              <a:t>b</a:t>
            </a:r>
            <a:r>
              <a:rPr lang="en-US"/>
              <a:t> (NH</a:t>
            </a:r>
            <a:r>
              <a:rPr lang="en-US" baseline="-25000"/>
              <a:t>3</a:t>
            </a:r>
            <a:r>
              <a:rPr lang="en-US"/>
              <a:t>) = 1.79x10</a:t>
            </a:r>
            <a:r>
              <a:rPr lang="en-US" baseline="30000"/>
              <a:t>-5</a:t>
            </a:r>
            <a:r>
              <a:rPr lang="en-US"/>
              <a:t> at 298 K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NH</a:t>
            </a:r>
            <a:r>
              <a:rPr lang="en-US" baseline="-25000"/>
              <a:t>3 (aq)</a:t>
            </a:r>
            <a:r>
              <a:rPr lang="en-US"/>
              <a:t> + H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 (l)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</a:t>
            </a:r>
            <a:r>
              <a:rPr lang="en-US">
                <a:sym typeface="WP IconicSymbolsA" pitchFamily="2" charset="2"/>
              </a:rPr>
              <a:t> NH</a:t>
            </a:r>
            <a:r>
              <a:rPr lang="en-US" baseline="-25000">
                <a:sym typeface="WP IconicSymbolsA" pitchFamily="2" charset="2"/>
              </a:rPr>
              <a:t>4</a:t>
            </a:r>
            <a:r>
              <a:rPr lang="en-US" baseline="30000">
                <a:sym typeface="WP IconicSymbolsA" pitchFamily="2" charset="2"/>
              </a:rPr>
              <a:t>+</a:t>
            </a:r>
            <a:r>
              <a:rPr lang="en-US" baseline="-25000">
                <a:sym typeface="WP IconicSymbolsA" pitchFamily="2" charset="2"/>
              </a:rPr>
              <a:t> (aq)</a:t>
            </a:r>
            <a:r>
              <a:rPr lang="en-US">
                <a:sym typeface="WP IconicSymbolsA" pitchFamily="2" charset="2"/>
              </a:rPr>
              <a:t> + OH</a:t>
            </a:r>
            <a:r>
              <a:rPr lang="en-US" baseline="30000">
                <a:sym typeface="WP IconicSymbolsA" pitchFamily="2" charset="2"/>
              </a:rPr>
              <a:t>-</a:t>
            </a:r>
            <a:r>
              <a:rPr lang="en-US" baseline="-25000">
                <a:sym typeface="WP IconicSymbolsA" pitchFamily="2" charset="2"/>
              </a:rPr>
              <a:t>(aq)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K</a:t>
            </a:r>
            <a:r>
              <a:rPr lang="en-US" baseline="-25000">
                <a:sym typeface="WP IconicSymbolsA" pitchFamily="2" charset="2"/>
              </a:rPr>
              <a:t>b</a:t>
            </a:r>
            <a:r>
              <a:rPr lang="en-US">
                <a:sym typeface="WP IconicSymbolsA" pitchFamily="2" charset="2"/>
              </a:rPr>
              <a:t>= </a:t>
            </a:r>
            <a:r>
              <a:rPr lang="en-US" u="sng">
                <a:sym typeface="WP IconicSymbolsA" pitchFamily="2" charset="2"/>
              </a:rPr>
              <a:t>[OH-][NH</a:t>
            </a:r>
            <a:r>
              <a:rPr lang="en-US" u="sng" baseline="-25000">
                <a:sym typeface="WP IconicSymbolsA" pitchFamily="2" charset="2"/>
              </a:rPr>
              <a:t>4</a:t>
            </a:r>
            <a:r>
              <a:rPr lang="en-US" u="sng" baseline="30000">
                <a:sym typeface="WP IconicSymbolsA" pitchFamily="2" charset="2"/>
              </a:rPr>
              <a:t>+</a:t>
            </a:r>
            <a:r>
              <a:rPr lang="en-US" u="sng">
                <a:sym typeface="WP IconicSymbolsA" pitchFamily="2" charset="2"/>
              </a:rPr>
              <a:t>]</a:t>
            </a:r>
            <a:endParaRPr lang="en-US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        [NH</a:t>
            </a:r>
            <a:r>
              <a:rPr lang="en-US" baseline="-25000">
                <a:sym typeface="WP IconicSymbolsA" pitchFamily="2" charset="2"/>
              </a:rPr>
              <a:t>3</a:t>
            </a:r>
            <a:r>
              <a:rPr lang="en-US">
                <a:sym typeface="WP IconicSymbolsA" pitchFamily="2" charset="2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NH</a:t>
            </a:r>
            <a:r>
              <a:rPr lang="en-US" baseline="-25000"/>
              <a:t>3 (aq)</a:t>
            </a:r>
            <a:r>
              <a:rPr lang="en-US"/>
              <a:t> + H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 (l)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</a:t>
            </a:r>
            <a:r>
              <a:rPr lang="en-US">
                <a:sym typeface="WP IconicSymbolsA" pitchFamily="2" charset="2"/>
              </a:rPr>
              <a:t> NH</a:t>
            </a:r>
            <a:r>
              <a:rPr lang="en-US" baseline="-25000">
                <a:sym typeface="WP IconicSymbolsA" pitchFamily="2" charset="2"/>
              </a:rPr>
              <a:t>4</a:t>
            </a:r>
            <a:r>
              <a:rPr lang="en-US" baseline="30000">
                <a:sym typeface="WP IconicSymbolsA" pitchFamily="2" charset="2"/>
              </a:rPr>
              <a:t>+</a:t>
            </a:r>
            <a:r>
              <a:rPr lang="en-US" baseline="-25000">
                <a:sym typeface="WP IconicSymbolsA" pitchFamily="2" charset="2"/>
              </a:rPr>
              <a:t> (aq)</a:t>
            </a:r>
            <a:r>
              <a:rPr lang="en-US">
                <a:sym typeface="WP IconicSymbolsA" pitchFamily="2" charset="2"/>
              </a:rPr>
              <a:t> + OH</a:t>
            </a:r>
            <a:r>
              <a:rPr lang="en-US" baseline="30000">
                <a:sym typeface="WP IconicSymbolsA" pitchFamily="2" charset="2"/>
              </a:rPr>
              <a:t>-</a:t>
            </a:r>
            <a:r>
              <a:rPr lang="en-US" baseline="-25000">
                <a:sym typeface="WP IconicSymbolsA" pitchFamily="2" charset="2"/>
              </a:rPr>
              <a:t>(aq)</a:t>
            </a:r>
            <a:endParaRPr lang="en-US" baseline="30000">
              <a:sym typeface="WP IconicSymbolsA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I 0.250 M        -           0             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C –x               -           +x          +x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E 0.250-x        -             x           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>
              <a:sym typeface="WP IconicSymbolsA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K</a:t>
            </a:r>
            <a:r>
              <a:rPr lang="en-US" baseline="-25000">
                <a:sym typeface="WP IconicSymbolsA" pitchFamily="2" charset="2"/>
              </a:rPr>
              <a:t>b</a:t>
            </a:r>
            <a:r>
              <a:rPr lang="en-US">
                <a:sym typeface="WP IconicSymbolsA" pitchFamily="2" charset="2"/>
              </a:rPr>
              <a:t>= </a:t>
            </a:r>
            <a:r>
              <a:rPr lang="en-US" u="sng">
                <a:sym typeface="WP IconicSymbolsA" pitchFamily="2" charset="2"/>
              </a:rPr>
              <a:t>[OH-][NH</a:t>
            </a:r>
            <a:r>
              <a:rPr lang="en-US" u="sng" baseline="-25000">
                <a:sym typeface="WP IconicSymbolsA" pitchFamily="2" charset="2"/>
              </a:rPr>
              <a:t>4</a:t>
            </a:r>
            <a:r>
              <a:rPr lang="en-US" u="sng" baseline="30000">
                <a:sym typeface="WP IconicSymbolsA" pitchFamily="2" charset="2"/>
              </a:rPr>
              <a:t>+</a:t>
            </a:r>
            <a:r>
              <a:rPr lang="en-US" u="sng">
                <a:sym typeface="WP IconicSymbolsA" pitchFamily="2" charset="2"/>
              </a:rPr>
              <a:t>]</a:t>
            </a:r>
            <a:endParaRPr lang="en-US">
              <a:sym typeface="WP IconicSymbolsA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        [NH</a:t>
            </a:r>
            <a:r>
              <a:rPr lang="en-US" baseline="-25000">
                <a:sym typeface="WP IconicSymbolsA" pitchFamily="2" charset="2"/>
              </a:rPr>
              <a:t>3</a:t>
            </a:r>
            <a:r>
              <a:rPr lang="en-US">
                <a:sym typeface="WP IconicSymbolsA" pitchFamily="2" charset="2"/>
              </a:rPr>
              <a:t>]</a:t>
            </a:r>
            <a:endParaRPr lang="en-US" u="sng">
              <a:sym typeface="WP IconicSymbolsA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1.79x10</a:t>
            </a:r>
            <a:r>
              <a:rPr lang="en-US" baseline="30000">
                <a:sym typeface="WP IconicSymbolsA" pitchFamily="2" charset="2"/>
              </a:rPr>
              <a:t>-5 </a:t>
            </a:r>
            <a:r>
              <a:rPr lang="en-US">
                <a:sym typeface="WP IconicSymbolsA" pitchFamily="2" charset="2"/>
              </a:rPr>
              <a:t>= </a:t>
            </a:r>
            <a:r>
              <a:rPr lang="en-US" u="sng">
                <a:sym typeface="WP IconicSymbolsA" pitchFamily="2" charset="2"/>
              </a:rPr>
              <a:t>(x)(x)</a:t>
            </a:r>
            <a:endParaRPr lang="en-US">
              <a:sym typeface="WP IconicSymbolsA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                 0.250-x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1.79x10</a:t>
            </a:r>
            <a:r>
              <a:rPr lang="en-US" sz="2400" baseline="30000">
                <a:sym typeface="WP IconicSymbolsA" pitchFamily="2" charset="2"/>
              </a:rPr>
              <a:t>-5 </a:t>
            </a:r>
            <a:r>
              <a:rPr lang="en-US" sz="2400">
                <a:sym typeface="WP IconicSymbolsA" pitchFamily="2" charset="2"/>
              </a:rPr>
              <a:t>= </a:t>
            </a:r>
            <a:r>
              <a:rPr lang="en-US" sz="2400" u="sng">
                <a:sym typeface="WP IconicSymbolsA" pitchFamily="2" charset="2"/>
              </a:rPr>
              <a:t>(x)(x)</a:t>
            </a:r>
            <a:endParaRPr lang="en-US" sz="2400">
              <a:sym typeface="WP IconicSymbolsA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                 0.250-x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Assume x&lt;&lt;0.250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1.79x10</a:t>
            </a:r>
            <a:r>
              <a:rPr lang="en-US" sz="2400" baseline="30000">
                <a:sym typeface="WP IconicSymbolsA" pitchFamily="2" charset="2"/>
              </a:rPr>
              <a:t>-5 </a:t>
            </a:r>
            <a:r>
              <a:rPr lang="en-US" sz="2400">
                <a:sym typeface="WP IconicSymbolsA" pitchFamily="2" charset="2"/>
              </a:rPr>
              <a:t>= </a:t>
            </a:r>
            <a:r>
              <a:rPr lang="en-US" sz="2400" u="sng">
                <a:sym typeface="WP IconicSymbolsA" pitchFamily="2" charset="2"/>
              </a:rPr>
              <a:t>(x)(x) </a:t>
            </a:r>
            <a:r>
              <a:rPr lang="en-US" sz="2400">
                <a:sym typeface="WP IconicSymbolsA" pitchFamily="2" charset="2"/>
              </a:rPr>
              <a:t>          4.47x10</a:t>
            </a:r>
            <a:r>
              <a:rPr lang="en-US" sz="2400" baseline="30000">
                <a:sym typeface="WP IconicSymbolsA" pitchFamily="2" charset="2"/>
              </a:rPr>
              <a:t>-6 </a:t>
            </a:r>
            <a:r>
              <a:rPr lang="en-US" sz="2400">
                <a:sym typeface="WP IconicSymbolsA" pitchFamily="2" charset="2"/>
              </a:rPr>
              <a:t>= x</a:t>
            </a:r>
            <a:r>
              <a:rPr lang="en-US" sz="2400" baseline="30000">
                <a:sym typeface="WP IconicSymbolsA" pitchFamily="2" charset="2"/>
              </a:rPr>
              <a:t>2</a:t>
            </a:r>
            <a:endParaRPr lang="en-US" sz="2400">
              <a:sym typeface="WP IconicSymbolsA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                 0.250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aseline="30000">
              <a:sym typeface="WP IconicSymbolsA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x = 2.11x10</a:t>
            </a:r>
            <a:r>
              <a:rPr lang="en-US" sz="2400" baseline="30000">
                <a:sym typeface="WP IconicSymbolsA" pitchFamily="2" charset="2"/>
              </a:rPr>
              <a:t>-3</a:t>
            </a:r>
            <a:r>
              <a:rPr lang="en-US" sz="2400">
                <a:sym typeface="WP IconicSymbolsA" pitchFamily="2" charset="2"/>
              </a:rPr>
              <a:t> = [OH-] (good assumption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pOH = - log (2.11x10</a:t>
            </a:r>
            <a:r>
              <a:rPr lang="en-US" sz="2400" baseline="30000">
                <a:sym typeface="WP IconicSymbolsA" pitchFamily="2" charset="2"/>
              </a:rPr>
              <a:t>-3</a:t>
            </a:r>
            <a:r>
              <a:rPr lang="en-US" sz="2400">
                <a:sym typeface="WP IconicSymbolsA" pitchFamily="2" charset="2"/>
              </a:rPr>
              <a:t>) = 2.67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pOH + pH = 14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14 – pOH = pH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14 – 2.67 = 11.33 = pH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u="sng">
              <a:sym typeface="WP IconicSymbolsA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Water, water everywhere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Both K</a:t>
            </a:r>
            <a:r>
              <a:rPr lang="en-US" baseline="-25000"/>
              <a:t>a</a:t>
            </a:r>
            <a:r>
              <a:rPr lang="en-US"/>
              <a:t> and K</a:t>
            </a:r>
            <a:r>
              <a:rPr lang="en-US" baseline="-25000"/>
              <a:t>b</a:t>
            </a:r>
            <a:r>
              <a:rPr lang="en-US"/>
              <a:t> reactions are made possible by the role of water.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Water acts as either an acid or a base.  Water is </a:t>
            </a:r>
            <a:r>
              <a:rPr lang="en-US" b="1"/>
              <a:t>amphiprotic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If water is both an acid and a base, why doesn’t it react with itself?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does react with itself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Autoionization of water: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	H</a:t>
            </a:r>
            <a:r>
              <a:rPr lang="en-US" baseline="-25000"/>
              <a:t>2</a:t>
            </a:r>
            <a:r>
              <a:rPr lang="en-US"/>
              <a:t>O </a:t>
            </a:r>
            <a:r>
              <a:rPr lang="en-US" baseline="-25000"/>
              <a:t>(l)</a:t>
            </a:r>
            <a:r>
              <a:rPr lang="en-US"/>
              <a:t> + H</a:t>
            </a:r>
            <a:r>
              <a:rPr lang="en-US" baseline="-25000"/>
              <a:t>2</a:t>
            </a:r>
            <a:r>
              <a:rPr lang="en-US"/>
              <a:t>O </a:t>
            </a:r>
            <a:r>
              <a:rPr lang="en-US" baseline="-25000"/>
              <a:t>(l)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</a:t>
            </a:r>
            <a:r>
              <a:rPr lang="en-US">
                <a:sym typeface="WP MathA" pitchFamily="2" charset="2"/>
              </a:rPr>
              <a:t> H</a:t>
            </a:r>
            <a:r>
              <a:rPr lang="en-US" baseline="-25000">
                <a:sym typeface="WP MathA" pitchFamily="2" charset="2"/>
              </a:rPr>
              <a:t>3</a:t>
            </a:r>
            <a:r>
              <a:rPr lang="en-US">
                <a:sym typeface="WP MathA" pitchFamily="2" charset="2"/>
              </a:rPr>
              <a:t>O</a:t>
            </a:r>
            <a:r>
              <a:rPr lang="en-US" baseline="30000">
                <a:sym typeface="WP MathA" pitchFamily="2" charset="2"/>
              </a:rPr>
              <a:t>+</a:t>
            </a:r>
            <a:r>
              <a:rPr lang="en-US" baseline="-25000">
                <a:sym typeface="WP MathA" pitchFamily="2" charset="2"/>
              </a:rPr>
              <a:t> (aq)</a:t>
            </a:r>
            <a:r>
              <a:rPr lang="en-US">
                <a:sym typeface="WP MathA" pitchFamily="2" charset="2"/>
              </a:rPr>
              <a:t> + OH</a:t>
            </a:r>
            <a:r>
              <a:rPr lang="en-US" baseline="30000">
                <a:sym typeface="WP MathA" pitchFamily="2" charset="2"/>
              </a:rPr>
              <a:t>- </a:t>
            </a:r>
            <a:r>
              <a:rPr lang="en-US" baseline="-25000">
                <a:sym typeface="WP MathA" pitchFamily="2" charset="2"/>
              </a:rPr>
              <a:t>(aq)</a:t>
            </a:r>
            <a:endParaRPr lang="en-US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endParaRPr lang="en-US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endParaRPr lang="en-US">
              <a:sym typeface="WP MathA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Autoionization of water: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H</a:t>
            </a:r>
            <a:r>
              <a:rPr lang="en-US" baseline="-25000"/>
              <a:t>2</a:t>
            </a:r>
            <a:r>
              <a:rPr lang="en-US"/>
              <a:t>O </a:t>
            </a:r>
            <a:r>
              <a:rPr lang="en-US" baseline="-25000"/>
              <a:t>(l)</a:t>
            </a:r>
            <a:r>
              <a:rPr lang="en-US"/>
              <a:t> + H</a:t>
            </a:r>
            <a:r>
              <a:rPr lang="en-US" baseline="-25000"/>
              <a:t>2</a:t>
            </a:r>
            <a:r>
              <a:rPr lang="en-US"/>
              <a:t>O </a:t>
            </a:r>
            <a:r>
              <a:rPr lang="en-US" baseline="-25000"/>
              <a:t>(l)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</a:t>
            </a:r>
            <a:r>
              <a:rPr lang="en-US">
                <a:sym typeface="WP MathA" pitchFamily="2" charset="2"/>
              </a:rPr>
              <a:t> H</a:t>
            </a:r>
            <a:r>
              <a:rPr lang="en-US" baseline="-25000">
                <a:sym typeface="WP MathA" pitchFamily="2" charset="2"/>
              </a:rPr>
              <a:t>3</a:t>
            </a:r>
            <a:r>
              <a:rPr lang="en-US">
                <a:sym typeface="WP MathA" pitchFamily="2" charset="2"/>
              </a:rPr>
              <a:t>O</a:t>
            </a:r>
            <a:r>
              <a:rPr lang="en-US" baseline="30000">
                <a:sym typeface="WP MathA" pitchFamily="2" charset="2"/>
              </a:rPr>
              <a:t>+</a:t>
            </a:r>
            <a:r>
              <a:rPr lang="en-US" baseline="-25000">
                <a:sym typeface="WP MathA" pitchFamily="2" charset="2"/>
              </a:rPr>
              <a:t> (aq)</a:t>
            </a:r>
            <a:r>
              <a:rPr lang="en-US">
                <a:sym typeface="WP MathA" pitchFamily="2" charset="2"/>
              </a:rPr>
              <a:t> + OH</a:t>
            </a:r>
            <a:r>
              <a:rPr lang="en-US" baseline="30000">
                <a:sym typeface="WP MathA" pitchFamily="2" charset="2"/>
              </a:rPr>
              <a:t>- </a:t>
            </a:r>
            <a:r>
              <a:rPr lang="en-US" baseline="-25000">
                <a:sym typeface="WP MathA" pitchFamily="2" charset="2"/>
              </a:rPr>
              <a:t>(aq)</a:t>
            </a:r>
            <a:endParaRPr lang="en-US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endParaRPr lang="en-US">
              <a:sym typeface="WP MathA" pitchFamily="2" charset="2"/>
            </a:endParaRPr>
          </a:p>
          <a:p>
            <a:r>
              <a:rPr lang="en-US">
                <a:sym typeface="WP MathA" pitchFamily="2" charset="2"/>
              </a:rPr>
              <a:t>This is, in fact, the central equilibrium in all acid/base dissociations</a:t>
            </a:r>
          </a:p>
          <a:p>
            <a:r>
              <a:rPr lang="en-US">
                <a:sym typeface="WP MathA" pitchFamily="2" charset="2"/>
              </a:rPr>
              <a:t>This is also the connection between K</a:t>
            </a:r>
            <a:r>
              <a:rPr lang="en-US" baseline="-25000">
                <a:sym typeface="WP MathA" pitchFamily="2" charset="2"/>
              </a:rPr>
              <a:t>a</a:t>
            </a:r>
            <a:r>
              <a:rPr lang="en-US">
                <a:sym typeface="WP MathA" pitchFamily="2" charset="2"/>
              </a:rPr>
              <a:t> and K</a:t>
            </a:r>
            <a:r>
              <a:rPr lang="en-US" baseline="-25000">
                <a:sym typeface="WP MathA" pitchFamily="2" charset="2"/>
              </a:rPr>
              <a:t>b</a:t>
            </a:r>
            <a:r>
              <a:rPr lang="en-US">
                <a:sym typeface="WP MathA" pitchFamily="2" charset="2"/>
              </a:rPr>
              <a:t> reactions.</a:t>
            </a:r>
          </a:p>
          <a:p>
            <a:pPr>
              <a:buFont typeface="Wingdings" pitchFamily="2" charset="2"/>
              <a:buNone/>
            </a:pPr>
            <a:endParaRPr lang="en-US">
              <a:sym typeface="WP MathA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Equilibrium Constant Expression  K</a:t>
            </a:r>
            <a:r>
              <a:rPr lang="en-US" baseline="-25000"/>
              <a:t>w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H</a:t>
            </a:r>
            <a:r>
              <a:rPr lang="en-US" baseline="-25000"/>
              <a:t>2</a:t>
            </a:r>
            <a:r>
              <a:rPr lang="en-US"/>
              <a:t>O </a:t>
            </a:r>
            <a:r>
              <a:rPr lang="en-US" baseline="-25000"/>
              <a:t>(l)</a:t>
            </a:r>
            <a:r>
              <a:rPr lang="en-US"/>
              <a:t> + H</a:t>
            </a:r>
            <a:r>
              <a:rPr lang="en-US" baseline="-25000"/>
              <a:t>2</a:t>
            </a:r>
            <a:r>
              <a:rPr lang="en-US"/>
              <a:t>O </a:t>
            </a:r>
            <a:r>
              <a:rPr lang="en-US" baseline="-25000"/>
              <a:t>(l)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</a:t>
            </a:r>
            <a:r>
              <a:rPr lang="en-US">
                <a:sym typeface="WP MathA" pitchFamily="2" charset="2"/>
              </a:rPr>
              <a:t> H</a:t>
            </a:r>
            <a:r>
              <a:rPr lang="en-US" baseline="-25000">
                <a:sym typeface="WP MathA" pitchFamily="2" charset="2"/>
              </a:rPr>
              <a:t>3</a:t>
            </a:r>
            <a:r>
              <a:rPr lang="en-US">
                <a:sym typeface="WP MathA" pitchFamily="2" charset="2"/>
              </a:rPr>
              <a:t>O</a:t>
            </a:r>
            <a:r>
              <a:rPr lang="en-US" baseline="30000">
                <a:sym typeface="WP MathA" pitchFamily="2" charset="2"/>
              </a:rPr>
              <a:t>+</a:t>
            </a:r>
            <a:r>
              <a:rPr lang="en-US" baseline="-25000">
                <a:sym typeface="WP MathA" pitchFamily="2" charset="2"/>
              </a:rPr>
              <a:t> (aq)</a:t>
            </a:r>
            <a:r>
              <a:rPr lang="en-US">
                <a:sym typeface="WP MathA" pitchFamily="2" charset="2"/>
              </a:rPr>
              <a:t> + OH</a:t>
            </a:r>
            <a:r>
              <a:rPr lang="en-US" baseline="30000">
                <a:sym typeface="WP MathA" pitchFamily="2" charset="2"/>
              </a:rPr>
              <a:t>- </a:t>
            </a:r>
            <a:r>
              <a:rPr lang="en-US" baseline="-25000">
                <a:sym typeface="WP MathA" pitchFamily="2" charset="2"/>
              </a:rPr>
              <a:t>(aq)</a:t>
            </a:r>
            <a:endParaRPr lang="en-US">
              <a:sym typeface="WP MathA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>
              <a:sym typeface="WP MathA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MathA" pitchFamily="2" charset="2"/>
              </a:rPr>
              <a:t>K</a:t>
            </a:r>
            <a:r>
              <a:rPr lang="en-US" baseline="-25000">
                <a:sym typeface="WP MathA" pitchFamily="2" charset="2"/>
              </a:rPr>
              <a:t>w</a:t>
            </a:r>
            <a:r>
              <a:rPr lang="en-US">
                <a:sym typeface="WP MathA" pitchFamily="2" charset="2"/>
              </a:rPr>
              <a:t> = [H</a:t>
            </a:r>
            <a:r>
              <a:rPr lang="en-US" baseline="-25000">
                <a:sym typeface="WP MathA" pitchFamily="2" charset="2"/>
              </a:rPr>
              <a:t>3</a:t>
            </a:r>
            <a:r>
              <a:rPr lang="en-US">
                <a:sym typeface="WP MathA" pitchFamily="2" charset="2"/>
              </a:rPr>
              <a:t>O</a:t>
            </a:r>
            <a:r>
              <a:rPr lang="en-US" baseline="30000">
                <a:sym typeface="WP MathA" pitchFamily="2" charset="2"/>
              </a:rPr>
              <a:t>+</a:t>
            </a:r>
            <a:r>
              <a:rPr lang="en-US">
                <a:sym typeface="WP MathA" pitchFamily="2" charset="2"/>
              </a:rPr>
              <a:t>][OH</a:t>
            </a:r>
            <a:r>
              <a:rPr lang="en-US" baseline="30000">
                <a:sym typeface="WP MathA" pitchFamily="2" charset="2"/>
              </a:rPr>
              <a:t>-</a:t>
            </a:r>
            <a:r>
              <a:rPr lang="en-US">
                <a:sym typeface="WP MathA" pitchFamily="2" charset="2"/>
              </a:rPr>
              <a:t>] = 1.0 x 10</a:t>
            </a:r>
            <a:r>
              <a:rPr lang="en-US" baseline="30000">
                <a:sym typeface="WP MathA" pitchFamily="2" charset="2"/>
              </a:rPr>
              <a:t>-14</a:t>
            </a:r>
            <a:endParaRPr lang="en-US">
              <a:sym typeface="WP MathA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>
              <a:sym typeface="WP MathA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MathA" pitchFamily="2" charset="2"/>
              </a:rPr>
              <a:t>K IS K IS K IS K – this is just another equilibrium constant.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>
              <a:sym typeface="WP MathA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MathA" pitchFamily="2" charset="2"/>
              </a:rPr>
              <a:t>Let’s ICE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aseline="30000">
              <a:sym typeface="WP MathA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ICE ICE Baby ICE ICE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10513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		H</a:t>
            </a:r>
            <a:r>
              <a:rPr lang="en-US" sz="2400" baseline="-25000"/>
              <a:t>2</a:t>
            </a:r>
            <a:r>
              <a:rPr lang="en-US" sz="2400"/>
              <a:t>O </a:t>
            </a:r>
            <a:r>
              <a:rPr lang="en-US" sz="2400" baseline="-25000"/>
              <a:t>(l)</a:t>
            </a:r>
            <a:r>
              <a:rPr lang="en-US" sz="2400"/>
              <a:t> + H</a:t>
            </a:r>
            <a:r>
              <a:rPr lang="en-US" sz="2400" baseline="-25000"/>
              <a:t>2</a:t>
            </a:r>
            <a:r>
              <a:rPr lang="en-US" sz="2400"/>
              <a:t>O </a:t>
            </a:r>
            <a:r>
              <a:rPr lang="en-US" sz="2400" baseline="-25000"/>
              <a:t>(l)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</a:t>
            </a:r>
            <a:r>
              <a:rPr lang="en-US" sz="2400">
                <a:sym typeface="WP MathA" pitchFamily="2" charset="2"/>
              </a:rPr>
              <a:t> H</a:t>
            </a:r>
            <a:r>
              <a:rPr lang="en-US" sz="2400" baseline="-25000">
                <a:sym typeface="WP MathA" pitchFamily="2" charset="2"/>
              </a:rPr>
              <a:t>3</a:t>
            </a:r>
            <a:r>
              <a:rPr lang="en-US" sz="2400">
                <a:sym typeface="WP MathA" pitchFamily="2" charset="2"/>
              </a:rPr>
              <a:t>O</a:t>
            </a:r>
            <a:r>
              <a:rPr lang="en-US" sz="2400" baseline="30000">
                <a:sym typeface="WP MathA" pitchFamily="2" charset="2"/>
              </a:rPr>
              <a:t>+</a:t>
            </a:r>
            <a:r>
              <a:rPr lang="en-US" sz="2400" baseline="-25000">
                <a:sym typeface="WP MathA" pitchFamily="2" charset="2"/>
              </a:rPr>
              <a:t> (aq)</a:t>
            </a:r>
            <a:r>
              <a:rPr lang="en-US" sz="2400">
                <a:sym typeface="WP MathA" pitchFamily="2" charset="2"/>
              </a:rPr>
              <a:t> + OH</a:t>
            </a:r>
            <a:r>
              <a:rPr lang="en-US" sz="2400" baseline="30000">
                <a:sym typeface="WP MathA" pitchFamily="2" charset="2"/>
              </a:rPr>
              <a:t>- </a:t>
            </a:r>
            <a:r>
              <a:rPr lang="en-US" sz="2400" baseline="-25000">
                <a:sym typeface="WP MathA" pitchFamily="2" charset="2"/>
              </a:rPr>
              <a:t>(aq)</a:t>
            </a:r>
            <a:endParaRPr lang="en-US" sz="2400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endParaRPr lang="pt-BR" sz="2400" baseline="-25000"/>
          </a:p>
          <a:p>
            <a:pPr>
              <a:buFont typeface="Wingdings" pitchFamily="2" charset="2"/>
              <a:buNone/>
            </a:pPr>
            <a:endParaRPr lang="pt-BR" sz="2400" baseline="-25000"/>
          </a:p>
          <a:p>
            <a:pPr>
              <a:buFont typeface="Wingdings" pitchFamily="2" charset="2"/>
              <a:buNone/>
            </a:pPr>
            <a:r>
              <a:rPr lang="en-US" sz="2400"/>
              <a:t>I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C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E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graphicFrame>
        <p:nvGraphicFramePr>
          <p:cNvPr id="37918" name="Group 30"/>
          <p:cNvGraphicFramePr>
            <a:graphicFrameLocks noGrp="1"/>
          </p:cNvGraphicFramePr>
          <p:nvPr>
            <p:ph sz="half" idx="2"/>
          </p:nvPr>
        </p:nvGraphicFramePr>
        <p:xfrm>
          <a:off x="1162050" y="2506663"/>
          <a:ext cx="6537961" cy="3074989"/>
        </p:xfrm>
        <a:graphic>
          <a:graphicData uri="http://schemas.openxmlformats.org/drawingml/2006/table">
            <a:tbl>
              <a:tblPr/>
              <a:tblGrid>
                <a:gridCol w="1409700"/>
                <a:gridCol w="234950"/>
                <a:gridCol w="1331913"/>
                <a:gridCol w="208280"/>
                <a:gridCol w="1422400"/>
                <a:gridCol w="208280"/>
                <a:gridCol w="1722438"/>
              </a:tblGrid>
              <a:tr h="989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ICE ICE Baby ICE ICE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10513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		H</a:t>
            </a:r>
            <a:r>
              <a:rPr lang="en-US" sz="2000" baseline="-25000"/>
              <a:t>2</a:t>
            </a:r>
            <a:r>
              <a:rPr lang="en-US" sz="2000"/>
              <a:t>O </a:t>
            </a:r>
            <a:r>
              <a:rPr lang="en-US" sz="2000" baseline="-25000"/>
              <a:t>(l)</a:t>
            </a:r>
            <a:r>
              <a:rPr lang="en-US" sz="2000"/>
              <a:t> + H</a:t>
            </a:r>
            <a:r>
              <a:rPr lang="en-US" sz="2000" baseline="-25000"/>
              <a:t>2</a:t>
            </a:r>
            <a:r>
              <a:rPr lang="en-US" sz="2000"/>
              <a:t>O </a:t>
            </a:r>
            <a:r>
              <a:rPr lang="en-US" sz="2000" baseline="-25000"/>
              <a:t>(l)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</a:t>
            </a:r>
            <a:r>
              <a:rPr lang="en-US" sz="2000">
                <a:sym typeface="WP MathA" pitchFamily="2" charset="2"/>
              </a:rPr>
              <a:t> H</a:t>
            </a:r>
            <a:r>
              <a:rPr lang="en-US" sz="2000" baseline="-25000">
                <a:sym typeface="WP MathA" pitchFamily="2" charset="2"/>
              </a:rPr>
              <a:t>3</a:t>
            </a:r>
            <a:r>
              <a:rPr lang="en-US" sz="2000">
                <a:sym typeface="WP MathA" pitchFamily="2" charset="2"/>
              </a:rPr>
              <a:t>O</a:t>
            </a:r>
            <a:r>
              <a:rPr lang="en-US" sz="2000" baseline="30000">
                <a:sym typeface="WP MathA" pitchFamily="2" charset="2"/>
              </a:rPr>
              <a:t>+</a:t>
            </a:r>
            <a:r>
              <a:rPr lang="en-US" sz="2000" baseline="-25000">
                <a:sym typeface="WP MathA" pitchFamily="2" charset="2"/>
              </a:rPr>
              <a:t> (aq)</a:t>
            </a:r>
            <a:r>
              <a:rPr lang="en-US" sz="2000">
                <a:sym typeface="WP MathA" pitchFamily="2" charset="2"/>
              </a:rPr>
              <a:t> + OH</a:t>
            </a:r>
            <a:r>
              <a:rPr lang="en-US" sz="2000" baseline="30000">
                <a:sym typeface="WP MathA" pitchFamily="2" charset="2"/>
              </a:rPr>
              <a:t>- </a:t>
            </a:r>
            <a:r>
              <a:rPr lang="en-US" sz="2000" baseline="-25000">
                <a:sym typeface="WP MathA" pitchFamily="2" charset="2"/>
              </a:rPr>
              <a:t>(aq)</a:t>
            </a:r>
            <a:endParaRPr lang="en-US" sz="2000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endParaRPr lang="pt-BR" sz="2000" baseline="-25000"/>
          </a:p>
          <a:p>
            <a:pPr>
              <a:buFont typeface="Wingdings" pitchFamily="2" charset="2"/>
              <a:buNone/>
            </a:pPr>
            <a:endParaRPr lang="pt-BR" sz="2000" baseline="-25000"/>
          </a:p>
          <a:p>
            <a:pPr>
              <a:buFont typeface="Wingdings" pitchFamily="2" charset="2"/>
              <a:buNone/>
            </a:pPr>
            <a:r>
              <a:rPr lang="en-US" sz="2000"/>
              <a:t>I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C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E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Solve for x</a:t>
            </a:r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graphicFrame>
        <p:nvGraphicFramePr>
          <p:cNvPr id="38916" name="Group 4"/>
          <p:cNvGraphicFramePr>
            <a:graphicFrameLocks noGrp="1"/>
          </p:cNvGraphicFramePr>
          <p:nvPr>
            <p:ph sz="half" idx="2"/>
          </p:nvPr>
        </p:nvGraphicFramePr>
        <p:xfrm>
          <a:off x="1162050" y="2506663"/>
          <a:ext cx="6537961" cy="3074989"/>
        </p:xfrm>
        <a:graphic>
          <a:graphicData uri="http://schemas.openxmlformats.org/drawingml/2006/table">
            <a:tbl>
              <a:tblPr/>
              <a:tblGrid>
                <a:gridCol w="1409700"/>
                <a:gridCol w="234950"/>
                <a:gridCol w="1331913"/>
                <a:gridCol w="208280"/>
                <a:gridCol w="1422400"/>
                <a:gridCol w="208280"/>
                <a:gridCol w="1722438"/>
              </a:tblGrid>
              <a:tr h="989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the most common acid?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Water!!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H-OH, it has a proton it can donate.</a:t>
            </a:r>
          </a:p>
        </p:txBody>
      </p:sp>
    </p:spTree>
    <p:extLst>
      <p:ext uri="{BB962C8B-B14F-4D97-AF65-F5344CB8AC3E}">
        <p14:creationId xmlns:p14="http://schemas.microsoft.com/office/powerpoint/2010/main" val="172387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K</a:t>
            </a:r>
            <a:r>
              <a:rPr lang="en-US" baseline="-25000"/>
              <a:t>w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K</a:t>
            </a:r>
            <a:r>
              <a:rPr lang="en-US" baseline="-25000" dirty="0"/>
              <a:t>w</a:t>
            </a:r>
            <a:r>
              <a:rPr lang="en-US" dirty="0"/>
              <a:t> = </a:t>
            </a:r>
            <a:r>
              <a:rPr lang="en-US" dirty="0">
                <a:sym typeface="WP MathA" pitchFamily="2" charset="2"/>
              </a:rPr>
              <a:t>[H</a:t>
            </a:r>
            <a:r>
              <a:rPr lang="en-US" baseline="-25000" dirty="0">
                <a:sym typeface="WP MathA" pitchFamily="2" charset="2"/>
              </a:rPr>
              <a:t>3</a:t>
            </a:r>
            <a:r>
              <a:rPr lang="en-US" dirty="0">
                <a:sym typeface="WP MathA" pitchFamily="2" charset="2"/>
              </a:rPr>
              <a:t>O</a:t>
            </a:r>
            <a:r>
              <a:rPr lang="en-US" baseline="30000" dirty="0">
                <a:sym typeface="WP MathA" pitchFamily="2" charset="2"/>
              </a:rPr>
              <a:t>+</a:t>
            </a:r>
            <a:r>
              <a:rPr lang="en-US" dirty="0">
                <a:sym typeface="WP MathA" pitchFamily="2" charset="2"/>
              </a:rPr>
              <a:t>][OH</a:t>
            </a:r>
            <a:r>
              <a:rPr lang="en-US" baseline="30000" dirty="0">
                <a:sym typeface="WP MathA" pitchFamily="2" charset="2"/>
              </a:rPr>
              <a:t>-</a:t>
            </a:r>
            <a:r>
              <a:rPr lang="en-US" dirty="0">
                <a:sym typeface="WP MathA" pitchFamily="2" charset="2"/>
              </a:rPr>
              <a:t>] = 1.0 x 10</a:t>
            </a:r>
            <a:r>
              <a:rPr lang="en-US" baseline="30000" dirty="0">
                <a:sym typeface="WP MathA" pitchFamily="2" charset="2"/>
              </a:rPr>
              <a:t>-14</a:t>
            </a:r>
            <a:endParaRPr lang="en-US" dirty="0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dirty="0"/>
              <a:t>	  [x] [x] = </a:t>
            </a:r>
            <a:r>
              <a:rPr lang="en-US" dirty="0">
                <a:sym typeface="WP MathA" pitchFamily="2" charset="2"/>
              </a:rPr>
              <a:t>1.0 x 10</a:t>
            </a:r>
            <a:r>
              <a:rPr lang="en-US" baseline="30000" dirty="0">
                <a:sym typeface="WP MathA" pitchFamily="2" charset="2"/>
              </a:rPr>
              <a:t>-14</a:t>
            </a:r>
          </a:p>
          <a:p>
            <a:pPr>
              <a:buFont typeface="Wingdings" pitchFamily="2" charset="2"/>
              <a:buNone/>
            </a:pPr>
            <a:r>
              <a:rPr lang="en-US" baseline="30000" dirty="0">
                <a:sym typeface="WP MathA" pitchFamily="2" charset="2"/>
              </a:rPr>
              <a:t>		</a:t>
            </a:r>
            <a:r>
              <a:rPr lang="en-US" dirty="0">
                <a:sym typeface="WP MathA" pitchFamily="2" charset="2"/>
              </a:rPr>
              <a:t>x</a:t>
            </a:r>
            <a:r>
              <a:rPr lang="en-US" baseline="30000" dirty="0">
                <a:sym typeface="WP MathA" pitchFamily="2" charset="2"/>
              </a:rPr>
              <a:t>2</a:t>
            </a:r>
            <a:r>
              <a:rPr lang="en-US" dirty="0">
                <a:sym typeface="WP MathA" pitchFamily="2" charset="2"/>
              </a:rPr>
              <a:t> = 1.0 x 10</a:t>
            </a:r>
            <a:r>
              <a:rPr lang="en-US" baseline="30000" dirty="0">
                <a:sym typeface="WP MathA" pitchFamily="2" charset="2"/>
              </a:rPr>
              <a:t>-14</a:t>
            </a:r>
          </a:p>
          <a:p>
            <a:pPr>
              <a:buFont typeface="Wingdings" pitchFamily="2" charset="2"/>
              <a:buNone/>
            </a:pPr>
            <a:r>
              <a:rPr lang="en-US" baseline="30000" dirty="0">
                <a:sym typeface="WP MathA" pitchFamily="2" charset="2"/>
              </a:rPr>
              <a:t>		</a:t>
            </a:r>
            <a:r>
              <a:rPr lang="en-US" dirty="0">
                <a:sym typeface="WP MathA" pitchFamily="2" charset="2"/>
              </a:rPr>
              <a:t>x = 1.0x10</a:t>
            </a:r>
            <a:r>
              <a:rPr lang="en-US" baseline="30000" dirty="0">
                <a:sym typeface="WP MathA" pitchFamily="2" charset="2"/>
              </a:rPr>
              <a:t>-7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ICE ICE Baby ICE ICE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10513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		H</a:t>
            </a:r>
            <a:r>
              <a:rPr lang="en-US" sz="2000" baseline="-25000"/>
              <a:t>2</a:t>
            </a:r>
            <a:r>
              <a:rPr lang="en-US" sz="2000"/>
              <a:t>O </a:t>
            </a:r>
            <a:r>
              <a:rPr lang="en-US" sz="2000" baseline="-25000"/>
              <a:t>(l)</a:t>
            </a:r>
            <a:r>
              <a:rPr lang="en-US" sz="2000"/>
              <a:t> + H</a:t>
            </a:r>
            <a:r>
              <a:rPr lang="en-US" sz="2000" baseline="-25000"/>
              <a:t>2</a:t>
            </a:r>
            <a:r>
              <a:rPr lang="en-US" sz="2000"/>
              <a:t>O </a:t>
            </a:r>
            <a:r>
              <a:rPr lang="en-US" sz="2000" baseline="-25000"/>
              <a:t>(l)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</a:t>
            </a:r>
            <a:r>
              <a:rPr lang="en-US" sz="2000">
                <a:sym typeface="WP MathA" pitchFamily="2" charset="2"/>
              </a:rPr>
              <a:t> H</a:t>
            </a:r>
            <a:r>
              <a:rPr lang="en-US" sz="2000" baseline="-25000">
                <a:sym typeface="WP MathA" pitchFamily="2" charset="2"/>
              </a:rPr>
              <a:t>3</a:t>
            </a:r>
            <a:r>
              <a:rPr lang="en-US" sz="2000">
                <a:sym typeface="WP MathA" pitchFamily="2" charset="2"/>
              </a:rPr>
              <a:t>O</a:t>
            </a:r>
            <a:r>
              <a:rPr lang="en-US" sz="2000" baseline="30000">
                <a:sym typeface="WP MathA" pitchFamily="2" charset="2"/>
              </a:rPr>
              <a:t>+</a:t>
            </a:r>
            <a:r>
              <a:rPr lang="en-US" sz="2000" baseline="-25000">
                <a:sym typeface="WP MathA" pitchFamily="2" charset="2"/>
              </a:rPr>
              <a:t> (aq)</a:t>
            </a:r>
            <a:r>
              <a:rPr lang="en-US" sz="2000">
                <a:sym typeface="WP MathA" pitchFamily="2" charset="2"/>
              </a:rPr>
              <a:t> + OH</a:t>
            </a:r>
            <a:r>
              <a:rPr lang="en-US" sz="2000" baseline="30000">
                <a:sym typeface="WP MathA" pitchFamily="2" charset="2"/>
              </a:rPr>
              <a:t>- </a:t>
            </a:r>
            <a:r>
              <a:rPr lang="en-US" sz="2000" baseline="-25000">
                <a:sym typeface="WP MathA" pitchFamily="2" charset="2"/>
              </a:rPr>
              <a:t>(aq)</a:t>
            </a:r>
            <a:endParaRPr lang="en-US" sz="2000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endParaRPr lang="pt-BR" sz="2000" baseline="-25000"/>
          </a:p>
          <a:p>
            <a:pPr>
              <a:buFont typeface="Wingdings" pitchFamily="2" charset="2"/>
              <a:buNone/>
            </a:pPr>
            <a:endParaRPr lang="pt-BR" sz="2000" baseline="-25000"/>
          </a:p>
          <a:p>
            <a:pPr>
              <a:buFont typeface="Wingdings" pitchFamily="2" charset="2"/>
              <a:buNone/>
            </a:pPr>
            <a:r>
              <a:rPr lang="en-US" sz="2000"/>
              <a:t>I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C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E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What’s the pH?</a:t>
            </a:r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graphicFrame>
        <p:nvGraphicFramePr>
          <p:cNvPr id="40994" name="Group 34"/>
          <p:cNvGraphicFramePr>
            <a:graphicFrameLocks noGrp="1"/>
          </p:cNvGraphicFramePr>
          <p:nvPr>
            <p:ph sz="half" idx="2"/>
          </p:nvPr>
        </p:nvGraphicFramePr>
        <p:xfrm>
          <a:off x="1162050" y="2506663"/>
          <a:ext cx="6698298" cy="3074989"/>
        </p:xfrm>
        <a:graphic>
          <a:graphicData uri="http://schemas.openxmlformats.org/drawingml/2006/table">
            <a:tbl>
              <a:tblPr/>
              <a:tblGrid>
                <a:gridCol w="1409700"/>
                <a:gridCol w="234950"/>
                <a:gridCol w="1331913"/>
                <a:gridCol w="208280"/>
                <a:gridCol w="1422400"/>
                <a:gridCol w="187325"/>
                <a:gridCol w="208280"/>
                <a:gridCol w="1695450"/>
              </a:tblGrid>
              <a:tr h="989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+x =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WP MathA" pitchFamily="2" charset="2"/>
                        </a:rPr>
                        <a:t>1.0x10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WP MathA" pitchFamily="2" charset="2"/>
                        </a:rPr>
                        <a:t>-7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+x=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WP MathA" pitchFamily="2" charset="2"/>
                        </a:rPr>
                        <a:t>1.0x10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WP MathA" pitchFamily="2" charset="2"/>
                        </a:rPr>
                        <a:t>-7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WP MathA" pitchFamily="2" charset="2"/>
                        </a:rPr>
                        <a:t>1.0x10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WP MathA" pitchFamily="2" charset="2"/>
                        </a:rPr>
                        <a:t>-7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WP MathA" pitchFamily="2" charset="2"/>
                        </a:rPr>
                        <a:t>1.0x10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WP MathA" pitchFamily="2" charset="2"/>
                        </a:rPr>
                        <a:t>-7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pH = - log [H</a:t>
            </a:r>
            <a:r>
              <a:rPr lang="en-US" b="1" baseline="-25000"/>
              <a:t>3</a:t>
            </a:r>
            <a:r>
              <a:rPr lang="en-US" b="1"/>
              <a:t>O</a:t>
            </a:r>
            <a:r>
              <a:rPr lang="en-US" b="1" baseline="30000"/>
              <a:t>+</a:t>
            </a:r>
            <a:r>
              <a:rPr lang="en-US" b="1"/>
              <a:t>]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pH = - log (</a:t>
            </a:r>
            <a:r>
              <a:rPr lang="en-US">
                <a:sym typeface="WP MathA" pitchFamily="2" charset="2"/>
              </a:rPr>
              <a:t>1.0x10</a:t>
            </a:r>
            <a:r>
              <a:rPr lang="en-US" baseline="30000">
                <a:sym typeface="WP MathA" pitchFamily="2" charset="2"/>
              </a:rPr>
              <a:t>-7</a:t>
            </a:r>
            <a:r>
              <a:rPr lang="en-US">
                <a:sym typeface="WP MathA" pitchFamily="2" charset="2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>
                <a:sym typeface="WP MathA" pitchFamily="2" charset="2"/>
              </a:rPr>
              <a:t>pH = 7</a:t>
            </a:r>
          </a:p>
          <a:p>
            <a:pPr>
              <a:buFont typeface="Wingdings" pitchFamily="2" charset="2"/>
              <a:buNone/>
            </a:pPr>
            <a:endParaRPr lang="en-US">
              <a:sym typeface="WP Math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MathA" pitchFamily="2" charset="2"/>
              </a:rPr>
              <a:t>This is why “7” is considered neutral pH.  It is the natural pH of water.  Neutral water doesn’t have NO acid, it has the EQUILIBRIUM (K</a:t>
            </a:r>
            <a:r>
              <a:rPr lang="en-US" baseline="-25000">
                <a:sym typeface="WP MathA" pitchFamily="2" charset="2"/>
              </a:rPr>
              <a:t>w</a:t>
            </a:r>
            <a:r>
              <a:rPr lang="en-US">
                <a:sym typeface="WP MathA" pitchFamily="2" charset="2"/>
              </a:rPr>
              <a:t>) amount!!!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</a:t>
            </a:r>
            <a:r>
              <a:rPr lang="en-US" baseline="-25000"/>
              <a:t>b</a:t>
            </a:r>
            <a:r>
              <a:rPr lang="en-US"/>
              <a:t>, K</a:t>
            </a:r>
            <a:r>
              <a:rPr lang="en-US" baseline="-25000"/>
              <a:t>a</a:t>
            </a:r>
            <a:r>
              <a:rPr lang="en-US"/>
              <a:t>, and K</a:t>
            </a:r>
            <a:r>
              <a:rPr lang="en-US" baseline="-25000"/>
              <a:t>w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It is the Kw of water (1.0 x 10</a:t>
            </a:r>
            <a:r>
              <a:rPr lang="en-US" sz="2400" baseline="30000"/>
              <a:t>-14</a:t>
            </a:r>
            <a:r>
              <a:rPr lang="en-US" sz="2400"/>
              <a:t>) which is responsible for the observation that: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			pOH + pH = 14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Since we’ve already established that pure water has 1x10</a:t>
            </a:r>
            <a:r>
              <a:rPr lang="en-US" sz="2400" baseline="30000"/>
              <a:t>-7</a:t>
            </a:r>
            <a:r>
              <a:rPr lang="en-US" sz="2400"/>
              <a:t> M concentrations of both H</a:t>
            </a:r>
            <a:r>
              <a:rPr lang="en-US" sz="2400" baseline="30000"/>
              <a:t>+</a:t>
            </a:r>
            <a:r>
              <a:rPr lang="en-US" sz="2400"/>
              <a:t> and OH</a:t>
            </a:r>
            <a:r>
              <a:rPr lang="en-US" sz="2400" baseline="30000"/>
              <a:t>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aseline="30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In an aqueous solution, this relationship always holds because K</a:t>
            </a:r>
            <a:r>
              <a:rPr lang="en-US" sz="2400" baseline="-25000"/>
              <a:t>w</a:t>
            </a:r>
            <a:r>
              <a:rPr lang="en-US" sz="2400"/>
              <a:t> must be satisfied even if there are other equilibria that also must be satisfied.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ym typeface="WP MathA" pitchFamily="2" charset="2"/>
              </a:rPr>
              <a:t>[H</a:t>
            </a:r>
            <a:r>
              <a:rPr lang="en-US" baseline="-25000" dirty="0">
                <a:sym typeface="WP MathA" pitchFamily="2" charset="2"/>
              </a:rPr>
              <a:t>3</a:t>
            </a:r>
            <a:r>
              <a:rPr lang="en-US" dirty="0">
                <a:sym typeface="WP MathA" pitchFamily="2" charset="2"/>
              </a:rPr>
              <a:t>O</a:t>
            </a:r>
            <a:r>
              <a:rPr lang="en-US" baseline="30000" dirty="0">
                <a:sym typeface="WP MathA" pitchFamily="2" charset="2"/>
              </a:rPr>
              <a:t>+</a:t>
            </a:r>
            <a:r>
              <a:rPr lang="en-US" dirty="0">
                <a:sym typeface="WP MathA" pitchFamily="2" charset="2"/>
              </a:rPr>
              <a:t>][OH</a:t>
            </a:r>
            <a:r>
              <a:rPr lang="en-US" baseline="30000" dirty="0">
                <a:sym typeface="WP MathA" pitchFamily="2" charset="2"/>
              </a:rPr>
              <a:t>-</a:t>
            </a:r>
            <a:r>
              <a:rPr lang="en-US" dirty="0">
                <a:sym typeface="WP MathA" pitchFamily="2" charset="2"/>
              </a:rPr>
              <a:t>] = 1.0 x 10</a:t>
            </a:r>
            <a:r>
              <a:rPr lang="en-US" baseline="30000" dirty="0">
                <a:sym typeface="WP MathA" pitchFamily="2" charset="2"/>
              </a:rPr>
              <a:t>-14</a:t>
            </a:r>
            <a:endParaRPr lang="en-US" dirty="0">
              <a:sym typeface="WP MathA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P MathA" pitchFamily="2" charset="2"/>
              </a:rPr>
              <a:t>-log([H</a:t>
            </a:r>
            <a:r>
              <a:rPr lang="en-US" baseline="-25000" dirty="0" smtClean="0">
                <a:sym typeface="WP MathA" pitchFamily="2" charset="2"/>
              </a:rPr>
              <a:t>3</a:t>
            </a:r>
            <a:r>
              <a:rPr lang="en-US" dirty="0" smtClean="0">
                <a:sym typeface="WP MathA" pitchFamily="2" charset="2"/>
              </a:rPr>
              <a:t>O</a:t>
            </a:r>
            <a:r>
              <a:rPr lang="en-US" baseline="30000" dirty="0">
                <a:sym typeface="WP MathA" pitchFamily="2" charset="2"/>
              </a:rPr>
              <a:t>+</a:t>
            </a:r>
            <a:r>
              <a:rPr lang="en-US" dirty="0">
                <a:sym typeface="WP MathA" pitchFamily="2" charset="2"/>
              </a:rPr>
              <a:t>][OH</a:t>
            </a:r>
            <a:r>
              <a:rPr lang="en-US" baseline="30000" dirty="0">
                <a:sym typeface="WP MathA" pitchFamily="2" charset="2"/>
              </a:rPr>
              <a:t>-</a:t>
            </a:r>
            <a:r>
              <a:rPr lang="en-US" dirty="0" smtClean="0">
                <a:sym typeface="WP MathA" pitchFamily="2" charset="2"/>
              </a:rPr>
              <a:t>]) =-log(1.0 </a:t>
            </a:r>
            <a:r>
              <a:rPr lang="en-US" dirty="0">
                <a:sym typeface="WP MathA" pitchFamily="2" charset="2"/>
              </a:rPr>
              <a:t>x </a:t>
            </a:r>
            <a:r>
              <a:rPr lang="en-US" dirty="0" smtClean="0">
                <a:sym typeface="WP MathA" pitchFamily="2" charset="2"/>
              </a:rPr>
              <a:t>10</a:t>
            </a:r>
            <a:r>
              <a:rPr lang="en-US" baseline="30000" dirty="0" smtClean="0">
                <a:sym typeface="WP MathA" pitchFamily="2" charset="2"/>
              </a:rPr>
              <a:t>-14</a:t>
            </a:r>
            <a:r>
              <a:rPr lang="en-US" dirty="0" smtClean="0">
                <a:sym typeface="WP MathA" pitchFamily="2" charset="2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ym typeface="WP MathA" pitchFamily="2" charset="2"/>
              </a:rPr>
              <a:t>-log[H</a:t>
            </a:r>
            <a:r>
              <a:rPr lang="en-US" baseline="-25000" dirty="0" smtClean="0">
                <a:sym typeface="WP MathA" pitchFamily="2" charset="2"/>
              </a:rPr>
              <a:t>3</a:t>
            </a:r>
            <a:r>
              <a:rPr lang="en-US" dirty="0" smtClean="0">
                <a:sym typeface="WP MathA" pitchFamily="2" charset="2"/>
              </a:rPr>
              <a:t>O</a:t>
            </a:r>
            <a:r>
              <a:rPr lang="en-US" baseline="30000" dirty="0" smtClean="0">
                <a:sym typeface="WP MathA" pitchFamily="2" charset="2"/>
              </a:rPr>
              <a:t>+</a:t>
            </a:r>
            <a:r>
              <a:rPr lang="en-US" dirty="0" smtClean="0">
                <a:sym typeface="WP MathA" pitchFamily="2" charset="2"/>
              </a:rPr>
              <a:t>] + (-log[OH-]) =14</a:t>
            </a:r>
            <a:endParaRPr lang="en-US" dirty="0">
              <a:sym typeface="WP MathA" pitchFamily="2" charset="2"/>
            </a:endParaRPr>
          </a:p>
          <a:p>
            <a:pPr marL="0" indent="0">
              <a:buNone/>
            </a:pPr>
            <a:r>
              <a:rPr lang="en-US" dirty="0" smtClean="0"/>
              <a:t>pH + </a:t>
            </a:r>
            <a:r>
              <a:rPr lang="en-US" dirty="0" err="1" smtClean="0"/>
              <a:t>pOH</a:t>
            </a:r>
            <a:r>
              <a:rPr lang="en-US" dirty="0" smtClean="0"/>
              <a:t> = 14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70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5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 depends on…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…Temperature.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the “neutral pH” of water is only 7 at STANDARD TEMPERATURE AND PRESSURE!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the water is at a different temperature, K</a:t>
            </a:r>
            <a:r>
              <a:rPr lang="en-US" baseline="-25000" dirty="0" smtClean="0"/>
              <a:t>w</a:t>
            </a:r>
            <a:r>
              <a:rPr lang="en-US" dirty="0" smtClean="0"/>
              <a:t> is NOT 1.0x10</a:t>
            </a:r>
            <a:r>
              <a:rPr lang="en-US" baseline="30000" dirty="0" smtClean="0"/>
              <a:t>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</a:t>
            </a:r>
            <a:r>
              <a:rPr lang="en-US" baseline="-25000"/>
              <a:t>b</a:t>
            </a:r>
            <a:r>
              <a:rPr lang="en-US"/>
              <a:t>, K</a:t>
            </a:r>
            <a:r>
              <a:rPr lang="en-US" baseline="-25000"/>
              <a:t>a</a:t>
            </a:r>
            <a:r>
              <a:rPr lang="en-US"/>
              <a:t>, and K</a:t>
            </a:r>
            <a:r>
              <a:rPr lang="en-US" baseline="-25000"/>
              <a:t>w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The general </a:t>
            </a:r>
            <a:r>
              <a:rPr lang="en-US" sz="2400" dirty="0" err="1"/>
              <a:t>K</a:t>
            </a:r>
            <a:r>
              <a:rPr lang="en-US" sz="2400" baseline="-25000" dirty="0" err="1"/>
              <a:t>a</a:t>
            </a:r>
            <a:r>
              <a:rPr lang="en-US" sz="2400" dirty="0"/>
              <a:t> reaction involves donating a proton to water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	HA + H</a:t>
            </a:r>
            <a:r>
              <a:rPr lang="en-US" sz="2400" baseline="-25000" dirty="0"/>
              <a:t>2</a:t>
            </a:r>
            <a:r>
              <a:rPr lang="en-US" sz="2400" dirty="0"/>
              <a:t>O ↔ H</a:t>
            </a:r>
            <a:r>
              <a:rPr lang="en-US" sz="2400" baseline="-25000" dirty="0"/>
              <a:t>3</a:t>
            </a:r>
            <a:r>
              <a:rPr lang="en-US" sz="2400" dirty="0"/>
              <a:t>O</a:t>
            </a:r>
            <a:r>
              <a:rPr lang="en-US" sz="2400" baseline="30000" dirty="0"/>
              <a:t>+</a:t>
            </a:r>
            <a:r>
              <a:rPr lang="en-US" sz="2400" dirty="0"/>
              <a:t> + A</a:t>
            </a:r>
            <a:r>
              <a:rPr lang="en-US" sz="2400" baseline="30000" dirty="0"/>
              <a:t>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where </a:t>
            </a:r>
            <a:r>
              <a:rPr lang="en-US" sz="2400" dirty="0"/>
              <a:t>A- is the “conjugate base” to HA, and H</a:t>
            </a:r>
            <a:r>
              <a:rPr lang="en-US" sz="2400" baseline="-25000" dirty="0"/>
              <a:t>3</a:t>
            </a:r>
            <a:r>
              <a:rPr lang="en-US" sz="2400" dirty="0"/>
              <a:t>O</a:t>
            </a:r>
            <a:r>
              <a:rPr lang="en-US" sz="2400" baseline="30000" dirty="0"/>
              <a:t>+</a:t>
            </a:r>
            <a:r>
              <a:rPr lang="en-US" sz="2400" dirty="0"/>
              <a:t> is the conjugate acid to H</a:t>
            </a:r>
            <a:r>
              <a:rPr lang="en-US" sz="2400" baseline="-25000" dirty="0"/>
              <a:t>2</a:t>
            </a:r>
            <a:r>
              <a:rPr lang="en-US" sz="2400" dirty="0"/>
              <a:t>O.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The general Kb reaction involves accepting a proton from water.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		A</a:t>
            </a:r>
            <a:r>
              <a:rPr lang="en-US" sz="2400" baseline="30000" dirty="0"/>
              <a:t>-</a:t>
            </a:r>
            <a:r>
              <a:rPr lang="en-US" sz="2400" dirty="0"/>
              <a:t> + H</a:t>
            </a:r>
            <a:r>
              <a:rPr lang="en-US" sz="2400" baseline="-25000" dirty="0"/>
              <a:t>2</a:t>
            </a:r>
            <a:r>
              <a:rPr lang="en-US" sz="2400" dirty="0"/>
              <a:t>O ↔ HA + OH</a:t>
            </a:r>
            <a:r>
              <a:rPr lang="en-US" sz="2400" baseline="30000" dirty="0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the K for both reactions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dirty="0"/>
              <a:t>HA + H</a:t>
            </a:r>
            <a:r>
              <a:rPr lang="en-US" baseline="-25000" dirty="0"/>
              <a:t>2</a:t>
            </a:r>
            <a:r>
              <a:rPr lang="en-US" dirty="0"/>
              <a:t>O ↔ 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 + A</a:t>
            </a:r>
            <a:r>
              <a:rPr lang="en-US" baseline="30000" dirty="0"/>
              <a:t>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dirty="0" smtClean="0"/>
              <a:t>K</a:t>
            </a:r>
            <a:r>
              <a:rPr lang="pt-BR" baseline="-25000" dirty="0" smtClean="0"/>
              <a:t>a</a:t>
            </a:r>
            <a:r>
              <a:rPr lang="pt-BR" dirty="0" smtClean="0"/>
              <a:t> </a:t>
            </a:r>
            <a:r>
              <a:rPr lang="pt-BR" dirty="0"/>
              <a:t>= </a:t>
            </a:r>
            <a:r>
              <a:rPr lang="pt-BR" u="sng" dirty="0"/>
              <a:t>[H</a:t>
            </a:r>
            <a:r>
              <a:rPr lang="pt-BR" u="sng" baseline="-25000" dirty="0"/>
              <a:t>3</a:t>
            </a:r>
            <a:r>
              <a:rPr lang="pt-BR" u="sng" dirty="0"/>
              <a:t>O+][A-]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dirty="0"/>
              <a:t>          [HA] </a:t>
            </a:r>
            <a:endParaRPr lang="pt-BR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dirty="0" smtClean="0"/>
          </a:p>
          <a:p>
            <a:pPr>
              <a:lnSpc>
                <a:spcPct val="80000"/>
              </a:lnSpc>
              <a:buNone/>
            </a:pPr>
            <a:r>
              <a:rPr lang="en-US" dirty="0"/>
              <a:t>A</a:t>
            </a:r>
            <a:r>
              <a:rPr lang="en-US" baseline="30000" dirty="0"/>
              <a:t>-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O ↔ HA + OH</a:t>
            </a:r>
            <a:r>
              <a:rPr lang="en-US" baseline="30000" dirty="0"/>
              <a:t>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dirty="0"/>
              <a:t>K</a:t>
            </a:r>
            <a:r>
              <a:rPr lang="pt-BR" baseline="-25000" dirty="0"/>
              <a:t>b </a:t>
            </a:r>
            <a:r>
              <a:rPr lang="pt-BR" dirty="0"/>
              <a:t>= </a:t>
            </a:r>
            <a:r>
              <a:rPr lang="pt-BR" u="sng" dirty="0"/>
              <a:t>[HA][OH-]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dirty="0"/>
              <a:t>           [A-]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the K for both reactions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dirty="0" smtClean="0"/>
              <a:t>If you add these two reactions together</a:t>
            </a:r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HA </a:t>
            </a:r>
            <a:r>
              <a:rPr lang="en-US" dirty="0"/>
              <a:t>+ H</a:t>
            </a:r>
            <a:r>
              <a:rPr lang="en-US" baseline="-25000" dirty="0"/>
              <a:t>2</a:t>
            </a:r>
            <a:r>
              <a:rPr lang="en-US" dirty="0"/>
              <a:t>O ↔ 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 + A</a:t>
            </a:r>
            <a:r>
              <a:rPr lang="en-US" baseline="30000" dirty="0"/>
              <a:t>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dirty="0" smtClean="0"/>
          </a:p>
          <a:p>
            <a:pPr>
              <a:lnSpc>
                <a:spcPct val="80000"/>
              </a:lnSpc>
              <a:buNone/>
            </a:pPr>
            <a:r>
              <a:rPr lang="en-US" u="sng" dirty="0"/>
              <a:t>A</a:t>
            </a:r>
            <a:r>
              <a:rPr lang="en-US" u="sng" baseline="30000" dirty="0"/>
              <a:t>-</a:t>
            </a:r>
            <a:r>
              <a:rPr lang="en-US" u="sng" dirty="0"/>
              <a:t> + H</a:t>
            </a:r>
            <a:r>
              <a:rPr lang="en-US" u="sng" baseline="-25000" dirty="0"/>
              <a:t>2</a:t>
            </a:r>
            <a:r>
              <a:rPr lang="en-US" u="sng" dirty="0"/>
              <a:t>O ↔ HA + OH</a:t>
            </a:r>
            <a:r>
              <a:rPr lang="en-US" u="sng" baseline="30000" dirty="0"/>
              <a:t>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dirty="0" smtClean="0"/>
          </a:p>
          <a:p>
            <a:pPr>
              <a:lnSpc>
                <a:spcPct val="80000"/>
              </a:lnSpc>
              <a:buNone/>
            </a:pPr>
            <a:r>
              <a:rPr lang="pt-BR" sz="2400" dirty="0" smtClean="0"/>
              <a:t>HA + A</a:t>
            </a:r>
            <a:r>
              <a:rPr lang="pt-BR" sz="2400" baseline="30000" dirty="0" smtClean="0"/>
              <a:t>-</a:t>
            </a:r>
            <a:r>
              <a:rPr lang="pt-BR" sz="2400" dirty="0" smtClean="0"/>
              <a:t> + 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 + 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 </a:t>
            </a:r>
            <a:r>
              <a:rPr lang="en-US" sz="2400" dirty="0" smtClean="0"/>
              <a:t>↔ </a:t>
            </a:r>
            <a:r>
              <a:rPr lang="en-US" sz="2400" dirty="0"/>
              <a:t>H</a:t>
            </a:r>
            <a:r>
              <a:rPr lang="en-US" sz="2400" baseline="-25000" dirty="0"/>
              <a:t>3</a:t>
            </a:r>
            <a:r>
              <a:rPr lang="en-US" sz="2400" dirty="0"/>
              <a:t>O</a:t>
            </a:r>
            <a:r>
              <a:rPr lang="en-US" sz="2400" baseline="30000" dirty="0"/>
              <a:t>+</a:t>
            </a:r>
            <a:r>
              <a:rPr lang="en-US" sz="2400" dirty="0"/>
              <a:t> + </a:t>
            </a:r>
            <a:r>
              <a:rPr lang="en-US" sz="2400" dirty="0" smtClean="0"/>
              <a:t>A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+ HA + OH</a:t>
            </a:r>
            <a:r>
              <a:rPr lang="en-US" sz="2400" baseline="30000" dirty="0" smtClean="0"/>
              <a:t>-</a:t>
            </a:r>
          </a:p>
          <a:p>
            <a:pPr>
              <a:lnSpc>
                <a:spcPct val="80000"/>
              </a:lnSpc>
              <a:buNone/>
            </a:pPr>
            <a:endParaRPr lang="pt-BR" dirty="0"/>
          </a:p>
          <a:p>
            <a:pPr>
              <a:lnSpc>
                <a:spcPct val="80000"/>
              </a:lnSpc>
              <a:buNone/>
            </a:pPr>
            <a:r>
              <a:rPr lang="pt-BR" sz="2400" dirty="0" smtClean="0"/>
              <a:t>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 </a:t>
            </a:r>
            <a:r>
              <a:rPr lang="pt-BR" sz="2400" dirty="0"/>
              <a:t>+ H</a:t>
            </a:r>
            <a:r>
              <a:rPr lang="pt-BR" sz="2400" baseline="-25000" dirty="0"/>
              <a:t>2</a:t>
            </a:r>
            <a:r>
              <a:rPr lang="pt-BR" sz="2400" dirty="0"/>
              <a:t>O </a:t>
            </a:r>
            <a:r>
              <a:rPr lang="en-US" sz="2400" dirty="0"/>
              <a:t>↔ H</a:t>
            </a:r>
            <a:r>
              <a:rPr lang="en-US" sz="2400" baseline="-25000" dirty="0"/>
              <a:t>3</a:t>
            </a:r>
            <a:r>
              <a:rPr lang="en-US" sz="2400" dirty="0"/>
              <a:t>O</a:t>
            </a:r>
            <a:r>
              <a:rPr lang="en-US" sz="2400" baseline="30000" dirty="0"/>
              <a:t>+</a:t>
            </a:r>
            <a:r>
              <a:rPr lang="en-US" sz="2400" dirty="0"/>
              <a:t> </a:t>
            </a:r>
            <a:r>
              <a:rPr lang="en-US" sz="2400" dirty="0" smtClean="0"/>
              <a:t>+ OH</a:t>
            </a:r>
            <a:r>
              <a:rPr lang="en-US" sz="2400" baseline="30000" dirty="0" smtClean="0"/>
              <a:t>-  </a:t>
            </a:r>
            <a:r>
              <a:rPr lang="en-US" sz="2400" dirty="0" smtClean="0"/>
              <a:t>OMG! IT’S K</a:t>
            </a:r>
            <a:r>
              <a:rPr lang="en-US" sz="2400" baseline="-25000" dirty="0" smtClean="0"/>
              <a:t>W</a:t>
            </a:r>
            <a:r>
              <a:rPr lang="en-US" sz="2400" dirty="0" smtClean="0"/>
              <a:t>!!!</a:t>
            </a:r>
            <a:endParaRPr lang="en-US" sz="2400" baseline="30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aseline="-25000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04800" y="46482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096000" y="46482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143000" y="46482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181600" y="4581667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09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the most common base?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Water!</a:t>
            </a:r>
          </a:p>
          <a:p>
            <a:pPr>
              <a:buFont typeface="Wingdings" pitchFamily="2" charset="2"/>
              <a:buNone/>
            </a:pPr>
            <a:r>
              <a:rPr lang="en-US"/>
              <a:t>     ° °</a:t>
            </a:r>
          </a:p>
          <a:p>
            <a:pPr>
              <a:buFont typeface="Wingdings" pitchFamily="2" charset="2"/>
              <a:buNone/>
            </a:pPr>
            <a:r>
              <a:rPr lang="en-US"/>
              <a:t>H - O - H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° °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It has extra electrons on the oxygen, so a proton can stick to it.</a:t>
            </a:r>
          </a:p>
        </p:txBody>
      </p:sp>
    </p:spTree>
    <p:extLst>
      <p:ext uri="{BB962C8B-B14F-4D97-AF65-F5344CB8AC3E}">
        <p14:creationId xmlns:p14="http://schemas.microsoft.com/office/powerpoint/2010/main" val="370830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2 reactions, you multiply the 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pt-BR" dirty="0"/>
              <a:t>If you multiply K</a:t>
            </a:r>
            <a:r>
              <a:rPr lang="pt-BR" baseline="-25000" dirty="0"/>
              <a:t>a</a:t>
            </a:r>
            <a:r>
              <a:rPr lang="pt-BR" dirty="0"/>
              <a:t> by K</a:t>
            </a:r>
            <a:r>
              <a:rPr lang="pt-BR" baseline="-25000" dirty="0"/>
              <a:t>b</a:t>
            </a:r>
            <a:r>
              <a:rPr lang="pt-BR" dirty="0"/>
              <a:t>:</a:t>
            </a:r>
          </a:p>
          <a:p>
            <a:pPr>
              <a:lnSpc>
                <a:spcPct val="80000"/>
              </a:lnSpc>
              <a:buNone/>
            </a:pPr>
            <a:r>
              <a:rPr lang="pt-BR" dirty="0"/>
              <a:t>K</a:t>
            </a:r>
            <a:r>
              <a:rPr lang="pt-BR" baseline="-25000" dirty="0"/>
              <a:t>a</a:t>
            </a:r>
            <a:r>
              <a:rPr lang="pt-BR" dirty="0"/>
              <a:t>*K</a:t>
            </a:r>
            <a:r>
              <a:rPr lang="pt-BR" baseline="-25000" dirty="0"/>
              <a:t>b</a:t>
            </a:r>
            <a:r>
              <a:rPr lang="pt-BR" dirty="0"/>
              <a:t> = </a:t>
            </a:r>
            <a:r>
              <a:rPr lang="pt-BR" u="sng" dirty="0"/>
              <a:t>[H</a:t>
            </a:r>
            <a:r>
              <a:rPr lang="pt-BR" u="sng" baseline="-25000" dirty="0"/>
              <a:t>3</a:t>
            </a:r>
            <a:r>
              <a:rPr lang="pt-BR" u="sng" dirty="0"/>
              <a:t>O+][A-]</a:t>
            </a:r>
            <a:r>
              <a:rPr lang="pt-BR" dirty="0"/>
              <a:t> </a:t>
            </a:r>
            <a:r>
              <a:rPr lang="pt-BR" u="sng" dirty="0"/>
              <a:t>[HA][OH-</a:t>
            </a:r>
            <a:r>
              <a:rPr lang="pt-BR" dirty="0"/>
              <a:t>]</a:t>
            </a:r>
          </a:p>
          <a:p>
            <a:pPr>
              <a:lnSpc>
                <a:spcPct val="80000"/>
              </a:lnSpc>
              <a:buNone/>
            </a:pPr>
            <a:r>
              <a:rPr lang="pt-BR" dirty="0"/>
              <a:t>                    [HA]         [A-]</a:t>
            </a:r>
          </a:p>
          <a:p>
            <a:pPr>
              <a:lnSpc>
                <a:spcPct val="80000"/>
              </a:lnSpc>
              <a:buNone/>
            </a:pPr>
            <a:r>
              <a:rPr lang="pt-BR" dirty="0"/>
              <a:t>		 = [H</a:t>
            </a:r>
            <a:r>
              <a:rPr lang="pt-BR" baseline="-25000" dirty="0"/>
              <a:t>3</a:t>
            </a:r>
            <a:r>
              <a:rPr lang="pt-BR" dirty="0"/>
              <a:t>O+][OH-]</a:t>
            </a:r>
          </a:p>
          <a:p>
            <a:pPr>
              <a:lnSpc>
                <a:spcPct val="80000"/>
              </a:lnSpc>
              <a:buNone/>
            </a:pPr>
            <a:r>
              <a:rPr lang="pt-BR" dirty="0"/>
              <a:t>          =K</a:t>
            </a:r>
            <a:r>
              <a:rPr lang="pt-BR" baseline="-25000" dirty="0"/>
              <a:t>w</a:t>
            </a:r>
          </a:p>
          <a:p>
            <a:pPr>
              <a:lnSpc>
                <a:spcPct val="80000"/>
              </a:lnSpc>
              <a:buNone/>
            </a:pPr>
            <a:endParaRPr lang="pt-BR" baseline="-25000" dirty="0" smtClean="0"/>
          </a:p>
          <a:p>
            <a:pPr>
              <a:lnSpc>
                <a:spcPct val="80000"/>
              </a:lnSpc>
              <a:buNone/>
            </a:pPr>
            <a:endParaRPr lang="pt-BR" baseline="-25000" dirty="0"/>
          </a:p>
          <a:p>
            <a:pPr>
              <a:lnSpc>
                <a:spcPct val="80000"/>
              </a:lnSpc>
              <a:buNone/>
            </a:pPr>
            <a:r>
              <a:rPr lang="pt-BR" dirty="0"/>
              <a:t>So, if you know K</a:t>
            </a:r>
            <a:r>
              <a:rPr lang="pt-BR" baseline="-25000" dirty="0"/>
              <a:t>b</a:t>
            </a:r>
            <a:r>
              <a:rPr lang="pt-BR" dirty="0"/>
              <a:t>, you know K</a:t>
            </a:r>
            <a:r>
              <a:rPr lang="pt-BR" baseline="-25000" dirty="0"/>
              <a:t>a </a:t>
            </a:r>
            <a:r>
              <a:rPr lang="pt-BR" dirty="0"/>
              <a:t>and vice versa because:</a:t>
            </a:r>
          </a:p>
          <a:p>
            <a:pPr>
              <a:lnSpc>
                <a:spcPct val="80000"/>
              </a:lnSpc>
              <a:buNone/>
            </a:pPr>
            <a:r>
              <a:rPr lang="pt-BR" dirty="0"/>
              <a:t>			K</a:t>
            </a:r>
            <a:r>
              <a:rPr lang="pt-BR" baseline="-25000" dirty="0"/>
              <a:t>a</a:t>
            </a:r>
            <a:r>
              <a:rPr lang="pt-BR" dirty="0"/>
              <a:t>*K</a:t>
            </a:r>
            <a:r>
              <a:rPr lang="pt-BR" baseline="-25000" dirty="0"/>
              <a:t>b</a:t>
            </a:r>
            <a:r>
              <a:rPr lang="pt-BR" dirty="0"/>
              <a:t>=K</a:t>
            </a:r>
            <a:r>
              <a:rPr lang="pt-BR" baseline="-25000" dirty="0"/>
              <a:t>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40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Remember…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12150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err="1"/>
              <a:t>K</a:t>
            </a:r>
            <a:r>
              <a:rPr lang="en-US" baseline="-25000" dirty="0" err="1"/>
              <a:t>a</a:t>
            </a:r>
            <a:r>
              <a:rPr lang="en-US" dirty="0"/>
              <a:t> and K</a:t>
            </a:r>
            <a:r>
              <a:rPr lang="en-US" baseline="-25000" dirty="0"/>
              <a:t>b</a:t>
            </a:r>
            <a:r>
              <a:rPr lang="en-US" dirty="0"/>
              <a:t> refer to specific reactions</a:t>
            </a:r>
            <a:r>
              <a:rPr lang="en-US" dirty="0" smtClean="0"/>
              <a:t>.  I can’t just apply them to any old reaction I want.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pt-BR" dirty="0"/>
              <a:t>K</a:t>
            </a:r>
            <a:r>
              <a:rPr lang="pt-BR" baseline="-25000" dirty="0"/>
              <a:t>w</a:t>
            </a:r>
            <a:r>
              <a:rPr lang="pt-BR" dirty="0"/>
              <a:t> = K</a:t>
            </a:r>
            <a:r>
              <a:rPr lang="pt-BR" baseline="-25000" dirty="0"/>
              <a:t>a</a:t>
            </a:r>
            <a:r>
              <a:rPr lang="pt-BR" dirty="0"/>
              <a:t>*K</a:t>
            </a:r>
            <a:r>
              <a:rPr lang="pt-BR" baseline="-25000" dirty="0"/>
              <a:t>b</a:t>
            </a:r>
            <a:endParaRPr lang="pt-BR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BUT this relationship only holds if the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a</a:t>
            </a:r>
            <a:r>
              <a:rPr lang="en-US" dirty="0" smtClean="0"/>
              <a:t> and the K</a:t>
            </a:r>
            <a:r>
              <a:rPr lang="en-US" baseline="-25000" dirty="0" smtClean="0"/>
              <a:t>b </a:t>
            </a:r>
            <a:r>
              <a:rPr lang="en-US" dirty="0" smtClean="0"/>
              <a:t>are related.  It is an acid and its CONJUGATE base  (or a base and its CONJUGATE acid).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</a:t>
            </a:r>
            <a:r>
              <a:rPr lang="en-US" baseline="-25000" dirty="0" err="1" smtClean="0"/>
              <a:t>a</a:t>
            </a:r>
            <a:r>
              <a:rPr lang="en-US" dirty="0" smtClean="0"/>
              <a:t>(</a:t>
            </a:r>
            <a:r>
              <a:rPr lang="en-US" dirty="0" err="1" smtClean="0"/>
              <a:t>HOAc</a:t>
            </a:r>
            <a:r>
              <a:rPr lang="en-US" dirty="0" smtClean="0"/>
              <a:t>)*K</a:t>
            </a:r>
            <a:r>
              <a:rPr lang="en-US" baseline="-25000" dirty="0" smtClean="0"/>
              <a:t>b</a:t>
            </a:r>
            <a:r>
              <a:rPr lang="en-US" dirty="0" smtClean="0"/>
              <a:t>(?) = 1x10</a:t>
            </a:r>
            <a:r>
              <a:rPr lang="en-US" baseline="30000" dirty="0" smtClean="0"/>
              <a:t>-14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HAS to be the conjugate base.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conjugate base is ALWAYS just the acid without the H+ it donated.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HOAc</a:t>
            </a:r>
            <a:r>
              <a:rPr lang="en-US" dirty="0" smtClean="0"/>
              <a:t> </a:t>
            </a:r>
            <a:r>
              <a:rPr lang="en-US" dirty="0"/>
              <a:t>+ H</a:t>
            </a:r>
            <a:r>
              <a:rPr lang="en-US" baseline="-25000" dirty="0"/>
              <a:t>2</a:t>
            </a:r>
            <a:r>
              <a:rPr lang="en-US" dirty="0"/>
              <a:t>O ↔ 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 + </a:t>
            </a:r>
            <a:r>
              <a:rPr lang="en-US" dirty="0" err="1" smtClean="0"/>
              <a:t>OAc</a:t>
            </a:r>
            <a:r>
              <a:rPr lang="en-US" baseline="30000" dirty="0" smtClean="0"/>
              <a:t>-</a:t>
            </a:r>
            <a:endParaRPr lang="en-US" baseline="30000" dirty="0"/>
          </a:p>
          <a:p>
            <a:pPr marL="0" indent="0">
              <a:buNone/>
            </a:pPr>
            <a:r>
              <a:rPr lang="en-US" dirty="0" smtClean="0"/>
              <a:t>?=</a:t>
            </a:r>
            <a:r>
              <a:rPr lang="en-US" dirty="0" err="1" smtClean="0"/>
              <a:t>OAc</a:t>
            </a:r>
            <a:r>
              <a:rPr lang="en-US" baseline="30000" dirty="0" smtClean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70794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</a:t>
            </a:r>
            <a:r>
              <a:rPr lang="en-US" baseline="-25000" dirty="0" err="1" smtClean="0"/>
              <a:t>a</a:t>
            </a:r>
            <a:r>
              <a:rPr lang="en-US" dirty="0" smtClean="0"/>
              <a:t>(?)*K</a:t>
            </a:r>
            <a:r>
              <a:rPr lang="en-US" baseline="-25000" dirty="0" smtClean="0"/>
              <a:t>b</a:t>
            </a:r>
            <a:r>
              <a:rPr lang="en-US" dirty="0" smtClean="0"/>
              <a:t>(NH</a:t>
            </a:r>
            <a:r>
              <a:rPr lang="en-US" baseline="-25000" dirty="0" smtClean="0"/>
              <a:t>3</a:t>
            </a:r>
            <a:r>
              <a:rPr lang="en-US" dirty="0" smtClean="0"/>
              <a:t>) = 1x10</a:t>
            </a:r>
            <a:r>
              <a:rPr lang="en-US" baseline="30000" dirty="0" smtClean="0"/>
              <a:t>-14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HAS to be the conjugate base.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conjugate base is ALWAYS just the acid without the H+ it donated.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H</a:t>
            </a:r>
            <a:r>
              <a:rPr lang="en-US" baseline="-25000" dirty="0"/>
              <a:t>2</a:t>
            </a:r>
            <a:r>
              <a:rPr lang="en-US" dirty="0"/>
              <a:t>O ↔ </a:t>
            </a:r>
            <a:r>
              <a:rPr lang="en-US" dirty="0" smtClean="0"/>
              <a:t>OH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endParaRPr lang="en-US" baseline="30000" dirty="0"/>
          </a:p>
          <a:p>
            <a:pPr marL="0" indent="0">
              <a:buNone/>
            </a:pPr>
            <a:r>
              <a:rPr lang="en-US" dirty="0" smtClean="0"/>
              <a:t>?=NH</a:t>
            </a:r>
            <a:r>
              <a:rPr lang="en-US" baseline="-25000" dirty="0" smtClean="0"/>
              <a:t>4</a:t>
            </a:r>
            <a:r>
              <a:rPr lang="en-US" baseline="30000" dirty="0"/>
              <a:t>+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295089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Remember…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12150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For example, consider the acid dissociation of acetic acid: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/>
              <a:t>		HOAc </a:t>
            </a:r>
            <a:r>
              <a:rPr lang="pt-BR" sz="2000" baseline="-25000" dirty="0"/>
              <a:t>(aq)</a:t>
            </a:r>
            <a:r>
              <a:rPr lang="pt-BR" sz="2000" dirty="0"/>
              <a:t> + H</a:t>
            </a:r>
            <a:r>
              <a:rPr lang="pt-BR" sz="2000" baseline="-25000" dirty="0"/>
              <a:t>2</a:t>
            </a:r>
            <a:r>
              <a:rPr lang="pt-BR" sz="2000" dirty="0"/>
              <a:t>O </a:t>
            </a:r>
            <a:r>
              <a:rPr lang="pt-BR" sz="2000" baseline="-25000" dirty="0"/>
              <a:t>(l)</a:t>
            </a:r>
            <a:r>
              <a:rPr lang="pt-BR" sz="2000" dirty="0"/>
              <a:t>↔ H</a:t>
            </a:r>
            <a:r>
              <a:rPr lang="pt-BR" sz="2000" baseline="-25000" dirty="0"/>
              <a:t>3</a:t>
            </a:r>
            <a:r>
              <a:rPr lang="pt-BR" sz="2000" dirty="0"/>
              <a:t>O</a:t>
            </a:r>
            <a:r>
              <a:rPr lang="pt-BR" sz="2000" baseline="30000" dirty="0"/>
              <a:t>+</a:t>
            </a:r>
            <a:r>
              <a:rPr lang="pt-BR" sz="2000" dirty="0"/>
              <a:t> </a:t>
            </a:r>
            <a:r>
              <a:rPr lang="pt-BR" sz="2000" baseline="-25000" dirty="0"/>
              <a:t>(aq)</a:t>
            </a:r>
            <a:r>
              <a:rPr lang="pt-BR" sz="2000" dirty="0"/>
              <a:t> + OAc</a:t>
            </a:r>
            <a:r>
              <a:rPr lang="pt-BR" sz="2000" baseline="30000" dirty="0"/>
              <a:t>- </a:t>
            </a:r>
            <a:r>
              <a:rPr lang="pt-BR" sz="2000" baseline="-25000" dirty="0"/>
              <a:t>(aq)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baseline="-25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This reaction has a </a:t>
            </a:r>
            <a:r>
              <a:rPr lang="en-US" sz="2000" dirty="0" err="1"/>
              <a:t>K</a:t>
            </a:r>
            <a:r>
              <a:rPr lang="en-US" sz="2000" baseline="-25000" dirty="0" err="1"/>
              <a:t>a</a:t>
            </a:r>
            <a:r>
              <a:rPr lang="en-US" sz="2000" dirty="0"/>
              <a:t>, it does not have a K</a:t>
            </a:r>
            <a:r>
              <a:rPr lang="en-US" sz="2000" baseline="-25000" dirty="0"/>
              <a:t>b.  </a:t>
            </a:r>
            <a:r>
              <a:rPr lang="en-US" sz="2000" dirty="0"/>
              <a:t>BUT, its sister reaction is a base dissociation that has a K</a:t>
            </a:r>
            <a:r>
              <a:rPr lang="en-US" sz="2000" baseline="-25000" dirty="0"/>
              <a:t>b</a:t>
            </a:r>
            <a:r>
              <a:rPr lang="en-US" sz="2000" dirty="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/>
              <a:t>		OAc</a:t>
            </a:r>
            <a:r>
              <a:rPr lang="pt-BR" sz="2000" baseline="30000" dirty="0"/>
              <a:t>-</a:t>
            </a:r>
            <a:r>
              <a:rPr lang="pt-BR" sz="2000" dirty="0"/>
              <a:t> </a:t>
            </a:r>
            <a:r>
              <a:rPr lang="pt-BR" sz="2000" baseline="-25000" dirty="0"/>
              <a:t>(aq)</a:t>
            </a:r>
            <a:r>
              <a:rPr lang="pt-BR" sz="2000" dirty="0"/>
              <a:t> + H</a:t>
            </a:r>
            <a:r>
              <a:rPr lang="pt-BR" sz="2000" baseline="-25000" dirty="0"/>
              <a:t>2</a:t>
            </a:r>
            <a:r>
              <a:rPr lang="pt-BR" sz="2000" dirty="0"/>
              <a:t>O </a:t>
            </a:r>
            <a:r>
              <a:rPr lang="pt-BR" sz="2000" baseline="-25000" dirty="0"/>
              <a:t>(l)</a:t>
            </a:r>
            <a:r>
              <a:rPr lang="pt-BR" sz="2000" dirty="0"/>
              <a:t>↔ OH- </a:t>
            </a:r>
            <a:r>
              <a:rPr lang="pt-BR" sz="2000" baseline="-25000" dirty="0"/>
              <a:t>(aq)</a:t>
            </a:r>
            <a:r>
              <a:rPr lang="pt-BR" sz="2000" dirty="0"/>
              <a:t> + HOAc</a:t>
            </a:r>
            <a:r>
              <a:rPr lang="pt-BR" sz="2000" baseline="30000" dirty="0"/>
              <a:t> </a:t>
            </a:r>
            <a:r>
              <a:rPr lang="pt-BR" sz="2000" baseline="-25000" dirty="0"/>
              <a:t>(aq)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baseline="-25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 smtClean="0"/>
              <a:t>HOAc is an acid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 smtClean="0"/>
              <a:t>OAC</a:t>
            </a:r>
            <a:r>
              <a:rPr lang="pt-BR" sz="2000" baseline="30000" dirty="0" smtClean="0"/>
              <a:t>-</a:t>
            </a:r>
            <a:r>
              <a:rPr lang="pt-BR" sz="2000" dirty="0" smtClean="0"/>
              <a:t> is the CONJUGATE base of HOAc</a:t>
            </a:r>
            <a:endParaRPr lang="pt-BR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baseline="-25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/>
              <a:t>It is this reaction that you are calculating the K</a:t>
            </a:r>
            <a:r>
              <a:rPr lang="pt-BR" sz="2000" baseline="-25000" dirty="0"/>
              <a:t>b</a:t>
            </a:r>
            <a:r>
              <a:rPr lang="pt-BR" sz="2000" dirty="0"/>
              <a:t> for if you use the relationship K</a:t>
            </a:r>
            <a:r>
              <a:rPr lang="pt-BR" sz="2000" baseline="-25000" dirty="0"/>
              <a:t>w</a:t>
            </a:r>
            <a:r>
              <a:rPr lang="pt-BR" sz="2000" dirty="0"/>
              <a:t> = K</a:t>
            </a:r>
            <a:r>
              <a:rPr lang="pt-BR" sz="2000" baseline="-25000" dirty="0"/>
              <a:t>a</a:t>
            </a:r>
            <a:r>
              <a:rPr lang="pt-BR" sz="2000" dirty="0"/>
              <a:t>*K</a:t>
            </a:r>
            <a:r>
              <a:rPr lang="pt-BR" sz="2000" baseline="-25000" dirty="0"/>
              <a:t>b</a:t>
            </a:r>
            <a:endParaRPr lang="pt-BR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61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is special…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…it is amphoteric: it can act as an acid or a base.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It’s not the only compound that can, we’ll see other’s later.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It also means that most Bronsted-Lowry acids or bases can dissolve in water.</a:t>
            </a:r>
          </a:p>
        </p:txBody>
      </p:sp>
    </p:spTree>
    <p:extLst>
      <p:ext uri="{BB962C8B-B14F-4D97-AF65-F5344CB8AC3E}">
        <p14:creationId xmlns:p14="http://schemas.microsoft.com/office/powerpoint/2010/main" val="250019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like water…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Acids and bases like water…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So, acids and bases are mostly found as aqueous solutions here.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Like all solutions, the concentration is a critical parameter.</a:t>
            </a:r>
          </a:p>
        </p:txBody>
      </p:sp>
    </p:spTree>
    <p:extLst>
      <p:ext uri="{BB962C8B-B14F-4D97-AF65-F5344CB8AC3E}">
        <p14:creationId xmlns:p14="http://schemas.microsoft.com/office/powerpoint/2010/main" val="22743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6157</TotalTime>
  <Words>2479</Words>
  <Application>Microsoft Office PowerPoint</Application>
  <PresentationFormat>On-screen Show (4:3)</PresentationFormat>
  <Paragraphs>644</Paragraphs>
  <Slides>74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Level</vt:lpstr>
      <vt:lpstr>Chemical Equilibrium </vt:lpstr>
      <vt:lpstr>K is K is K is K</vt:lpstr>
      <vt:lpstr>PowerPoint Presentation</vt:lpstr>
      <vt:lpstr>What is an acid?</vt:lpstr>
      <vt:lpstr>They go together…like carrots and peas, Forrest.</vt:lpstr>
      <vt:lpstr>What’s the most common acid?</vt:lpstr>
      <vt:lpstr>What’s the most common base?</vt:lpstr>
      <vt:lpstr>Water is special…</vt:lpstr>
      <vt:lpstr>We like water…</vt:lpstr>
      <vt:lpstr>All solutions are created equal…</vt:lpstr>
      <vt:lpstr>pH is concentration</vt:lpstr>
      <vt:lpstr>Damn those logs</vt:lpstr>
      <vt:lpstr>Example</vt:lpstr>
      <vt:lpstr>What is pH?</vt:lpstr>
      <vt:lpstr>Example</vt:lpstr>
      <vt:lpstr>We made an assumption?</vt:lpstr>
      <vt:lpstr>75% dissociated means…?</vt:lpstr>
      <vt:lpstr>75% dissociated means…?</vt:lpstr>
      <vt:lpstr>75% dissociated means…?</vt:lpstr>
      <vt:lpstr>75% dissociated means…?</vt:lpstr>
      <vt:lpstr>What’s my point?</vt:lpstr>
      <vt:lpstr>PowerPoint Presentation</vt:lpstr>
      <vt:lpstr>So if I’m looking for pH…</vt:lpstr>
      <vt:lpstr>Acid Dissociation Reactions</vt:lpstr>
      <vt:lpstr>General Ka Reaction</vt:lpstr>
      <vt:lpstr>Shorthand Notation</vt:lpstr>
      <vt:lpstr>A sample problem</vt:lpstr>
      <vt:lpstr>A sample problem</vt:lpstr>
      <vt:lpstr>Old Familiar solution</vt:lpstr>
      <vt:lpstr>Old Familiar solution</vt:lpstr>
      <vt:lpstr>ICE ICE Baby ICE ICE</vt:lpstr>
      <vt:lpstr>ICE ICE Baby ICE ICE</vt:lpstr>
      <vt:lpstr>A peek back at the problem.</vt:lpstr>
      <vt:lpstr>A peek back at the problem.</vt:lpstr>
      <vt:lpstr>ICE ICE Baby ICE ICE</vt:lpstr>
      <vt:lpstr>Use the Equilibrium Constant Expression</vt:lpstr>
      <vt:lpstr>2 Possibilities</vt:lpstr>
      <vt:lpstr>The long way</vt:lpstr>
      <vt:lpstr>The long way</vt:lpstr>
      <vt:lpstr>2 roots - only 1 makes sense</vt:lpstr>
      <vt:lpstr>ICE ICE Baby ICE ICE</vt:lpstr>
      <vt:lpstr>pH = - log [H3O+]</vt:lpstr>
      <vt:lpstr>Assume x&lt;&lt;0.100</vt:lpstr>
      <vt:lpstr>Was the assumption good?</vt:lpstr>
      <vt:lpstr>ALL acid dissociation reactions are the same!</vt:lpstr>
      <vt:lpstr>Base Dissociation Reactions</vt:lpstr>
      <vt:lpstr>General Kb Reaction</vt:lpstr>
      <vt:lpstr>Kb</vt:lpstr>
      <vt:lpstr>Question</vt:lpstr>
      <vt:lpstr>It’s an equilibrium question… </vt:lpstr>
      <vt:lpstr>Question</vt:lpstr>
      <vt:lpstr>Question</vt:lpstr>
      <vt:lpstr>Question</vt:lpstr>
      <vt:lpstr>Water, water everywhere</vt:lpstr>
      <vt:lpstr>Water does react with itself</vt:lpstr>
      <vt:lpstr>Autoionization of water:</vt:lpstr>
      <vt:lpstr>The Equilibrium Constant Expression  Kw</vt:lpstr>
      <vt:lpstr>ICE ICE Baby ICE ICE</vt:lpstr>
      <vt:lpstr>ICE ICE Baby ICE ICE</vt:lpstr>
      <vt:lpstr>Evaluating Kw</vt:lpstr>
      <vt:lpstr>ICE ICE Baby ICE ICE</vt:lpstr>
      <vt:lpstr>pH = - log [H3O+]</vt:lpstr>
      <vt:lpstr>Kb, Ka, and Kw</vt:lpstr>
      <vt:lpstr>PowerPoint Presentation</vt:lpstr>
      <vt:lpstr>Clickers!</vt:lpstr>
      <vt:lpstr>K depends on… </vt:lpstr>
      <vt:lpstr>Kb, Ka, and Kw</vt:lpstr>
      <vt:lpstr>Writing the K for both reactions</vt:lpstr>
      <vt:lpstr>Writing the K for both reactions</vt:lpstr>
      <vt:lpstr>Add 2 reactions, you multiply the Ks</vt:lpstr>
      <vt:lpstr>Remember…</vt:lpstr>
      <vt:lpstr>PowerPoint Presentation</vt:lpstr>
      <vt:lpstr>PowerPoint Presentation</vt:lpstr>
      <vt:lpstr>Remember…</vt:lpstr>
    </vt:vector>
  </TitlesOfParts>
  <Company>Rochester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Equilibrium</dc:title>
  <dc:creator>Joseph M. Lanzafame</dc:creator>
  <cp:lastModifiedBy>Joe</cp:lastModifiedBy>
  <cp:revision>53</cp:revision>
  <dcterms:created xsi:type="dcterms:W3CDTF">2006-05-08T16:51:45Z</dcterms:created>
  <dcterms:modified xsi:type="dcterms:W3CDTF">2013-03-06T19:16:31Z</dcterms:modified>
</cp:coreProperties>
</file>