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8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7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2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2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8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3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DD75-BB3B-4AB4-ACEE-063A53AFBD01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1409-60F9-4134-B269-B23696A1C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5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9355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8" name="WordArt 3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59" name="WordArt 31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0" name="WordArt 32"/>
          <p:cNvSpPr>
            <a:spLocks noChangeArrowheads="1" noChangeShapeType="1" noTextEdit="1"/>
          </p:cNvSpPr>
          <p:nvPr/>
        </p:nvSpPr>
        <p:spPr bwMode="auto">
          <a:xfrm>
            <a:off x="2819400" y="1676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1" name="WordArt 33"/>
          <p:cNvSpPr>
            <a:spLocks noChangeArrowheads="1" noChangeShapeType="1" noTextEdit="1"/>
          </p:cNvSpPr>
          <p:nvPr/>
        </p:nvSpPr>
        <p:spPr bwMode="auto">
          <a:xfrm>
            <a:off x="1787857" y="5323006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2" name="WordArt 3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3" name="WordArt 3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4" name="WordArt 3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5" name="WordArt 3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6" name="WordArt 38"/>
          <p:cNvSpPr>
            <a:spLocks noChangeArrowheads="1" noChangeShapeType="1" noTextEdit="1"/>
          </p:cNvSpPr>
          <p:nvPr/>
        </p:nvSpPr>
        <p:spPr bwMode="auto">
          <a:xfrm>
            <a:off x="2971800" y="4038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7" name="WordArt 39"/>
          <p:cNvSpPr>
            <a:spLocks noChangeArrowheads="1" noChangeShapeType="1" noTextEdit="1"/>
          </p:cNvSpPr>
          <p:nvPr/>
        </p:nvSpPr>
        <p:spPr bwMode="auto">
          <a:xfrm>
            <a:off x="18288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 LOT of OH</a:t>
            </a:r>
            <a:r>
              <a:rPr lang="en-US" baseline="30000" dirty="0" smtClean="0"/>
              <a:t>-</a:t>
            </a:r>
            <a:r>
              <a:rPr lang="en-US" dirty="0" smtClean="0"/>
              <a:t>: what happens?</a:t>
            </a:r>
            <a:endParaRPr lang="en-US" dirty="0"/>
          </a:p>
        </p:txBody>
      </p:sp>
      <p:sp>
        <p:nvSpPr>
          <p:cNvPr id="19" name="WordArt 30"/>
          <p:cNvSpPr>
            <a:spLocks noChangeArrowheads="1" noChangeShapeType="1" noTextEdit="1"/>
          </p:cNvSpPr>
          <p:nvPr/>
        </p:nvSpPr>
        <p:spPr bwMode="auto">
          <a:xfrm>
            <a:off x="2171700" y="4149299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0" name="WordArt 31"/>
          <p:cNvSpPr>
            <a:spLocks noChangeArrowheads="1" noChangeShapeType="1" noTextEdit="1"/>
          </p:cNvSpPr>
          <p:nvPr/>
        </p:nvSpPr>
        <p:spPr bwMode="auto">
          <a:xfrm>
            <a:off x="3162300" y="4835099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1" name="WordArt 32"/>
          <p:cNvSpPr>
            <a:spLocks noChangeArrowheads="1" noChangeShapeType="1" noTextEdit="1"/>
          </p:cNvSpPr>
          <p:nvPr/>
        </p:nvSpPr>
        <p:spPr bwMode="auto">
          <a:xfrm>
            <a:off x="3009900" y="4225499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2400300" y="4987499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1638300" y="4454099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5" name="WordArt 30"/>
          <p:cNvSpPr>
            <a:spLocks noChangeArrowheads="1" noChangeShapeType="1" noTextEdit="1"/>
          </p:cNvSpPr>
          <p:nvPr/>
        </p:nvSpPr>
        <p:spPr bwMode="auto">
          <a:xfrm>
            <a:off x="1447800" y="5323006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6" name="WordArt 31"/>
          <p:cNvSpPr>
            <a:spLocks noChangeArrowheads="1" noChangeShapeType="1" noTextEdit="1"/>
          </p:cNvSpPr>
          <p:nvPr/>
        </p:nvSpPr>
        <p:spPr bwMode="auto">
          <a:xfrm>
            <a:off x="2592506" y="4758899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7" name="WordArt 32"/>
          <p:cNvSpPr>
            <a:spLocks noChangeArrowheads="1" noChangeShapeType="1" noTextEdit="1"/>
          </p:cNvSpPr>
          <p:nvPr/>
        </p:nvSpPr>
        <p:spPr bwMode="auto">
          <a:xfrm>
            <a:off x="2400300" y="5742296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8" name="WordArt 33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9" name="WordArt 34"/>
          <p:cNvSpPr>
            <a:spLocks noChangeArrowheads="1" noChangeShapeType="1" noTextEdit="1"/>
          </p:cNvSpPr>
          <p:nvPr/>
        </p:nvSpPr>
        <p:spPr bwMode="auto">
          <a:xfrm>
            <a:off x="1714500" y="4038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</p:spTree>
    <p:extLst>
      <p:ext uri="{BB962C8B-B14F-4D97-AF65-F5344CB8AC3E}">
        <p14:creationId xmlns:p14="http://schemas.microsoft.com/office/powerpoint/2010/main" val="18504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pH is over 7</a:t>
            </a:r>
          </a:p>
        </p:txBody>
      </p:sp>
      <p:pic>
        <p:nvPicPr>
          <p:cNvPr id="106505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6" name="WordArt 10"/>
          <p:cNvSpPr>
            <a:spLocks noChangeArrowheads="1" noChangeShapeType="1" noTextEdit="1"/>
          </p:cNvSpPr>
          <p:nvPr/>
        </p:nvSpPr>
        <p:spPr bwMode="auto">
          <a:xfrm>
            <a:off x="2362200" y="2362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07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08" name="WordArt 12"/>
          <p:cNvSpPr>
            <a:spLocks noChangeArrowheads="1" noChangeShapeType="1" noTextEdit="1"/>
          </p:cNvSpPr>
          <p:nvPr/>
        </p:nvSpPr>
        <p:spPr bwMode="auto">
          <a:xfrm>
            <a:off x="1371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09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10" name="WordArt 14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1" name="WordArt 15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2" name="WordArt 16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3" name="WordArt 17"/>
          <p:cNvSpPr>
            <a:spLocks noChangeArrowheads="1" noChangeShapeType="1" noTextEdit="1"/>
          </p:cNvSpPr>
          <p:nvPr/>
        </p:nvSpPr>
        <p:spPr bwMode="auto">
          <a:xfrm>
            <a:off x="2895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31623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9" name="WordArt 13"/>
          <p:cNvSpPr>
            <a:spLocks noChangeArrowheads="1" noChangeShapeType="1" noTextEdit="1"/>
          </p:cNvSpPr>
          <p:nvPr/>
        </p:nvSpPr>
        <p:spPr bwMode="auto">
          <a:xfrm>
            <a:off x="2247900" y="14478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0" name="WordArt 10"/>
          <p:cNvSpPr>
            <a:spLocks noChangeArrowheads="1" noChangeShapeType="1" noTextEdit="1"/>
          </p:cNvSpPr>
          <p:nvPr/>
        </p:nvSpPr>
        <p:spPr bwMode="auto">
          <a:xfrm>
            <a:off x="3113964" y="3870278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1333500" y="545586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</p:spTree>
    <p:extLst>
      <p:ext uri="{BB962C8B-B14F-4D97-AF65-F5344CB8AC3E}">
        <p14:creationId xmlns:p14="http://schemas.microsoft.com/office/powerpoint/2010/main" val="29839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pH is over 7</a:t>
            </a:r>
          </a:p>
        </p:txBody>
      </p:sp>
      <p:pic>
        <p:nvPicPr>
          <p:cNvPr id="106505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7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08" name="WordArt 12"/>
          <p:cNvSpPr>
            <a:spLocks noChangeArrowheads="1" noChangeShapeType="1" noTextEdit="1"/>
          </p:cNvSpPr>
          <p:nvPr/>
        </p:nvSpPr>
        <p:spPr bwMode="auto">
          <a:xfrm>
            <a:off x="1371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10" name="WordArt 14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1" name="WordArt 15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2" name="WordArt 16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3" name="WordArt 17"/>
          <p:cNvSpPr>
            <a:spLocks noChangeArrowheads="1" noChangeShapeType="1" noTextEdit="1"/>
          </p:cNvSpPr>
          <p:nvPr/>
        </p:nvSpPr>
        <p:spPr bwMode="auto">
          <a:xfrm>
            <a:off x="2895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94" y="304800"/>
            <a:ext cx="8229600" cy="1143000"/>
          </a:xfrm>
        </p:spPr>
        <p:txBody>
          <a:bodyPr/>
          <a:lstStyle/>
          <a:p>
            <a:r>
              <a:rPr lang="en-US" dirty="0" smtClean="0"/>
              <a:t>I titrate it “back” with H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20" name="WordArt 10"/>
          <p:cNvSpPr>
            <a:spLocks noChangeArrowheads="1" noChangeShapeType="1" noTextEdit="1"/>
          </p:cNvSpPr>
          <p:nvPr/>
        </p:nvSpPr>
        <p:spPr bwMode="auto">
          <a:xfrm>
            <a:off x="3113964" y="3870278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1333500" y="545586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24" name="WordArt 15"/>
          <p:cNvSpPr>
            <a:spLocks noChangeArrowheads="1" noChangeShapeType="1" noTextEdit="1"/>
          </p:cNvSpPr>
          <p:nvPr/>
        </p:nvSpPr>
        <p:spPr bwMode="auto">
          <a:xfrm>
            <a:off x="2176818" y="14478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5" name="WordArt 16"/>
          <p:cNvSpPr>
            <a:spLocks noChangeArrowheads="1" noChangeShapeType="1" noTextEdit="1"/>
          </p:cNvSpPr>
          <p:nvPr/>
        </p:nvSpPr>
        <p:spPr bwMode="auto">
          <a:xfrm>
            <a:off x="2847264" y="1767385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6" name="WordArt 17"/>
          <p:cNvSpPr>
            <a:spLocks noChangeArrowheads="1" noChangeShapeType="1" noTextEdit="1"/>
          </p:cNvSpPr>
          <p:nvPr/>
        </p:nvSpPr>
        <p:spPr bwMode="auto">
          <a:xfrm>
            <a:off x="2133600" y="2199564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7" name="WordArt 19"/>
          <p:cNvSpPr>
            <a:spLocks noChangeArrowheads="1" noChangeShapeType="1" noTextEdit="1"/>
          </p:cNvSpPr>
          <p:nvPr/>
        </p:nvSpPr>
        <p:spPr bwMode="auto">
          <a:xfrm>
            <a:off x="1333500" y="1542366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</p:spTree>
    <p:extLst>
      <p:ext uri="{BB962C8B-B14F-4D97-AF65-F5344CB8AC3E}">
        <p14:creationId xmlns:p14="http://schemas.microsoft.com/office/powerpoint/2010/main" val="12700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MOLES! MOLES! MOLES!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all titrations, the issue is one of molar equivalence.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a normal titration, you simply add base (OH-) to acid (H+) – or the reverse – and at equivalence: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Moles of base added </a:t>
            </a:r>
            <a:r>
              <a:rPr lang="el-GR" dirty="0" smtClean="0"/>
              <a:t>Ξ</a:t>
            </a:r>
            <a:r>
              <a:rPr lang="en-US" dirty="0" smtClean="0"/>
              <a:t> Moles of acid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Moles of base = Moles of base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𝑀𝑜𝑙𝑒𝑠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𝑏𝑎𝑠𝑒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𝑀𝑜𝑙𝑒𝑠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𝑎𝑐𝑖𝑑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𝑏𝑎𝑠𝑒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𝑎𝑐𝑖𝑑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Sometimes this is written as: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M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V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 = M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V</a:t>
                </a:r>
                <a:r>
                  <a:rPr lang="en-US" sz="2800" baseline="-25000" dirty="0" smtClean="0"/>
                  <a:t>2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This is really a SPECIAL CASE where the stoichiometry is 1:1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Really it’s: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M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V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=M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V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xstoichiometry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1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A + i</a:t>
            </a:r>
            <a:r>
              <a:rPr lang="en-US" baseline="-25000" dirty="0" smtClean="0"/>
              <a:t>2</a:t>
            </a:r>
            <a:r>
              <a:rPr lang="en-US" dirty="0" smtClean="0"/>
              <a:t>B = products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stoichiometry is i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/i</a:t>
                </a:r>
                <a:r>
                  <a:rPr lang="en-US" baseline="-25000" dirty="0" smtClean="0"/>
                  <a:t>2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5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a back titration, still all about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Except in this case we actually have an extra step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start with moles of acid:</a:t>
            </a:r>
          </a:p>
          <a:p>
            <a:pPr marL="0" indent="0">
              <a:buNone/>
            </a:pPr>
            <a:r>
              <a:rPr lang="en-US" dirty="0" err="1" smtClean="0"/>
              <a:t>M</a:t>
            </a:r>
            <a:r>
              <a:rPr lang="en-US" baseline="-25000" dirty="0" err="1" smtClean="0"/>
              <a:t>acid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acid</a:t>
            </a:r>
            <a:r>
              <a:rPr lang="en-US" dirty="0" smtClean="0"/>
              <a:t>=moles acid</a:t>
            </a:r>
          </a:p>
          <a:p>
            <a:pPr marL="0" indent="0">
              <a:buNone/>
            </a:pPr>
            <a:r>
              <a:rPr lang="en-US" dirty="0" smtClean="0"/>
              <a:t>I then added a bunch of base to it…moles of base</a:t>
            </a:r>
          </a:p>
          <a:p>
            <a:pPr marL="0" indent="0">
              <a:buNone/>
            </a:pPr>
            <a:r>
              <a:rPr lang="en-US" dirty="0" err="1" smtClean="0"/>
              <a:t>M</a:t>
            </a:r>
            <a:r>
              <a:rPr lang="en-US" baseline="-25000" dirty="0" err="1" smtClean="0"/>
              <a:t>base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base</a:t>
            </a:r>
            <a:r>
              <a:rPr lang="en-US" dirty="0" smtClean="0"/>
              <a:t>=moles of base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what do I then have in the beaker?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Neutralized acid and leftover base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Moles base added – moles acid = moles of extra base.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then titrate the moles of extra base with acid</a:t>
            </a:r>
          </a:p>
          <a:p>
            <a:pPr marL="0" indent="0">
              <a:buNone/>
            </a:pPr>
            <a:r>
              <a:rPr lang="en-US" dirty="0" err="1" smtClean="0"/>
              <a:t>M</a:t>
            </a:r>
            <a:r>
              <a:rPr lang="en-US" baseline="-25000" dirty="0" err="1" smtClean="0"/>
              <a:t>acid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titrated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acid</a:t>
            </a:r>
            <a:r>
              <a:rPr lang="en-US" baseline="-25000" dirty="0" smtClean="0"/>
              <a:t> titrated </a:t>
            </a:r>
            <a:r>
              <a:rPr lang="en-US" dirty="0" smtClean="0"/>
              <a:t> = moles of acid titrated = moles of extra 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 course in the titration I don’t actually know the moles of acid I started with – or why would I titrate it?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do know the moles of base I added.  And I know how much acid I had to add to titrate to the endpoint.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25.00 mL of 0.500 M </a:t>
            </a:r>
            <a:r>
              <a:rPr lang="en-US" dirty="0" err="1" smtClean="0"/>
              <a:t>NaOH</a:t>
            </a:r>
            <a:r>
              <a:rPr lang="en-US" dirty="0" smtClean="0"/>
              <a:t> is added to a 25.00 mL sample of unknown acid.  It takes 13.45 mL of 0.250 M </a:t>
            </a:r>
            <a:r>
              <a:rPr lang="en-US" dirty="0" err="1" smtClean="0"/>
              <a:t>HCl</a:t>
            </a:r>
            <a:r>
              <a:rPr lang="en-US" dirty="0" smtClean="0"/>
              <a:t> to reach the endpoint. What is the original concentration of the unknown acid?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0.250 M </a:t>
            </a:r>
            <a:r>
              <a:rPr lang="en-US" dirty="0" err="1" smtClean="0"/>
              <a:t>HCl</a:t>
            </a:r>
            <a:r>
              <a:rPr lang="en-US" dirty="0" smtClean="0"/>
              <a:t> (13.45 mL) = 3.3625 </a:t>
            </a:r>
            <a:r>
              <a:rPr lang="en-US" dirty="0" err="1" smtClean="0"/>
              <a:t>mmol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0.500 M </a:t>
            </a:r>
            <a:r>
              <a:rPr lang="en-US" dirty="0" err="1" smtClean="0"/>
              <a:t>NaOH</a:t>
            </a:r>
            <a:r>
              <a:rPr lang="en-US" dirty="0" smtClean="0"/>
              <a:t>(25.00 mL) = 12.5 </a:t>
            </a:r>
            <a:r>
              <a:rPr lang="en-US" dirty="0" err="1" smtClean="0"/>
              <a:t>mmol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5410200" y="5181601"/>
            <a:ext cx="266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low</a:t>
            </a:r>
          </a:p>
        </p:txBody>
      </p:sp>
      <p:pic>
        <p:nvPicPr>
          <p:cNvPr id="99355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8" name="WordArt 3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59" name="WordArt 31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0" name="WordArt 32"/>
          <p:cNvSpPr>
            <a:spLocks noChangeArrowheads="1" noChangeShapeType="1" noTextEdit="1"/>
          </p:cNvSpPr>
          <p:nvPr/>
        </p:nvSpPr>
        <p:spPr bwMode="auto">
          <a:xfrm>
            <a:off x="2819400" y="1676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1" name="WordArt 3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2" name="WordArt 3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3" name="WordArt 3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4" name="WordArt 3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5" name="WordArt 3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6" name="WordArt 38"/>
          <p:cNvSpPr>
            <a:spLocks noChangeArrowheads="1" noChangeShapeType="1" noTextEdit="1"/>
          </p:cNvSpPr>
          <p:nvPr/>
        </p:nvSpPr>
        <p:spPr bwMode="auto">
          <a:xfrm>
            <a:off x="2971800" y="4038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7" name="WordArt 39"/>
          <p:cNvSpPr>
            <a:spLocks noChangeArrowheads="1" noChangeShapeType="1" noTextEdit="1"/>
          </p:cNvSpPr>
          <p:nvPr/>
        </p:nvSpPr>
        <p:spPr bwMode="auto">
          <a:xfrm>
            <a:off x="18288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“Normal” titration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0.250 M </a:t>
                </a:r>
                <a:r>
                  <a:rPr lang="en-US" dirty="0" err="1" smtClean="0"/>
                  <a:t>HCl</a:t>
                </a:r>
                <a:r>
                  <a:rPr lang="en-US" dirty="0" smtClean="0"/>
                  <a:t> (13.45 mL) = 3.3625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HCl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0.500 M </a:t>
                </a:r>
                <a:r>
                  <a:rPr lang="en-US" dirty="0" err="1" smtClean="0"/>
                  <a:t>NaOH</a:t>
                </a:r>
                <a:r>
                  <a:rPr lang="en-US" dirty="0" smtClean="0"/>
                  <a:t>(25.00 mL) = 12.5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NaOH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3.3625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of </a:t>
                </a:r>
                <a:r>
                  <a:rPr lang="en-US" dirty="0" err="1" smtClean="0"/>
                  <a:t>HCl</a:t>
                </a:r>
                <a:r>
                  <a:rPr lang="en-US" dirty="0" smtClean="0"/>
                  <a:t> represent the leftover </a:t>
                </a:r>
                <a:r>
                  <a:rPr lang="en-US" dirty="0" err="1" smtClean="0"/>
                  <a:t>NaOH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3.3625 </m:t>
                      </m:r>
                      <m:r>
                        <a:rPr lang="en-US" sz="2600" b="0" i="1" smtClean="0">
                          <a:latin typeface="Cambria Math"/>
                        </a:rPr>
                        <m:t>𝑚𝑚𝑜𝑙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a:rPr lang="en-US" sz="2600" b="0" i="1" smtClean="0">
                          <a:latin typeface="Cambria Math"/>
                        </a:rPr>
                        <m:t>𝐻𝐶𝑙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𝑚𝑜𝑙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𝑁𝑎𝑂𝐻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𝑚𝑜𝑙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𝐻𝐶𝑙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=3.3625 </m:t>
                      </m:r>
                      <m:r>
                        <a:rPr lang="en-US" sz="2600" b="0" i="1" smtClean="0">
                          <a:latin typeface="Cambria Math"/>
                        </a:rPr>
                        <m:t>𝑚𝑚𝑜𝑙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a:rPr lang="en-US" sz="2600" b="0" i="1" smtClean="0">
                          <a:latin typeface="Cambria Math"/>
                        </a:rPr>
                        <m:t>𝑁𝑎𝑂𝐻</m:t>
                      </m:r>
                    </m:oMath>
                  </m:oMathPara>
                </a14:m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dirty="0" smtClean="0"/>
                  <a:t>12.5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NaOH</a:t>
                </a:r>
                <a:r>
                  <a:rPr lang="en-US" dirty="0" smtClean="0"/>
                  <a:t> added – 3.625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NaOH</a:t>
                </a:r>
                <a:r>
                  <a:rPr lang="en-US" dirty="0" smtClean="0"/>
                  <a:t> = 9.1375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NaOH</a:t>
                </a:r>
                <a:r>
                  <a:rPr lang="en-US" dirty="0" smtClean="0"/>
                  <a:t> that reacted with acid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1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 there must have been the equivalent of 9.1375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of the acid.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Stoichiometry is unknown so I ASSUME it is </a:t>
                </a:r>
                <a:r>
                  <a:rPr lang="en-US" dirty="0" err="1" smtClean="0"/>
                  <a:t>monoprotic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9.1375 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𝑚𝑚𝑜𝑙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𝑎𝑐𝑖𝑑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25.00 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𝑚𝐿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=0.3655 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1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getting higher</a:t>
            </a:r>
          </a:p>
        </p:txBody>
      </p:sp>
      <p:pic>
        <p:nvPicPr>
          <p:cNvPr id="100361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2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0363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0364" name="WordArt 12"/>
          <p:cNvSpPr>
            <a:spLocks noChangeArrowheads="1" noChangeShapeType="1" noTextEdit="1"/>
          </p:cNvSpPr>
          <p:nvPr/>
        </p:nvSpPr>
        <p:spPr bwMode="auto">
          <a:xfrm>
            <a:off x="2819400" y="1676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0365" name="WordArt 1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0366" name="WordArt 1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0367" name="WordArt 1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0368" name="WordArt 1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0369" name="WordArt 1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0371" name="WordArt 19"/>
          <p:cNvSpPr>
            <a:spLocks noChangeArrowheads="1" noChangeShapeType="1" noTextEdit="1"/>
          </p:cNvSpPr>
          <p:nvPr/>
        </p:nvSpPr>
        <p:spPr bwMode="auto">
          <a:xfrm>
            <a:off x="18288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even higher</a:t>
            </a:r>
          </a:p>
        </p:txBody>
      </p:sp>
      <p:pic>
        <p:nvPicPr>
          <p:cNvPr id="101385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6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1387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1389" name="WordArt 1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1390" name="WordArt 1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1391" name="WordArt 1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1392" name="WordArt 1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1393" name="WordArt 1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1395" name="WordArt 19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even higher</a:t>
            </a:r>
          </a:p>
        </p:txBody>
      </p:sp>
      <p:pic>
        <p:nvPicPr>
          <p:cNvPr id="102409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0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2411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2413" name="WordArt 1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2414" name="WordArt 1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2416" name="WordArt 1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2417" name="WordArt 1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2418" name="WordArt 18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2419" name="WordArt 19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near 7</a:t>
            </a:r>
          </a:p>
        </p:txBody>
      </p:sp>
      <p:pic>
        <p:nvPicPr>
          <p:cNvPr id="103433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4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3435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3436" name="WordArt 12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3437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3439" name="WordArt 15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103440" name="WordArt 16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3441" name="WordArt 17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3442" name="WordArt 18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5486400" y="4191001"/>
            <a:ext cx="3048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pH is </a:t>
            </a:r>
            <a:r>
              <a:rPr lang="en-US" sz="4800" dirty="0" smtClean="0"/>
              <a:t>7 </a:t>
            </a:r>
            <a:r>
              <a:rPr lang="en-US" sz="3600" dirty="0" smtClean="0"/>
              <a:t>(sometimes)</a:t>
            </a:r>
            <a:endParaRPr lang="en-US" sz="3600" dirty="0"/>
          </a:p>
        </p:txBody>
      </p:sp>
      <p:pic>
        <p:nvPicPr>
          <p:cNvPr id="105481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WordArt 1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5483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5484" name="WordArt 12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5485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5487" name="WordArt 15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5488" name="WordArt 16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5489" name="WordArt 17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5490" name="WordArt 18"/>
          <p:cNvSpPr>
            <a:spLocks noChangeArrowheads="1" noChangeShapeType="1" noTextEdit="1"/>
          </p:cNvSpPr>
          <p:nvPr/>
        </p:nvSpPr>
        <p:spPr bwMode="auto">
          <a:xfrm>
            <a:off x="2895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533400" y="15240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33400" y="4495801"/>
            <a:ext cx="38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486400" y="4191000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over 7</a:t>
            </a:r>
          </a:p>
        </p:txBody>
      </p:sp>
      <p:pic>
        <p:nvPicPr>
          <p:cNvPr id="106505" name="Picture 9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6" name="WordArt 10"/>
          <p:cNvSpPr>
            <a:spLocks noChangeArrowheads="1" noChangeShapeType="1" noTextEdit="1"/>
          </p:cNvSpPr>
          <p:nvPr/>
        </p:nvSpPr>
        <p:spPr bwMode="auto">
          <a:xfrm>
            <a:off x="2362200" y="2362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07" name="WordArt 11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08" name="WordArt 12"/>
          <p:cNvSpPr>
            <a:spLocks noChangeArrowheads="1" noChangeShapeType="1" noTextEdit="1"/>
          </p:cNvSpPr>
          <p:nvPr/>
        </p:nvSpPr>
        <p:spPr bwMode="auto">
          <a:xfrm>
            <a:off x="1371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09" name="WordArt 13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106510" name="WordArt 14"/>
          <p:cNvSpPr>
            <a:spLocks noChangeArrowheads="1" noChangeShapeType="1" noTextEdit="1"/>
          </p:cNvSpPr>
          <p:nvPr/>
        </p:nvSpPr>
        <p:spPr bwMode="auto">
          <a:xfrm>
            <a:off x="21336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1" name="WordArt 15"/>
          <p:cNvSpPr>
            <a:spLocks noChangeArrowheads="1" noChangeShapeType="1" noTextEdit="1"/>
          </p:cNvSpPr>
          <p:nvPr/>
        </p:nvSpPr>
        <p:spPr bwMode="auto">
          <a:xfrm>
            <a:off x="16764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2" name="WordArt 16"/>
          <p:cNvSpPr>
            <a:spLocks noChangeArrowheads="1" noChangeShapeType="1" noTextEdit="1"/>
          </p:cNvSpPr>
          <p:nvPr/>
        </p:nvSpPr>
        <p:spPr bwMode="auto">
          <a:xfrm>
            <a:off x="2133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106513" name="WordArt 17"/>
          <p:cNvSpPr>
            <a:spLocks noChangeArrowheads="1" noChangeShapeType="1" noTextEdit="1"/>
          </p:cNvSpPr>
          <p:nvPr/>
        </p:nvSpPr>
        <p:spPr bwMode="auto">
          <a:xfrm>
            <a:off x="28956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>
                    <a:alpha val="53000"/>
                  </a:srgbClr>
                </a:solidFill>
                <a:latin typeface="Arial Black"/>
              </a:rPr>
              <a:t>H-OH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143000" y="1447800"/>
            <a:ext cx="2514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2133600" y="28956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1143000" y="38100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5410200" y="5181601"/>
            <a:ext cx="266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pH is low</a:t>
            </a:r>
          </a:p>
        </p:txBody>
      </p:sp>
      <p:pic>
        <p:nvPicPr>
          <p:cNvPr id="99355" name="Picture 27" descr="MCj02381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62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8" name="WordArt 30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59" name="WordArt 31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0" name="WordArt 32"/>
          <p:cNvSpPr>
            <a:spLocks noChangeArrowheads="1" noChangeShapeType="1" noTextEdit="1"/>
          </p:cNvSpPr>
          <p:nvPr/>
        </p:nvSpPr>
        <p:spPr bwMode="auto">
          <a:xfrm>
            <a:off x="2819400" y="1676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1" name="WordArt 33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3000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2" name="WordArt 34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>
                    <a:alpha val="57001"/>
                  </a:srgbClr>
                </a:solidFill>
                <a:latin typeface="Arial Black"/>
              </a:rPr>
              <a:t>OH-</a:t>
            </a:r>
          </a:p>
        </p:txBody>
      </p:sp>
      <p:sp>
        <p:nvSpPr>
          <p:cNvPr id="99363" name="WordArt 35"/>
          <p:cNvSpPr>
            <a:spLocks noChangeArrowheads="1" noChangeShapeType="1" noTextEdit="1"/>
          </p:cNvSpPr>
          <p:nvPr/>
        </p:nvSpPr>
        <p:spPr bwMode="auto">
          <a:xfrm>
            <a:off x="1600200" y="4800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4" name="WordArt 36"/>
          <p:cNvSpPr>
            <a:spLocks noChangeArrowheads="1" noChangeShapeType="1" noTextEdit="1"/>
          </p:cNvSpPr>
          <p:nvPr/>
        </p:nvSpPr>
        <p:spPr bwMode="auto">
          <a:xfrm>
            <a:off x="2286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5" name="WordArt 37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6" name="WordArt 38"/>
          <p:cNvSpPr>
            <a:spLocks noChangeArrowheads="1" noChangeShapeType="1" noTextEdit="1"/>
          </p:cNvSpPr>
          <p:nvPr/>
        </p:nvSpPr>
        <p:spPr bwMode="auto">
          <a:xfrm>
            <a:off x="2971800" y="40386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99367" name="WordArt 39"/>
          <p:cNvSpPr>
            <a:spLocks noChangeArrowheads="1" noChangeShapeType="1" noTextEdit="1"/>
          </p:cNvSpPr>
          <p:nvPr/>
        </p:nvSpPr>
        <p:spPr bwMode="auto">
          <a:xfrm>
            <a:off x="1828800" y="3962400"/>
            <a:ext cx="53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>
                    <a:alpha val="57001"/>
                  </a:srgbClr>
                </a:solidFill>
                <a:latin typeface="Arial Black"/>
              </a:rPr>
              <a:t>H+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Titration – I start by </a:t>
            </a:r>
            <a:r>
              <a:rPr lang="en-US" dirty="0" err="1" smtClean="0"/>
              <a:t>overtitrating</a:t>
            </a:r>
            <a:r>
              <a:rPr lang="en-US" dirty="0" smtClean="0"/>
              <a:t>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665</Words>
  <Application>Microsoft Office PowerPoint</Application>
  <PresentationFormat>On-screen Show (4:3)</PresentationFormat>
  <Paragraphs>195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“Normal” titration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Titration – I start by overtitrating it.</vt:lpstr>
      <vt:lpstr>Add a LOT of OH-: what happens?</vt:lpstr>
      <vt:lpstr>PowerPoint Presentation</vt:lpstr>
      <vt:lpstr>I titrate it “back” with H+</vt:lpstr>
      <vt:lpstr>MOLES! MOLES! MOLES!</vt:lpstr>
      <vt:lpstr>PowerPoint Presentation</vt:lpstr>
      <vt:lpstr>i1A + i2B = products</vt:lpstr>
      <vt:lpstr>For a back titration, still all about moles</vt:lpstr>
      <vt:lpstr>PowerPoint Presentation</vt:lpstr>
      <vt:lpstr>PowerPoint Presentation</vt:lpstr>
      <vt:lpstr>Sample problem</vt:lpstr>
      <vt:lpstr>Sample problem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Joe</cp:lastModifiedBy>
  <cp:revision>3</cp:revision>
  <dcterms:created xsi:type="dcterms:W3CDTF">2012-06-15T12:23:04Z</dcterms:created>
  <dcterms:modified xsi:type="dcterms:W3CDTF">2012-06-15T13:46:56Z</dcterms:modified>
</cp:coreProperties>
</file>