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3"/>
  </p:notesMasterIdLst>
  <p:sldIdLst>
    <p:sldId id="256" r:id="rId2"/>
    <p:sldId id="379" r:id="rId3"/>
    <p:sldId id="380" r:id="rId4"/>
    <p:sldId id="381" r:id="rId5"/>
    <p:sldId id="382" r:id="rId6"/>
    <p:sldId id="383" r:id="rId7"/>
    <p:sldId id="384" r:id="rId8"/>
    <p:sldId id="332" r:id="rId9"/>
    <p:sldId id="385" r:id="rId10"/>
    <p:sldId id="267" r:id="rId11"/>
    <p:sldId id="290" r:id="rId12"/>
    <p:sldId id="292" r:id="rId13"/>
    <p:sldId id="293" r:id="rId14"/>
    <p:sldId id="294" r:id="rId15"/>
    <p:sldId id="295" r:id="rId16"/>
    <p:sldId id="296" r:id="rId17"/>
    <p:sldId id="298" r:id="rId18"/>
    <p:sldId id="270" r:id="rId19"/>
    <p:sldId id="271" r:id="rId20"/>
    <p:sldId id="299" r:id="rId21"/>
    <p:sldId id="273" r:id="rId22"/>
    <p:sldId id="303" r:id="rId23"/>
    <p:sldId id="304" r:id="rId24"/>
    <p:sldId id="305" r:id="rId25"/>
    <p:sldId id="306" r:id="rId26"/>
    <p:sldId id="307" r:id="rId27"/>
    <p:sldId id="308" r:id="rId28"/>
    <p:sldId id="323" r:id="rId29"/>
    <p:sldId id="317" r:id="rId30"/>
    <p:sldId id="318" r:id="rId31"/>
    <p:sldId id="319" r:id="rId32"/>
    <p:sldId id="320" r:id="rId33"/>
    <p:sldId id="321" r:id="rId34"/>
    <p:sldId id="322" r:id="rId35"/>
    <p:sldId id="309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6" r:id="rId45"/>
    <p:sldId id="386" r:id="rId46"/>
    <p:sldId id="301" r:id="rId47"/>
    <p:sldId id="337" r:id="rId48"/>
    <p:sldId id="278" r:id="rId49"/>
    <p:sldId id="279" r:id="rId50"/>
    <p:sldId id="340" r:id="rId51"/>
    <p:sldId id="341" r:id="rId52"/>
    <p:sldId id="342" r:id="rId53"/>
    <p:sldId id="343" r:id="rId54"/>
    <p:sldId id="344" r:id="rId55"/>
    <p:sldId id="346" r:id="rId56"/>
    <p:sldId id="347" r:id="rId57"/>
    <p:sldId id="345" r:id="rId58"/>
    <p:sldId id="280" r:id="rId59"/>
    <p:sldId id="348" r:id="rId60"/>
    <p:sldId id="349" r:id="rId61"/>
    <p:sldId id="281" r:id="rId62"/>
    <p:sldId id="350" r:id="rId63"/>
    <p:sldId id="351" r:id="rId64"/>
    <p:sldId id="352" r:id="rId65"/>
    <p:sldId id="377" r:id="rId66"/>
    <p:sldId id="378" r:id="rId67"/>
    <p:sldId id="258" r:id="rId68"/>
    <p:sldId id="259" r:id="rId69"/>
    <p:sldId id="260" r:id="rId70"/>
    <p:sldId id="261" r:id="rId71"/>
    <p:sldId id="262" r:id="rId72"/>
    <p:sldId id="263" r:id="rId73"/>
    <p:sldId id="264" r:id="rId74"/>
    <p:sldId id="338" r:id="rId75"/>
    <p:sldId id="339" r:id="rId76"/>
    <p:sldId id="353" r:id="rId77"/>
    <p:sldId id="354" r:id="rId78"/>
    <p:sldId id="355" r:id="rId79"/>
    <p:sldId id="356" r:id="rId80"/>
    <p:sldId id="357" r:id="rId81"/>
    <p:sldId id="358" r:id="rId82"/>
    <p:sldId id="359" r:id="rId83"/>
    <p:sldId id="360" r:id="rId84"/>
    <p:sldId id="369" r:id="rId85"/>
    <p:sldId id="370" r:id="rId86"/>
    <p:sldId id="371" r:id="rId87"/>
    <p:sldId id="372" r:id="rId88"/>
    <p:sldId id="373" r:id="rId89"/>
    <p:sldId id="374" r:id="rId90"/>
    <p:sldId id="375" r:id="rId91"/>
    <p:sldId id="376" r:id="rId9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F16A0-A246-4FE9-A818-4C468F00636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07692-3931-427C-935A-DA1776BD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8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5AEE-A9BA-4797-9330-A6D4B65569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273B1-6639-4D43-A266-79ACC3317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5DD1F-25AB-48C0-A57E-42A749B67A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0623A-C003-4381-95CA-2E27953A5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E3AD1-C37E-4243-ABB7-22322BC344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0C40B-8663-4640-A921-ACA7E72756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292F1-25DD-4CB6-8F0A-F07FF6796F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5805E-454C-41E0-90BE-F56B18379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86957-4780-42DF-A72D-5F9774467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12C4B-1518-4D11-8AFF-1888C26CB6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298E44-A117-46CA-8DF5-B342069FBA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Titrations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Introduction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5AEE-A9BA-4797-9330-A6D4B65569A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Known vs. Unknown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A + 2 B → 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Well, if I add “B” to the sample, what will happen?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If I add “B” to the sample, it should form “C” but only if…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…I have “A”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A + 2 B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ym typeface="WP MathA" pitchFamily="2" charset="2"/>
              </a:rPr>
              <a:t> C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1905000" y="2057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31242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9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AutoShape 15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AutoShape 16"/>
          <p:cNvSpPr>
            <a:spLocks noChangeArrowheads="1"/>
          </p:cNvSpPr>
          <p:nvPr/>
        </p:nvSpPr>
        <p:spPr bwMode="auto">
          <a:xfrm>
            <a:off x="30480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7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grpSp>
        <p:nvGrpSpPr>
          <p:cNvPr id="10252" name="Group 19"/>
          <p:cNvGrpSpPr>
            <a:grpSpLocks/>
          </p:cNvGrpSpPr>
          <p:nvPr/>
        </p:nvGrpSpPr>
        <p:grpSpPr bwMode="auto">
          <a:xfrm>
            <a:off x="533400" y="3810000"/>
            <a:ext cx="3124200" cy="2514600"/>
            <a:chOff x="528" y="2112"/>
            <a:chExt cx="1968" cy="1584"/>
          </a:xfrm>
        </p:grpSpPr>
        <p:sp>
          <p:nvSpPr>
            <p:cNvPr id="10260" name="Rectangle 3"/>
            <p:cNvSpPr>
              <a:spLocks noChangeArrowheads="1"/>
            </p:cNvSpPr>
            <p:nvPr/>
          </p:nvSpPr>
          <p:spPr bwMode="auto">
            <a:xfrm>
              <a:off x="912" y="2112"/>
              <a:ext cx="1584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AutoShape 10"/>
            <p:cNvSpPr>
              <a:spLocks noChangeArrowheads="1"/>
            </p:cNvSpPr>
            <p:nvPr/>
          </p:nvSpPr>
          <p:spPr bwMode="auto">
            <a:xfrm>
              <a:off x="1104" y="244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AutoShape 11"/>
            <p:cNvSpPr>
              <a:spLocks noChangeArrowheads="1"/>
            </p:cNvSpPr>
            <p:nvPr/>
          </p:nvSpPr>
          <p:spPr bwMode="auto">
            <a:xfrm>
              <a:off x="1440" y="240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AutoShape 12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AutoShape 13"/>
            <p:cNvSpPr>
              <a:spLocks noChangeArrowheads="1"/>
            </p:cNvSpPr>
            <p:nvPr/>
          </p:nvSpPr>
          <p:spPr bwMode="auto">
            <a:xfrm>
              <a:off x="1248" y="302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AutoShape 14"/>
            <p:cNvSpPr>
              <a:spLocks noChangeArrowheads="1"/>
            </p:cNvSpPr>
            <p:nvPr/>
          </p:nvSpPr>
          <p:spPr bwMode="auto">
            <a:xfrm>
              <a:off x="1968" y="288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Text Box 18"/>
            <p:cNvSpPr txBox="1">
              <a:spLocks noChangeArrowheads="1"/>
            </p:cNvSpPr>
            <p:nvPr/>
          </p:nvSpPr>
          <p:spPr bwMode="auto">
            <a:xfrm>
              <a:off x="528" y="2544"/>
              <a:ext cx="2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/>
                <a:t>A</a:t>
              </a:r>
            </a:p>
          </p:txBody>
        </p:sp>
      </p:grpSp>
      <p:sp>
        <p:nvSpPr>
          <p:cNvPr id="10253" name="Text Box 21"/>
          <p:cNvSpPr txBox="1">
            <a:spLocks noChangeArrowheads="1"/>
          </p:cNvSpPr>
          <p:nvPr/>
        </p:nvSpPr>
        <p:spPr bwMode="auto">
          <a:xfrm>
            <a:off x="4876800" y="2133600"/>
            <a:ext cx="2667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So, I start with “5 As” in my beaker and then add B to it.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  <a:p>
            <a:pPr eaLnBrk="1" hangingPunct="1">
              <a:spcBef>
                <a:spcPct val="50000"/>
              </a:spcBef>
            </a:pPr>
            <a:r>
              <a:rPr lang="en-US" sz="2400"/>
              <a:t>What happens?</a:t>
            </a:r>
          </a:p>
        </p:txBody>
      </p:sp>
      <p:sp>
        <p:nvSpPr>
          <p:cNvPr id="10254" name="AutoShape 22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AutoShape 23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AutoShape 24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AutoShape 25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AutoShape 26"/>
          <p:cNvSpPr>
            <a:spLocks noChangeArrowheads="1"/>
          </p:cNvSpPr>
          <p:nvPr/>
        </p:nvSpPr>
        <p:spPr bwMode="auto">
          <a:xfrm>
            <a:off x="1752600" y="1600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AutoShape 27"/>
          <p:cNvSpPr>
            <a:spLocks noChangeArrowheads="1"/>
          </p:cNvSpPr>
          <p:nvPr/>
        </p:nvSpPr>
        <p:spPr bwMode="auto">
          <a:xfrm>
            <a:off x="2590800" y="1981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r>
              <a:rPr lang="en-US" dirty="0" smtClean="0"/>
              <a:t>A + 2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 smtClean="0">
                <a:sym typeface="WP MathA" pitchFamily="2" charset="2"/>
              </a:rPr>
              <a:t> C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31242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10"/>
          <p:cNvSpPr>
            <a:spLocks noChangeArrowheads="1"/>
          </p:cNvSpPr>
          <p:nvPr/>
        </p:nvSpPr>
        <p:spPr bwMode="auto">
          <a:xfrm>
            <a:off x="30480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4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AutoShape 15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utoShape 17"/>
          <p:cNvSpPr>
            <a:spLocks noChangeArrowheads="1"/>
          </p:cNvSpPr>
          <p:nvPr/>
        </p:nvSpPr>
        <p:spPr bwMode="auto">
          <a:xfrm>
            <a:off x="1676400" y="52578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utoShape 18"/>
          <p:cNvSpPr>
            <a:spLocks noChangeArrowheads="1"/>
          </p:cNvSpPr>
          <p:nvPr/>
        </p:nvSpPr>
        <p:spPr bwMode="auto">
          <a:xfrm>
            <a:off x="2819400" y="5029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1281" name="Text Box 20"/>
          <p:cNvSpPr txBox="1">
            <a:spLocks noChangeArrowheads="1"/>
          </p:cNvSpPr>
          <p:nvPr/>
        </p:nvSpPr>
        <p:spPr bwMode="auto">
          <a:xfrm>
            <a:off x="4876800" y="2133600"/>
            <a:ext cx="266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After I add 2 Bs, I get one C…</a:t>
            </a:r>
          </a:p>
        </p:txBody>
      </p:sp>
      <p:sp>
        <p:nvSpPr>
          <p:cNvPr id="11282" name="AutoShape 21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22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3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AutoShape 24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AutoShape 25"/>
          <p:cNvSpPr>
            <a:spLocks noChangeArrowheads="1"/>
          </p:cNvSpPr>
          <p:nvPr/>
        </p:nvSpPr>
        <p:spPr bwMode="auto">
          <a:xfrm>
            <a:off x="1752600" y="1600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7" name="Group 27"/>
          <p:cNvGrpSpPr>
            <a:grpSpLocks/>
          </p:cNvGrpSpPr>
          <p:nvPr/>
        </p:nvGrpSpPr>
        <p:grpSpPr bwMode="auto">
          <a:xfrm>
            <a:off x="2438400" y="4419600"/>
            <a:ext cx="1143000" cy="381000"/>
            <a:chOff x="1584" y="2544"/>
            <a:chExt cx="720" cy="240"/>
          </a:xfrm>
        </p:grpSpPr>
        <p:sp>
          <p:nvSpPr>
            <p:cNvPr id="11288" name="AutoShape 28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AutoShape 29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AutoShape 30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r>
              <a:rPr lang="en-US" dirty="0" smtClean="0"/>
              <a:t>A + 2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 smtClean="0">
                <a:sym typeface="WP MathA" pitchFamily="2" charset="2"/>
              </a:rPr>
              <a:t> C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utoShape 13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0" name="Group 27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12313" name="AutoShape 6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AutoShape 9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1" name="AutoShape 15"/>
          <p:cNvSpPr>
            <a:spLocks noChangeArrowheads="1"/>
          </p:cNvSpPr>
          <p:nvPr/>
        </p:nvSpPr>
        <p:spPr bwMode="auto">
          <a:xfrm>
            <a:off x="2819400" y="5029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4876800" y="2133600"/>
            <a:ext cx="266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After I add 4 Bs, I get two Cs…</a:t>
            </a:r>
          </a:p>
        </p:txBody>
      </p:sp>
      <p:sp>
        <p:nvSpPr>
          <p:cNvPr id="12304" name="AutoShape 18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utoShape 19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utoShape 20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21"/>
          <p:cNvSpPr>
            <a:spLocks noChangeArrowheads="1"/>
          </p:cNvSpPr>
          <p:nvPr/>
        </p:nvSpPr>
        <p:spPr bwMode="auto">
          <a:xfrm>
            <a:off x="2895600" y="2209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2"/>
          <p:cNvSpPr>
            <a:spLocks noChangeArrowheads="1"/>
          </p:cNvSpPr>
          <p:nvPr/>
        </p:nvSpPr>
        <p:spPr bwMode="auto">
          <a:xfrm>
            <a:off x="2057400" y="2057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9" name="Group 23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12310" name="AutoShape 24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AutoShape 25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AutoShape 26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r>
              <a:rPr lang="en-US" dirty="0" smtClean="0"/>
              <a:t>A + 2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 smtClean="0">
                <a:sym typeface="WP MathA" pitchFamily="2" charset="2"/>
              </a:rPr>
              <a:t> C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10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AutoShape 11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3" name="Group 12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13338" name="AutoShape 13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AutoShape 14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AutoShape 15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4" name="Text Box 1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3325" name="Text Box 18"/>
          <p:cNvSpPr txBox="1">
            <a:spLocks noChangeArrowheads="1"/>
          </p:cNvSpPr>
          <p:nvPr/>
        </p:nvSpPr>
        <p:spPr bwMode="auto">
          <a:xfrm>
            <a:off x="4876800" y="2133600"/>
            <a:ext cx="266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After I add 6 Bs, I get 3 Cs…</a:t>
            </a:r>
          </a:p>
        </p:txBody>
      </p:sp>
      <p:sp>
        <p:nvSpPr>
          <p:cNvPr id="13326" name="AutoShape 19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utoShape 20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utoShape 21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AutoShape 22"/>
          <p:cNvSpPr>
            <a:spLocks noChangeArrowheads="1"/>
          </p:cNvSpPr>
          <p:nvPr/>
        </p:nvSpPr>
        <p:spPr bwMode="auto">
          <a:xfrm>
            <a:off x="2895600" y="2209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30" name="Group 28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13335" name="AutoShape 7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AutoShape 16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AutoShape 23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31" name="Group 24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13332" name="AutoShape 25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AutoShape 26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AutoShape 27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r>
              <a:rPr lang="en-US" dirty="0" smtClean="0"/>
              <a:t>A + 2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 smtClean="0">
                <a:sym typeface="WP MathA" pitchFamily="2" charset="2"/>
              </a:rPr>
              <a:t> C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6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14363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4876800" y="2133600"/>
            <a:ext cx="266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After I add 8 Bs, I get 4 Cs…</a:t>
            </a:r>
          </a:p>
        </p:txBody>
      </p:sp>
      <p:sp>
        <p:nvSpPr>
          <p:cNvPr id="14349" name="AutoShape 17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utoShape 18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1" name="Group 29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14360" name="AutoShape 10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AutoShape 19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AutoShape 20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2" name="Group 21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14357" name="AutoShape 22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AutoShape 23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AutoShape 24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3" name="Group 25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14354" name="AutoShape 26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AutoShape 27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AutoShape 28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15288" cy="914400"/>
          </a:xfrm>
        </p:spPr>
        <p:txBody>
          <a:bodyPr/>
          <a:lstStyle/>
          <a:p>
            <a:r>
              <a:rPr lang="en-US" dirty="0"/>
              <a:t>A + 2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WP MathA" pitchFamily="2" charset="2"/>
              </a:rPr>
              <a:t> C</a:t>
            </a:r>
            <a:endParaRPr lang="en-US" dirty="0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7" name="Group 30"/>
          <p:cNvGrpSpPr>
            <a:grpSpLocks/>
          </p:cNvGrpSpPr>
          <p:nvPr/>
        </p:nvGrpSpPr>
        <p:grpSpPr bwMode="auto">
          <a:xfrm>
            <a:off x="1905000" y="4343400"/>
            <a:ext cx="1143000" cy="381000"/>
            <a:chOff x="1200" y="2736"/>
            <a:chExt cx="720" cy="240"/>
          </a:xfrm>
        </p:grpSpPr>
        <p:sp>
          <p:nvSpPr>
            <p:cNvPr id="15388" name="AutoShape 5"/>
            <p:cNvSpPr>
              <a:spLocks noChangeArrowheads="1"/>
            </p:cNvSpPr>
            <p:nvPr/>
          </p:nvSpPr>
          <p:spPr bwMode="auto">
            <a:xfrm>
              <a:off x="168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6"/>
            <p:cNvSpPr>
              <a:spLocks noChangeArrowheads="1"/>
            </p:cNvSpPr>
            <p:nvPr/>
          </p:nvSpPr>
          <p:spPr bwMode="auto">
            <a:xfrm>
              <a:off x="120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AutoShape 9"/>
            <p:cNvSpPr>
              <a:spLocks noChangeArrowheads="1"/>
            </p:cNvSpPr>
            <p:nvPr/>
          </p:nvSpPr>
          <p:spPr bwMode="auto">
            <a:xfrm>
              <a:off x="1440" y="273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68" name="Group 10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15385" name="AutoShape 11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AutoShape 12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AutoShape 13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Text Box 14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4876800" y="2133600"/>
            <a:ext cx="266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After I add 10 </a:t>
            </a:r>
            <a:r>
              <a:rPr lang="en-US" sz="2400" dirty="0" err="1"/>
              <a:t>Bs</a:t>
            </a:r>
            <a:r>
              <a:rPr lang="en-US" sz="2400" dirty="0"/>
              <a:t>, I get 5 Cs</a:t>
            </a:r>
            <a:r>
              <a:rPr lang="en-US" sz="2400" dirty="0" smtClean="0"/>
              <a:t>…  </a:t>
            </a:r>
            <a:endParaRPr lang="en-US" sz="2400" dirty="0"/>
          </a:p>
        </p:txBody>
      </p:sp>
      <p:sp>
        <p:nvSpPr>
          <p:cNvPr id="15371" name="AutoShape 16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AutoShape 17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3" name="Group 18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15382" name="AutoShape 19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AutoShape 20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AutoShape 21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4" name="Group 22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15379" name="AutoShape 23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AutoShape 24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AutoShape 25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5" name="Group 26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15376" name="AutoShape 27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AutoShape 28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AutoShape 29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r>
              <a:rPr lang="en-US" dirty="0" smtClean="0"/>
              <a:t>A + 2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 smtClean="0">
                <a:sym typeface="WP MathA" pitchFamily="2" charset="2"/>
              </a:rPr>
              <a:t> C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1905000" y="4343400"/>
            <a:ext cx="1143000" cy="381000"/>
            <a:chOff x="1200" y="2736"/>
            <a:chExt cx="720" cy="240"/>
          </a:xfrm>
        </p:grpSpPr>
        <p:sp>
          <p:nvSpPr>
            <p:cNvPr id="16417" name="AutoShape 8"/>
            <p:cNvSpPr>
              <a:spLocks noChangeArrowheads="1"/>
            </p:cNvSpPr>
            <p:nvPr/>
          </p:nvSpPr>
          <p:spPr bwMode="auto">
            <a:xfrm>
              <a:off x="168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AutoShape 9"/>
            <p:cNvSpPr>
              <a:spLocks noChangeArrowheads="1"/>
            </p:cNvSpPr>
            <p:nvPr/>
          </p:nvSpPr>
          <p:spPr bwMode="auto">
            <a:xfrm>
              <a:off x="120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AutoShape 10"/>
            <p:cNvSpPr>
              <a:spLocks noChangeArrowheads="1"/>
            </p:cNvSpPr>
            <p:nvPr/>
          </p:nvSpPr>
          <p:spPr bwMode="auto">
            <a:xfrm>
              <a:off x="1440" y="273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2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16414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4724400" y="1524000"/>
            <a:ext cx="32766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After I add 1,000,000 Bs, I get 5 Cs.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  <a:p>
            <a:pPr eaLnBrk="1" hangingPunct="1">
              <a:spcBef>
                <a:spcPct val="50000"/>
              </a:spcBef>
            </a:pPr>
            <a:r>
              <a:rPr lang="en-US" sz="2400"/>
              <a:t>As soon as I ran out of A, the amount of B becomes irrelevant!  I can’t make C without both A and B!</a:t>
            </a:r>
          </a:p>
        </p:txBody>
      </p:sp>
      <p:sp>
        <p:nvSpPr>
          <p:cNvPr id="16395" name="AutoShape 17"/>
          <p:cNvSpPr>
            <a:spLocks noChangeArrowheads="1"/>
          </p:cNvSpPr>
          <p:nvPr/>
        </p:nvSpPr>
        <p:spPr bwMode="auto">
          <a:xfrm>
            <a:off x="1905000" y="3962400"/>
            <a:ext cx="381000" cy="3048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44633 h 21600"/>
              <a:gd name="T4" fmla="*/ 0 w 21600"/>
              <a:gd name="T5" fmla="*/ 152400 h 21600"/>
              <a:gd name="T6" fmla="*/ 55792 w 21600"/>
              <a:gd name="T7" fmla="*/ 260167 h 21600"/>
              <a:gd name="T8" fmla="*/ 190500 w 21600"/>
              <a:gd name="T9" fmla="*/ 304800 h 21600"/>
              <a:gd name="T10" fmla="*/ 325208 w 21600"/>
              <a:gd name="T11" fmla="*/ 260167 h 21600"/>
              <a:gd name="T12" fmla="*/ 381000 w 21600"/>
              <a:gd name="T13" fmla="*/ 152400 h 21600"/>
              <a:gd name="T14" fmla="*/ 325208 w 21600"/>
              <a:gd name="T15" fmla="*/ 4463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AutoShape 18"/>
          <p:cNvSpPr>
            <a:spLocks noChangeArrowheads="1"/>
          </p:cNvSpPr>
          <p:nvPr/>
        </p:nvSpPr>
        <p:spPr bwMode="auto">
          <a:xfrm>
            <a:off x="1371600" y="3962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16411" name="AutoShape 20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AutoShape 21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AutoShape 22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8" name="Group 23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16408" name="AutoShape 24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AutoShape 25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AutoShape 26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9" name="Group 27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16405" name="AutoShape 28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AutoShape 29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AutoShape 30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00" name="AutoShape 31"/>
          <p:cNvSpPr>
            <a:spLocks noChangeArrowheads="1"/>
          </p:cNvSpPr>
          <p:nvPr/>
        </p:nvSpPr>
        <p:spPr bwMode="auto">
          <a:xfrm>
            <a:off x="1295400" y="4419600"/>
            <a:ext cx="381000" cy="3048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44633 h 21600"/>
              <a:gd name="T4" fmla="*/ 0 w 21600"/>
              <a:gd name="T5" fmla="*/ 152400 h 21600"/>
              <a:gd name="T6" fmla="*/ 55792 w 21600"/>
              <a:gd name="T7" fmla="*/ 260167 h 21600"/>
              <a:gd name="T8" fmla="*/ 190500 w 21600"/>
              <a:gd name="T9" fmla="*/ 304800 h 21600"/>
              <a:gd name="T10" fmla="*/ 325208 w 21600"/>
              <a:gd name="T11" fmla="*/ 260167 h 21600"/>
              <a:gd name="T12" fmla="*/ 381000 w 21600"/>
              <a:gd name="T13" fmla="*/ 152400 h 21600"/>
              <a:gd name="T14" fmla="*/ 325208 w 21600"/>
              <a:gd name="T15" fmla="*/ 4463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AutoShape 32"/>
          <p:cNvSpPr>
            <a:spLocks noChangeArrowheads="1"/>
          </p:cNvSpPr>
          <p:nvPr/>
        </p:nvSpPr>
        <p:spPr bwMode="auto">
          <a:xfrm>
            <a:off x="1676400" y="4724400"/>
            <a:ext cx="381000" cy="3048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44633 h 21600"/>
              <a:gd name="T4" fmla="*/ 0 w 21600"/>
              <a:gd name="T5" fmla="*/ 152400 h 21600"/>
              <a:gd name="T6" fmla="*/ 55792 w 21600"/>
              <a:gd name="T7" fmla="*/ 260167 h 21600"/>
              <a:gd name="T8" fmla="*/ 190500 w 21600"/>
              <a:gd name="T9" fmla="*/ 304800 h 21600"/>
              <a:gd name="T10" fmla="*/ 325208 w 21600"/>
              <a:gd name="T11" fmla="*/ 260167 h 21600"/>
              <a:gd name="T12" fmla="*/ 381000 w 21600"/>
              <a:gd name="T13" fmla="*/ 152400 h 21600"/>
              <a:gd name="T14" fmla="*/ 325208 w 21600"/>
              <a:gd name="T15" fmla="*/ 4463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AutoShape 33"/>
          <p:cNvSpPr>
            <a:spLocks noChangeArrowheads="1"/>
          </p:cNvSpPr>
          <p:nvPr/>
        </p:nvSpPr>
        <p:spPr bwMode="auto">
          <a:xfrm>
            <a:off x="2590800" y="4038600"/>
            <a:ext cx="381000" cy="3048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44633 h 21600"/>
              <a:gd name="T4" fmla="*/ 0 w 21600"/>
              <a:gd name="T5" fmla="*/ 152400 h 21600"/>
              <a:gd name="T6" fmla="*/ 55792 w 21600"/>
              <a:gd name="T7" fmla="*/ 260167 h 21600"/>
              <a:gd name="T8" fmla="*/ 190500 w 21600"/>
              <a:gd name="T9" fmla="*/ 304800 h 21600"/>
              <a:gd name="T10" fmla="*/ 325208 w 21600"/>
              <a:gd name="T11" fmla="*/ 260167 h 21600"/>
              <a:gd name="T12" fmla="*/ 381000 w 21600"/>
              <a:gd name="T13" fmla="*/ 152400 h 21600"/>
              <a:gd name="T14" fmla="*/ 325208 w 21600"/>
              <a:gd name="T15" fmla="*/ 4463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34"/>
          <p:cNvSpPr>
            <a:spLocks noChangeArrowheads="1"/>
          </p:cNvSpPr>
          <p:nvPr/>
        </p:nvSpPr>
        <p:spPr bwMode="auto">
          <a:xfrm>
            <a:off x="3276600" y="4572000"/>
            <a:ext cx="381000" cy="3048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44633 h 21600"/>
              <a:gd name="T4" fmla="*/ 0 w 21600"/>
              <a:gd name="T5" fmla="*/ 152400 h 21600"/>
              <a:gd name="T6" fmla="*/ 55792 w 21600"/>
              <a:gd name="T7" fmla="*/ 260167 h 21600"/>
              <a:gd name="T8" fmla="*/ 190500 w 21600"/>
              <a:gd name="T9" fmla="*/ 304800 h 21600"/>
              <a:gd name="T10" fmla="*/ 325208 w 21600"/>
              <a:gd name="T11" fmla="*/ 260167 h 21600"/>
              <a:gd name="T12" fmla="*/ 381000 w 21600"/>
              <a:gd name="T13" fmla="*/ 152400 h 21600"/>
              <a:gd name="T14" fmla="*/ 325208 w 21600"/>
              <a:gd name="T15" fmla="*/ 4463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35"/>
          <p:cNvSpPr>
            <a:spLocks noChangeArrowheads="1"/>
          </p:cNvSpPr>
          <p:nvPr/>
        </p:nvSpPr>
        <p:spPr bwMode="auto">
          <a:xfrm>
            <a:off x="3200400" y="4038600"/>
            <a:ext cx="381000" cy="3048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44633 h 21600"/>
              <a:gd name="T4" fmla="*/ 0 w 21600"/>
              <a:gd name="T5" fmla="*/ 152400 h 21600"/>
              <a:gd name="T6" fmla="*/ 55792 w 21600"/>
              <a:gd name="T7" fmla="*/ 260167 h 21600"/>
              <a:gd name="T8" fmla="*/ 190500 w 21600"/>
              <a:gd name="T9" fmla="*/ 304800 h 21600"/>
              <a:gd name="T10" fmla="*/ 325208 w 21600"/>
              <a:gd name="T11" fmla="*/ 260167 h 21600"/>
              <a:gd name="T12" fmla="*/ 381000 w 21600"/>
              <a:gd name="T13" fmla="*/ 152400 h 21600"/>
              <a:gd name="T14" fmla="*/ 325208 w 21600"/>
              <a:gd name="T15" fmla="*/ 4463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Completion of the Reaction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A + 2 B → C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So, if I think A is there, I can add known amounts of B.  If I form C, then there was A there.  If I gradually add more known amounts of B until I stop forming C, then I’ll know how much A was originally there.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How much?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Equivalence Point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 + 2 B → 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 stop making C when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Moles of B added = 2x moles of A original there!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This is called the equivalence point!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your BIRTHDAY!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30094" y="1342653"/>
            <a:ext cx="372894" cy="1295400"/>
            <a:chOff x="998706" y="2286000"/>
            <a:chExt cx="372894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8" y="1568585"/>
            <a:ext cx="238125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233793" y="1460770"/>
            <a:ext cx="372894" cy="1295400"/>
            <a:chOff x="998706" y="2286000"/>
            <a:chExt cx="372894" cy="1295400"/>
          </a:xfrm>
        </p:grpSpPr>
        <p:sp>
          <p:nvSpPr>
            <p:cNvPr id="10" name="Rounded Rectangle 9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16092" y="1590472"/>
            <a:ext cx="372894" cy="1295400"/>
            <a:chOff x="998706" y="2286000"/>
            <a:chExt cx="372894" cy="1295400"/>
          </a:xfrm>
        </p:grpSpPr>
        <p:sp>
          <p:nvSpPr>
            <p:cNvPr id="13" name="Rounded Rectangle 12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7200" y="1384570"/>
            <a:ext cx="372894" cy="1295400"/>
            <a:chOff x="998706" y="2286000"/>
            <a:chExt cx="372894" cy="1295400"/>
          </a:xfrm>
        </p:grpSpPr>
        <p:sp>
          <p:nvSpPr>
            <p:cNvPr id="19" name="Rounded Rectangle 18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06685" y="1447800"/>
            <a:ext cx="372894" cy="1295400"/>
            <a:chOff x="998706" y="2286000"/>
            <a:chExt cx="372894" cy="1295400"/>
          </a:xfrm>
        </p:grpSpPr>
        <p:sp>
          <p:nvSpPr>
            <p:cNvPr id="22" name="Rounded Rectangle 21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65504" y="1574360"/>
            <a:ext cx="372894" cy="1295400"/>
            <a:chOff x="998706" y="2286000"/>
            <a:chExt cx="372894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343198" y="1603678"/>
            <a:ext cx="372894" cy="1295400"/>
            <a:chOff x="998706" y="2286000"/>
            <a:chExt cx="372894" cy="1295400"/>
          </a:xfrm>
        </p:grpSpPr>
        <p:sp>
          <p:nvSpPr>
            <p:cNvPr id="28" name="Rounded Rectangle 27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52142" y="1593951"/>
            <a:ext cx="372894" cy="1295400"/>
            <a:chOff x="998706" y="2286000"/>
            <a:chExt cx="372894" cy="1295400"/>
          </a:xfrm>
        </p:grpSpPr>
        <p:sp>
          <p:nvSpPr>
            <p:cNvPr id="31" name="Rounded Rectangle 30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0" y="1524000"/>
            <a:ext cx="372894" cy="1295400"/>
            <a:chOff x="998706" y="2286000"/>
            <a:chExt cx="372894" cy="1295400"/>
          </a:xfrm>
        </p:grpSpPr>
        <p:sp>
          <p:nvSpPr>
            <p:cNvPr id="34" name="Rounded Rectangle 33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038398" y="1562910"/>
            <a:ext cx="372894" cy="1295400"/>
            <a:chOff x="998706" y="2286000"/>
            <a:chExt cx="372894" cy="1295400"/>
          </a:xfrm>
        </p:grpSpPr>
        <p:sp>
          <p:nvSpPr>
            <p:cNvPr id="37" name="Rounded Rectangle 36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325036" y="1580845"/>
            <a:ext cx="372894" cy="1295400"/>
            <a:chOff x="998706" y="2286000"/>
            <a:chExt cx="372894" cy="1295400"/>
          </a:xfrm>
        </p:grpSpPr>
        <p:sp>
          <p:nvSpPr>
            <p:cNvPr id="40" name="Rounded Rectangle 39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 descr="C:\Users\unpub_000\AppData\Local\Microsoft\Windows\INetCache\IE\Q5C4BZVS\MC9004377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84287"/>
            <a:ext cx="1438275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unpub_000\AppData\Local\Microsoft\Windows\INetCache\IE\Q5C4BZVS\MC9004377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284286"/>
            <a:ext cx="1438275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unpub_000\AppData\Local\Microsoft\Windows\INetCache\IE\Q5C4BZVS\MC9004377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11512"/>
            <a:ext cx="1438275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3699" y="4954071"/>
            <a:ext cx="7140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I’m going to make you birthday cupcakes.  Every birthday cupcake has two candles in it, or:</a:t>
            </a:r>
          </a:p>
          <a:p>
            <a:endParaRPr lang="en-US" dirty="0"/>
          </a:p>
          <a:p>
            <a:r>
              <a:rPr lang="en-US" dirty="0" smtClean="0"/>
              <a:t>1 cupcake + 2 candles → 1 birthday cupcake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Titrations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ALL titrations work the same way: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You have an unknown amount of one compound (call it A).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You have a known amount of a different compound (call it B).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You know a chemical reaction that occurs between A and B.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Add B until no more reaction occurs.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The amount of A is stoichiometrically equivalent to B!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“tough part”: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How do I know the reaction has stopped?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I get no new C.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I have no A left.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I have extra B left over.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A: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905000" y="2057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31242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30480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533400" y="3810000"/>
            <a:ext cx="3124200" cy="2514600"/>
            <a:chOff x="528" y="2112"/>
            <a:chExt cx="1968" cy="1584"/>
          </a:xfrm>
        </p:grpSpPr>
        <p:sp>
          <p:nvSpPr>
            <p:cNvPr id="21525" name="Rectangle 13"/>
            <p:cNvSpPr>
              <a:spLocks noChangeArrowheads="1"/>
            </p:cNvSpPr>
            <p:nvPr/>
          </p:nvSpPr>
          <p:spPr bwMode="auto">
            <a:xfrm>
              <a:off x="912" y="2112"/>
              <a:ext cx="1584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AutoShape 14"/>
            <p:cNvSpPr>
              <a:spLocks noChangeArrowheads="1"/>
            </p:cNvSpPr>
            <p:nvPr/>
          </p:nvSpPr>
          <p:spPr bwMode="auto">
            <a:xfrm>
              <a:off x="1104" y="244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AutoShape 15"/>
            <p:cNvSpPr>
              <a:spLocks noChangeArrowheads="1"/>
            </p:cNvSpPr>
            <p:nvPr/>
          </p:nvSpPr>
          <p:spPr bwMode="auto">
            <a:xfrm>
              <a:off x="1440" y="240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AutoShape 16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AutoShape 17"/>
            <p:cNvSpPr>
              <a:spLocks noChangeArrowheads="1"/>
            </p:cNvSpPr>
            <p:nvPr/>
          </p:nvSpPr>
          <p:spPr bwMode="auto">
            <a:xfrm>
              <a:off x="1248" y="302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AutoShape 18"/>
            <p:cNvSpPr>
              <a:spLocks noChangeArrowheads="1"/>
            </p:cNvSpPr>
            <p:nvPr/>
          </p:nvSpPr>
          <p:spPr bwMode="auto">
            <a:xfrm>
              <a:off x="1968" y="288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Text Box 19"/>
            <p:cNvSpPr txBox="1">
              <a:spLocks noChangeArrowheads="1"/>
            </p:cNvSpPr>
            <p:nvPr/>
          </p:nvSpPr>
          <p:spPr bwMode="auto">
            <a:xfrm>
              <a:off x="528" y="2544"/>
              <a:ext cx="2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/>
                <a:t>A</a:t>
              </a:r>
            </a:p>
          </p:txBody>
        </p:sp>
      </p:grpSp>
      <p:sp>
        <p:nvSpPr>
          <p:cNvPr id="21517" name="Text Box 20"/>
          <p:cNvSpPr txBox="1">
            <a:spLocks noChangeArrowheads="1"/>
          </p:cNvSpPr>
          <p:nvPr/>
        </p:nvSpPr>
        <p:spPr bwMode="auto">
          <a:xfrm>
            <a:off x="5410200" y="54102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5 A</a:t>
            </a:r>
          </a:p>
        </p:txBody>
      </p:sp>
      <p:sp>
        <p:nvSpPr>
          <p:cNvPr id="21518" name="AutoShape 21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AutoShape 22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utoShape 23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AutoShape 24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AutoShape 25"/>
          <p:cNvSpPr>
            <a:spLocks noChangeArrowheads="1"/>
          </p:cNvSpPr>
          <p:nvPr/>
        </p:nvSpPr>
        <p:spPr bwMode="auto">
          <a:xfrm>
            <a:off x="1752600" y="1600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AutoShape 26"/>
          <p:cNvSpPr>
            <a:spLocks noChangeArrowheads="1"/>
          </p:cNvSpPr>
          <p:nvPr/>
        </p:nvSpPr>
        <p:spPr bwMode="auto">
          <a:xfrm>
            <a:off x="2590800" y="1981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24" name="Picture 27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A: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31242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30480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1676400" y="52578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2819400" y="5029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22545" name="AutoShape 18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19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AutoShape 20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AutoShape 21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AutoShape 22"/>
          <p:cNvSpPr>
            <a:spLocks noChangeArrowheads="1"/>
          </p:cNvSpPr>
          <p:nvPr/>
        </p:nvSpPr>
        <p:spPr bwMode="auto">
          <a:xfrm>
            <a:off x="1752600" y="1600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50" name="Group 23"/>
          <p:cNvGrpSpPr>
            <a:grpSpLocks/>
          </p:cNvGrpSpPr>
          <p:nvPr/>
        </p:nvGrpSpPr>
        <p:grpSpPr bwMode="auto">
          <a:xfrm>
            <a:off x="2438400" y="4419600"/>
            <a:ext cx="1143000" cy="381000"/>
            <a:chOff x="1584" y="2544"/>
            <a:chExt cx="720" cy="240"/>
          </a:xfrm>
        </p:grpSpPr>
        <p:sp>
          <p:nvSpPr>
            <p:cNvPr id="22554" name="AutoShape 24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AutoShape 25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AutoShape 26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51" name="Group 28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22552" name="Text Box 17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4 A</a:t>
              </a:r>
            </a:p>
          </p:txBody>
        </p:sp>
        <p:pic>
          <p:nvPicPr>
            <p:cNvPr id="22553" name="Picture 27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A: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23579" name="AutoShape 13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AutoShape 14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AutoShape 15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5" name="AutoShape 16"/>
          <p:cNvSpPr>
            <a:spLocks noChangeArrowheads="1"/>
          </p:cNvSpPr>
          <p:nvPr/>
        </p:nvSpPr>
        <p:spPr bwMode="auto">
          <a:xfrm>
            <a:off x="2819400" y="5029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Text Box 1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23567" name="AutoShape 19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AutoShape 20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AutoShape 21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AutoShape 22"/>
          <p:cNvSpPr>
            <a:spLocks noChangeArrowheads="1"/>
          </p:cNvSpPr>
          <p:nvPr/>
        </p:nvSpPr>
        <p:spPr bwMode="auto">
          <a:xfrm>
            <a:off x="2895600" y="2209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23"/>
          <p:cNvSpPr>
            <a:spLocks noChangeArrowheads="1"/>
          </p:cNvSpPr>
          <p:nvPr/>
        </p:nvSpPr>
        <p:spPr bwMode="auto">
          <a:xfrm>
            <a:off x="2057400" y="2057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2" name="Group 24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23576" name="AutoShape 25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AutoShape 26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AutoShape 27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73" name="Group 28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23574" name="Text Box 29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3 A</a:t>
              </a:r>
            </a:p>
          </p:txBody>
        </p:sp>
        <p:pic>
          <p:nvPicPr>
            <p:cNvPr id="23575" name="Picture 30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A: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24604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24589" name="AutoShape 17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AutoShape 18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AutoShape 19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AutoShape 20"/>
          <p:cNvSpPr>
            <a:spLocks noChangeArrowheads="1"/>
          </p:cNvSpPr>
          <p:nvPr/>
        </p:nvSpPr>
        <p:spPr bwMode="auto">
          <a:xfrm>
            <a:off x="2895600" y="2209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93" name="Group 21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24601" name="AutoShape 22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AutoShape 23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AutoShape 24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4" name="Group 25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24598" name="AutoShape 26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AutoShape 27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AutoShape 28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5" name="Group 29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24596" name="Text Box 30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2 A</a:t>
              </a:r>
            </a:p>
          </p:txBody>
        </p:sp>
        <p:pic>
          <p:nvPicPr>
            <p:cNvPr id="24597" name="Picture 31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A: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25629" name="AutoShape 11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AutoShape 12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AutoShape 13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Text Box 14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25612" name="AutoShape 16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AutoShape 17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4" name="Group 18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25626" name="AutoShape 19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AutoShape 20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21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15" name="Group 22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25623" name="AutoShape 23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AutoShape 24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AutoShape 25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16" name="Group 26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25620" name="AutoShape 27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AutoShape 28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AutoShape 29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17" name="Group 30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25618" name="Text Box 31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1 A</a:t>
              </a:r>
            </a:p>
          </p:txBody>
        </p:sp>
        <p:pic>
          <p:nvPicPr>
            <p:cNvPr id="25619" name="Picture 32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A: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1905000" y="4343400"/>
            <a:ext cx="1143000" cy="381000"/>
            <a:chOff x="1200" y="2736"/>
            <a:chExt cx="720" cy="240"/>
          </a:xfrm>
        </p:grpSpPr>
        <p:sp>
          <p:nvSpPr>
            <p:cNvPr id="26653" name="AutoShape 8"/>
            <p:cNvSpPr>
              <a:spLocks noChangeArrowheads="1"/>
            </p:cNvSpPr>
            <p:nvPr/>
          </p:nvSpPr>
          <p:spPr bwMode="auto">
            <a:xfrm>
              <a:off x="168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AutoShape 9"/>
            <p:cNvSpPr>
              <a:spLocks noChangeArrowheads="1"/>
            </p:cNvSpPr>
            <p:nvPr/>
          </p:nvSpPr>
          <p:spPr bwMode="auto">
            <a:xfrm>
              <a:off x="120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AutoShape 10"/>
            <p:cNvSpPr>
              <a:spLocks noChangeArrowheads="1"/>
            </p:cNvSpPr>
            <p:nvPr/>
          </p:nvSpPr>
          <p:spPr bwMode="auto">
            <a:xfrm>
              <a:off x="1440" y="273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2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26650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26634" name="AutoShape 17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AutoShape 18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6" name="Group 19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26647" name="AutoShape 20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AutoShape 21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AutoShape 22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7" name="Group 23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26644" name="AutoShape 24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AutoShape 25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AutoShape 26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8" name="Group 27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26641" name="AutoShape 28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AutoShape 29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AutoShape 30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9" name="Text Box 32"/>
          <p:cNvSpPr txBox="1">
            <a:spLocks noChangeArrowheads="1"/>
          </p:cNvSpPr>
          <p:nvPr/>
        </p:nvSpPr>
        <p:spPr bwMode="auto">
          <a:xfrm>
            <a:off x="5562600" y="4724400"/>
            <a:ext cx="2667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0 A! I’m DONE!</a:t>
            </a:r>
          </a:p>
        </p:txBody>
      </p:sp>
      <p:pic>
        <p:nvPicPr>
          <p:cNvPr id="26640" name="Picture 33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9530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 you could watch B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1905000" y="2057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31242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30480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533400" y="3810000"/>
            <a:ext cx="3124200" cy="2514600"/>
            <a:chOff x="528" y="2112"/>
            <a:chExt cx="1968" cy="1584"/>
          </a:xfrm>
        </p:grpSpPr>
        <p:sp>
          <p:nvSpPr>
            <p:cNvPr id="28693" name="Rectangle 13"/>
            <p:cNvSpPr>
              <a:spLocks noChangeArrowheads="1"/>
            </p:cNvSpPr>
            <p:nvPr/>
          </p:nvSpPr>
          <p:spPr bwMode="auto">
            <a:xfrm>
              <a:off x="912" y="2112"/>
              <a:ext cx="1584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AutoShape 14"/>
            <p:cNvSpPr>
              <a:spLocks noChangeArrowheads="1"/>
            </p:cNvSpPr>
            <p:nvPr/>
          </p:nvSpPr>
          <p:spPr bwMode="auto">
            <a:xfrm>
              <a:off x="1104" y="244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AutoShape 15"/>
            <p:cNvSpPr>
              <a:spLocks noChangeArrowheads="1"/>
            </p:cNvSpPr>
            <p:nvPr/>
          </p:nvSpPr>
          <p:spPr bwMode="auto">
            <a:xfrm>
              <a:off x="1440" y="240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AutoShape 16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AutoShape 17"/>
            <p:cNvSpPr>
              <a:spLocks noChangeArrowheads="1"/>
            </p:cNvSpPr>
            <p:nvPr/>
          </p:nvSpPr>
          <p:spPr bwMode="auto">
            <a:xfrm>
              <a:off x="1248" y="302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AutoShape 18"/>
            <p:cNvSpPr>
              <a:spLocks noChangeArrowheads="1"/>
            </p:cNvSpPr>
            <p:nvPr/>
          </p:nvSpPr>
          <p:spPr bwMode="auto">
            <a:xfrm>
              <a:off x="1968" y="288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Text Box 19"/>
            <p:cNvSpPr txBox="1">
              <a:spLocks noChangeArrowheads="1"/>
            </p:cNvSpPr>
            <p:nvPr/>
          </p:nvSpPr>
          <p:spPr bwMode="auto">
            <a:xfrm>
              <a:off x="528" y="2544"/>
              <a:ext cx="2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/>
                <a:t>A</a:t>
              </a:r>
            </a:p>
          </p:txBody>
        </p:sp>
      </p:grpSp>
      <p:sp>
        <p:nvSpPr>
          <p:cNvPr id="28685" name="Text Box 20"/>
          <p:cNvSpPr txBox="1">
            <a:spLocks noChangeArrowheads="1"/>
          </p:cNvSpPr>
          <p:nvPr/>
        </p:nvSpPr>
        <p:spPr bwMode="auto">
          <a:xfrm>
            <a:off x="5410200" y="54102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0 B</a:t>
            </a:r>
          </a:p>
        </p:txBody>
      </p:sp>
      <p:sp>
        <p:nvSpPr>
          <p:cNvPr id="28686" name="AutoShape 21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AutoShape 22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AutoShape 23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AutoShape 24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AutoShape 25"/>
          <p:cNvSpPr>
            <a:spLocks noChangeArrowheads="1"/>
          </p:cNvSpPr>
          <p:nvPr/>
        </p:nvSpPr>
        <p:spPr bwMode="auto">
          <a:xfrm>
            <a:off x="1752600" y="1600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26"/>
          <p:cNvSpPr>
            <a:spLocks noChangeArrowheads="1"/>
          </p:cNvSpPr>
          <p:nvPr/>
        </p:nvSpPr>
        <p:spPr bwMode="auto">
          <a:xfrm>
            <a:off x="2590800" y="1981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92" name="Picture 27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relationships…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30094" y="1342653"/>
            <a:ext cx="372894" cy="1295400"/>
            <a:chOff x="998706" y="2286000"/>
            <a:chExt cx="372894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8" y="1568585"/>
            <a:ext cx="238125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233793" y="1460770"/>
            <a:ext cx="372894" cy="1295400"/>
            <a:chOff x="998706" y="2286000"/>
            <a:chExt cx="372894" cy="1295400"/>
          </a:xfrm>
        </p:grpSpPr>
        <p:sp>
          <p:nvSpPr>
            <p:cNvPr id="10" name="Rounded Rectangle 9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16092" y="1590472"/>
            <a:ext cx="372894" cy="1295400"/>
            <a:chOff x="998706" y="2286000"/>
            <a:chExt cx="372894" cy="1295400"/>
          </a:xfrm>
        </p:grpSpPr>
        <p:sp>
          <p:nvSpPr>
            <p:cNvPr id="13" name="Rounded Rectangle 12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7200" y="1384570"/>
            <a:ext cx="372894" cy="1295400"/>
            <a:chOff x="998706" y="2286000"/>
            <a:chExt cx="372894" cy="1295400"/>
          </a:xfrm>
        </p:grpSpPr>
        <p:sp>
          <p:nvSpPr>
            <p:cNvPr id="19" name="Rounded Rectangle 18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06685" y="1447800"/>
            <a:ext cx="372894" cy="1295400"/>
            <a:chOff x="998706" y="2286000"/>
            <a:chExt cx="372894" cy="1295400"/>
          </a:xfrm>
        </p:grpSpPr>
        <p:sp>
          <p:nvSpPr>
            <p:cNvPr id="22" name="Rounded Rectangle 21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65504" y="1574360"/>
            <a:ext cx="372894" cy="1295400"/>
            <a:chOff x="998706" y="2286000"/>
            <a:chExt cx="372894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343198" y="1603678"/>
            <a:ext cx="372894" cy="1295400"/>
            <a:chOff x="998706" y="2286000"/>
            <a:chExt cx="372894" cy="1295400"/>
          </a:xfrm>
        </p:grpSpPr>
        <p:sp>
          <p:nvSpPr>
            <p:cNvPr id="28" name="Rounded Rectangle 27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52142" y="1593951"/>
            <a:ext cx="372894" cy="1295400"/>
            <a:chOff x="998706" y="2286000"/>
            <a:chExt cx="372894" cy="1295400"/>
          </a:xfrm>
        </p:grpSpPr>
        <p:sp>
          <p:nvSpPr>
            <p:cNvPr id="31" name="Rounded Rectangle 30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0" y="1524000"/>
            <a:ext cx="372894" cy="1295400"/>
            <a:chOff x="998706" y="2286000"/>
            <a:chExt cx="372894" cy="1295400"/>
          </a:xfrm>
        </p:grpSpPr>
        <p:sp>
          <p:nvSpPr>
            <p:cNvPr id="34" name="Rounded Rectangle 33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038398" y="1562910"/>
            <a:ext cx="372894" cy="1295400"/>
            <a:chOff x="998706" y="2286000"/>
            <a:chExt cx="372894" cy="1295400"/>
          </a:xfrm>
        </p:grpSpPr>
        <p:sp>
          <p:nvSpPr>
            <p:cNvPr id="37" name="Rounded Rectangle 36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325036" y="1580845"/>
            <a:ext cx="372894" cy="1295400"/>
            <a:chOff x="998706" y="2286000"/>
            <a:chExt cx="372894" cy="1295400"/>
          </a:xfrm>
        </p:grpSpPr>
        <p:sp>
          <p:nvSpPr>
            <p:cNvPr id="40" name="Rounded Rectangle 39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75553" y="4800600"/>
            <a:ext cx="71401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have 12 candles – how many cupcakes do I have?</a:t>
            </a:r>
          </a:p>
          <a:p>
            <a:endParaRPr lang="en-US" dirty="0"/>
          </a:p>
          <a:p>
            <a:r>
              <a:rPr lang="en-US" dirty="0" smtClean="0"/>
              <a:t>NONE!  Or 10…or 24….or 1000.</a:t>
            </a:r>
          </a:p>
          <a:p>
            <a:r>
              <a:rPr lang="en-US" dirty="0" smtClean="0"/>
              <a:t>If there is no relationship between the candles and the cupcakes, there is no restriction on the amount of either one!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5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31242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30480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1676400" y="52578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2819400" y="5029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AutoShape 20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AutoShape 21"/>
          <p:cNvSpPr>
            <a:spLocks noChangeArrowheads="1"/>
          </p:cNvSpPr>
          <p:nvPr/>
        </p:nvSpPr>
        <p:spPr bwMode="auto">
          <a:xfrm>
            <a:off x="1752600" y="1600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2438400" y="4419600"/>
            <a:ext cx="1143000" cy="381000"/>
            <a:chOff x="1584" y="2544"/>
            <a:chExt cx="720" cy="240"/>
          </a:xfrm>
        </p:grpSpPr>
        <p:sp>
          <p:nvSpPr>
            <p:cNvPr id="29722" name="AutoShape 23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AutoShape 24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AutoShape 25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9" name="Group 26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29720" name="Text Box 27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0 B</a:t>
              </a:r>
            </a:p>
          </p:txBody>
        </p:sp>
        <p:pic>
          <p:nvPicPr>
            <p:cNvPr id="29721" name="Picture 28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30747" name="AutoShape 13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AutoShape 14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AutoShape 15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3" name="AutoShape 16"/>
          <p:cNvSpPr>
            <a:spLocks noChangeArrowheads="1"/>
          </p:cNvSpPr>
          <p:nvPr/>
        </p:nvSpPr>
        <p:spPr bwMode="auto">
          <a:xfrm>
            <a:off x="2819400" y="5029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1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30735" name="AutoShape 18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AutoShape 19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AutoShape 20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AutoShape 21"/>
          <p:cNvSpPr>
            <a:spLocks noChangeArrowheads="1"/>
          </p:cNvSpPr>
          <p:nvPr/>
        </p:nvSpPr>
        <p:spPr bwMode="auto">
          <a:xfrm>
            <a:off x="2895600" y="2209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utoShape 22"/>
          <p:cNvSpPr>
            <a:spLocks noChangeArrowheads="1"/>
          </p:cNvSpPr>
          <p:nvPr/>
        </p:nvSpPr>
        <p:spPr bwMode="auto">
          <a:xfrm>
            <a:off x="2057400" y="2057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40" name="Group 23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30744" name="AutoShape 24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AutoShape 26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41" name="Group 27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30742" name="Text Box 28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0 B</a:t>
              </a:r>
            </a:p>
          </p:txBody>
        </p:sp>
        <p:pic>
          <p:nvPicPr>
            <p:cNvPr id="30743" name="Picture 29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31772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31757" name="AutoShape 16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AutoShape 17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AutoShape 18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AutoShape 19"/>
          <p:cNvSpPr>
            <a:spLocks noChangeArrowheads="1"/>
          </p:cNvSpPr>
          <p:nvPr/>
        </p:nvSpPr>
        <p:spPr bwMode="auto">
          <a:xfrm>
            <a:off x="2895600" y="2209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61" name="Group 20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31769" name="AutoShape 21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AutoShape 22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AutoShape 23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2" name="Group 24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31766" name="AutoShape 25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AutoShape 26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AutoShape 27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3" name="Group 28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31764" name="Text Box 29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0 B</a:t>
              </a:r>
            </a:p>
          </p:txBody>
        </p:sp>
        <p:pic>
          <p:nvPicPr>
            <p:cNvPr id="31765" name="Picture 30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32797" name="AutoShape 11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AutoShape 12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9" name="AutoShape 13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9" name="Text Box 14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32780" name="AutoShape 15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AutoShape 16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2" name="Group 17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32794" name="AutoShape 18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AutoShape 19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AutoShape 20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3" name="Group 21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32791" name="AutoShape 22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2" name="AutoShape 23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3" name="AutoShape 24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4" name="Group 25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32788" name="AutoShape 26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AutoShape 27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AutoShape 28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5" name="Group 29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32786" name="Text Box 30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0 B</a:t>
              </a:r>
            </a:p>
          </p:txBody>
        </p:sp>
        <p:pic>
          <p:nvPicPr>
            <p:cNvPr id="32787" name="Picture 31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1905000" y="4343400"/>
            <a:ext cx="1143000" cy="381000"/>
            <a:chOff x="1200" y="2736"/>
            <a:chExt cx="720" cy="240"/>
          </a:xfrm>
        </p:grpSpPr>
        <p:sp>
          <p:nvSpPr>
            <p:cNvPr id="33822" name="AutoShape 8"/>
            <p:cNvSpPr>
              <a:spLocks noChangeArrowheads="1"/>
            </p:cNvSpPr>
            <p:nvPr/>
          </p:nvSpPr>
          <p:spPr bwMode="auto">
            <a:xfrm>
              <a:off x="168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3" name="AutoShape 9"/>
            <p:cNvSpPr>
              <a:spLocks noChangeArrowheads="1"/>
            </p:cNvSpPr>
            <p:nvPr/>
          </p:nvSpPr>
          <p:spPr bwMode="auto">
            <a:xfrm>
              <a:off x="120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AutoShape 10"/>
            <p:cNvSpPr>
              <a:spLocks noChangeArrowheads="1"/>
            </p:cNvSpPr>
            <p:nvPr/>
          </p:nvSpPr>
          <p:spPr bwMode="auto">
            <a:xfrm>
              <a:off x="1440" y="273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0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33819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1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33802" name="AutoShape 16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7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4" name="Group 18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33816" name="AutoShape 19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AutoShape 20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8" name="AutoShape 21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5" name="Group 22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33813" name="AutoShape 23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AutoShape 24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AutoShape 25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26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33810" name="AutoShape 27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AutoShape 28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AutoShape 29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7" name="Group 30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33808" name="Text Box 31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0 B </a:t>
              </a:r>
            </a:p>
          </p:txBody>
        </p:sp>
        <p:pic>
          <p:nvPicPr>
            <p:cNvPr id="33809" name="Picture 32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3" name="Group 7"/>
          <p:cNvGrpSpPr>
            <a:grpSpLocks/>
          </p:cNvGrpSpPr>
          <p:nvPr/>
        </p:nvGrpSpPr>
        <p:grpSpPr bwMode="auto">
          <a:xfrm>
            <a:off x="1905000" y="4343400"/>
            <a:ext cx="1143000" cy="381000"/>
            <a:chOff x="1200" y="2736"/>
            <a:chExt cx="720" cy="240"/>
          </a:xfrm>
        </p:grpSpPr>
        <p:sp>
          <p:nvSpPr>
            <p:cNvPr id="34844" name="AutoShape 8"/>
            <p:cNvSpPr>
              <a:spLocks noChangeArrowheads="1"/>
            </p:cNvSpPr>
            <p:nvPr/>
          </p:nvSpPr>
          <p:spPr bwMode="auto">
            <a:xfrm>
              <a:off x="168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AutoShape 9"/>
            <p:cNvSpPr>
              <a:spLocks noChangeArrowheads="1"/>
            </p:cNvSpPr>
            <p:nvPr/>
          </p:nvSpPr>
          <p:spPr bwMode="auto">
            <a:xfrm>
              <a:off x="120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AutoShape 10"/>
            <p:cNvSpPr>
              <a:spLocks noChangeArrowheads="1"/>
            </p:cNvSpPr>
            <p:nvPr/>
          </p:nvSpPr>
          <p:spPr bwMode="auto">
            <a:xfrm>
              <a:off x="1440" y="273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4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34841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5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34826" name="AutoShape 18"/>
          <p:cNvSpPr>
            <a:spLocks noChangeArrowheads="1"/>
          </p:cNvSpPr>
          <p:nvPr/>
        </p:nvSpPr>
        <p:spPr bwMode="auto">
          <a:xfrm>
            <a:off x="1371600" y="3962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7" name="Group 19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34838" name="AutoShape 20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AutoShape 21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AutoShape 22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8" name="Group 23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34835" name="AutoShape 24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AutoShape 25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AutoShape 26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9" name="Group 27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34832" name="AutoShape 28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AutoShape 29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AutoShape 30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0" name="Text Box 32"/>
          <p:cNvSpPr txBox="1">
            <a:spLocks noChangeArrowheads="1"/>
          </p:cNvSpPr>
          <p:nvPr/>
        </p:nvSpPr>
        <p:spPr bwMode="auto">
          <a:xfrm>
            <a:off x="5715000" y="3838575"/>
            <a:ext cx="32004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1 B! There it is!  I’m DONE!</a:t>
            </a:r>
          </a:p>
        </p:txBody>
      </p:sp>
      <p:pic>
        <p:nvPicPr>
          <p:cNvPr id="34831" name="Picture 33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 you could watch C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C: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905000" y="2057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1242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30480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533400" y="3810000"/>
            <a:ext cx="3124200" cy="2514600"/>
            <a:chOff x="528" y="2112"/>
            <a:chExt cx="1968" cy="1584"/>
          </a:xfrm>
        </p:grpSpPr>
        <p:sp>
          <p:nvSpPr>
            <p:cNvPr id="36885" name="Rectangle 13"/>
            <p:cNvSpPr>
              <a:spLocks noChangeArrowheads="1"/>
            </p:cNvSpPr>
            <p:nvPr/>
          </p:nvSpPr>
          <p:spPr bwMode="auto">
            <a:xfrm>
              <a:off x="912" y="2112"/>
              <a:ext cx="1584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AutoShape 14"/>
            <p:cNvSpPr>
              <a:spLocks noChangeArrowheads="1"/>
            </p:cNvSpPr>
            <p:nvPr/>
          </p:nvSpPr>
          <p:spPr bwMode="auto">
            <a:xfrm>
              <a:off x="1104" y="244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AutoShape 15"/>
            <p:cNvSpPr>
              <a:spLocks noChangeArrowheads="1"/>
            </p:cNvSpPr>
            <p:nvPr/>
          </p:nvSpPr>
          <p:spPr bwMode="auto">
            <a:xfrm>
              <a:off x="1440" y="240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AutoShape 16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AutoShape 17"/>
            <p:cNvSpPr>
              <a:spLocks noChangeArrowheads="1"/>
            </p:cNvSpPr>
            <p:nvPr/>
          </p:nvSpPr>
          <p:spPr bwMode="auto">
            <a:xfrm>
              <a:off x="1248" y="302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AutoShape 18"/>
            <p:cNvSpPr>
              <a:spLocks noChangeArrowheads="1"/>
            </p:cNvSpPr>
            <p:nvPr/>
          </p:nvSpPr>
          <p:spPr bwMode="auto">
            <a:xfrm>
              <a:off x="1968" y="288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Text Box 19"/>
            <p:cNvSpPr txBox="1">
              <a:spLocks noChangeArrowheads="1"/>
            </p:cNvSpPr>
            <p:nvPr/>
          </p:nvSpPr>
          <p:spPr bwMode="auto">
            <a:xfrm>
              <a:off x="528" y="2544"/>
              <a:ext cx="2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/>
                <a:t>A</a:t>
              </a:r>
            </a:p>
          </p:txBody>
        </p:sp>
      </p:grpSp>
      <p:sp>
        <p:nvSpPr>
          <p:cNvPr id="36877" name="Text Box 20"/>
          <p:cNvSpPr txBox="1">
            <a:spLocks noChangeArrowheads="1"/>
          </p:cNvSpPr>
          <p:nvPr/>
        </p:nvSpPr>
        <p:spPr bwMode="auto">
          <a:xfrm>
            <a:off x="5410200" y="54102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0 C</a:t>
            </a:r>
          </a:p>
        </p:txBody>
      </p:sp>
      <p:sp>
        <p:nvSpPr>
          <p:cNvPr id="36878" name="AutoShape 21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AutoShape 22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AutoShape 23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AutoShape 24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AutoShape 25"/>
          <p:cNvSpPr>
            <a:spLocks noChangeArrowheads="1"/>
          </p:cNvSpPr>
          <p:nvPr/>
        </p:nvSpPr>
        <p:spPr bwMode="auto">
          <a:xfrm>
            <a:off x="1752600" y="1600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26"/>
          <p:cNvSpPr>
            <a:spLocks noChangeArrowheads="1"/>
          </p:cNvSpPr>
          <p:nvPr/>
        </p:nvSpPr>
        <p:spPr bwMode="auto">
          <a:xfrm>
            <a:off x="2590800" y="1981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6884" name="Picture 27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C: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31242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30480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>
            <a:off x="1676400" y="52578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2819400" y="5029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>
            <a:off x="1752600" y="16002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10" name="Group 22"/>
          <p:cNvGrpSpPr>
            <a:grpSpLocks/>
          </p:cNvGrpSpPr>
          <p:nvPr/>
        </p:nvGrpSpPr>
        <p:grpSpPr bwMode="auto">
          <a:xfrm>
            <a:off x="2438400" y="4419600"/>
            <a:ext cx="1143000" cy="381000"/>
            <a:chOff x="1584" y="2544"/>
            <a:chExt cx="720" cy="240"/>
          </a:xfrm>
        </p:grpSpPr>
        <p:sp>
          <p:nvSpPr>
            <p:cNvPr id="37914" name="AutoShape 23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AutoShape 24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AutoShape 25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1" name="Group 26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37912" name="Text Box 27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1 C</a:t>
              </a:r>
            </a:p>
          </p:txBody>
        </p:sp>
        <p:pic>
          <p:nvPicPr>
            <p:cNvPr id="37913" name="Picture 28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C: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38939" name="AutoShape 13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AutoShape 14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AutoShape 15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5" name="AutoShape 16"/>
          <p:cNvSpPr>
            <a:spLocks noChangeArrowheads="1"/>
          </p:cNvSpPr>
          <p:nvPr/>
        </p:nvSpPr>
        <p:spPr bwMode="auto">
          <a:xfrm>
            <a:off x="2819400" y="5029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Text Box 1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38927" name="AutoShape 18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AutoShape 19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AutoShape 20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AutoShape 21"/>
          <p:cNvSpPr>
            <a:spLocks noChangeArrowheads="1"/>
          </p:cNvSpPr>
          <p:nvPr/>
        </p:nvSpPr>
        <p:spPr bwMode="auto">
          <a:xfrm>
            <a:off x="2895600" y="2209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AutoShape 22"/>
          <p:cNvSpPr>
            <a:spLocks noChangeArrowheads="1"/>
          </p:cNvSpPr>
          <p:nvPr/>
        </p:nvSpPr>
        <p:spPr bwMode="auto">
          <a:xfrm>
            <a:off x="2057400" y="2057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32" name="Group 23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38936" name="AutoShape 24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AutoShape 25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AutoShape 26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33" name="Group 27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38934" name="Text Box 28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2 C</a:t>
              </a:r>
            </a:p>
          </p:txBody>
        </p:sp>
        <p:pic>
          <p:nvPicPr>
            <p:cNvPr id="38935" name="Picture 29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cupcake + 2 candles → 1 birthday cupcake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0094" y="1342653"/>
            <a:ext cx="372894" cy="1295400"/>
            <a:chOff x="998706" y="2286000"/>
            <a:chExt cx="372894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8" y="1568585"/>
            <a:ext cx="238125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233793" y="1460770"/>
            <a:ext cx="372894" cy="1295400"/>
            <a:chOff x="998706" y="2286000"/>
            <a:chExt cx="372894" cy="1295400"/>
          </a:xfrm>
        </p:grpSpPr>
        <p:sp>
          <p:nvSpPr>
            <p:cNvPr id="10" name="Rounded Rectangle 9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16092" y="1590472"/>
            <a:ext cx="372894" cy="1295400"/>
            <a:chOff x="998706" y="2286000"/>
            <a:chExt cx="372894" cy="1295400"/>
          </a:xfrm>
        </p:grpSpPr>
        <p:sp>
          <p:nvSpPr>
            <p:cNvPr id="13" name="Rounded Rectangle 12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7200" y="1384570"/>
            <a:ext cx="372894" cy="1295400"/>
            <a:chOff x="998706" y="2286000"/>
            <a:chExt cx="372894" cy="1295400"/>
          </a:xfrm>
        </p:grpSpPr>
        <p:sp>
          <p:nvSpPr>
            <p:cNvPr id="19" name="Rounded Rectangle 18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06685" y="1447800"/>
            <a:ext cx="372894" cy="1295400"/>
            <a:chOff x="998706" y="2286000"/>
            <a:chExt cx="372894" cy="1295400"/>
          </a:xfrm>
        </p:grpSpPr>
        <p:sp>
          <p:nvSpPr>
            <p:cNvPr id="22" name="Rounded Rectangle 21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65504" y="1574360"/>
            <a:ext cx="372894" cy="1295400"/>
            <a:chOff x="998706" y="2286000"/>
            <a:chExt cx="372894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343198" y="1603678"/>
            <a:ext cx="372894" cy="1295400"/>
            <a:chOff x="998706" y="2286000"/>
            <a:chExt cx="372894" cy="1295400"/>
          </a:xfrm>
        </p:grpSpPr>
        <p:sp>
          <p:nvSpPr>
            <p:cNvPr id="28" name="Rounded Rectangle 27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52142" y="1593951"/>
            <a:ext cx="372894" cy="1295400"/>
            <a:chOff x="998706" y="2286000"/>
            <a:chExt cx="372894" cy="1295400"/>
          </a:xfrm>
        </p:grpSpPr>
        <p:sp>
          <p:nvSpPr>
            <p:cNvPr id="31" name="Rounded Rectangle 30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0" y="1524000"/>
            <a:ext cx="372894" cy="1295400"/>
            <a:chOff x="998706" y="2286000"/>
            <a:chExt cx="372894" cy="1295400"/>
          </a:xfrm>
        </p:grpSpPr>
        <p:sp>
          <p:nvSpPr>
            <p:cNvPr id="34" name="Rounded Rectangle 33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038398" y="1562910"/>
            <a:ext cx="372894" cy="1295400"/>
            <a:chOff x="998706" y="2286000"/>
            <a:chExt cx="372894" cy="1295400"/>
          </a:xfrm>
        </p:grpSpPr>
        <p:sp>
          <p:nvSpPr>
            <p:cNvPr id="37" name="Rounded Rectangle 36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325036" y="1580845"/>
            <a:ext cx="372894" cy="1295400"/>
            <a:chOff x="998706" y="2286000"/>
            <a:chExt cx="372894" cy="1295400"/>
          </a:xfrm>
        </p:grpSpPr>
        <p:sp>
          <p:nvSpPr>
            <p:cNvPr id="40" name="Rounded Rectangle 39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 descr="C:\Users\unpub_000\AppData\Local\Microsoft\Windows\INetCache\IE\Q5C4BZVS\MC9004377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84287"/>
            <a:ext cx="1438275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unpub_000\AppData\Local\Microsoft\Windows\INetCache\IE\Q5C4BZVS\MC9004377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284286"/>
            <a:ext cx="1438275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unpub_000\AppData\Local\Microsoft\Windows\INetCache\IE\Q5C4BZVS\MC9004377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11512"/>
            <a:ext cx="1438275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3699" y="4954071"/>
            <a:ext cx="7140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“reaction” creates a relationship between different things.  In the case of my “birthday cupcakes”, there is now a relationship between cupcakes, candles, and birthday cupcakes – BUT ONLY IF I DO THE REACTION!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C: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7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39964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8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39949" name="AutoShape 16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AutoShape 17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AutoShape 18"/>
          <p:cNvSpPr>
            <a:spLocks noChangeArrowheads="1"/>
          </p:cNvSpPr>
          <p:nvPr/>
        </p:nvSpPr>
        <p:spPr bwMode="auto">
          <a:xfrm>
            <a:off x="1371600" y="19050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AutoShape 19"/>
          <p:cNvSpPr>
            <a:spLocks noChangeArrowheads="1"/>
          </p:cNvSpPr>
          <p:nvPr/>
        </p:nvSpPr>
        <p:spPr bwMode="auto">
          <a:xfrm>
            <a:off x="2895600" y="22098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3" name="Group 20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39961" name="AutoShape 21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AutoShape 22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AutoShape 23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54" name="Group 24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39958" name="AutoShape 25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AutoShape 26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AutoShape 27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55" name="Group 28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39956" name="Text Box 29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3 C</a:t>
              </a:r>
            </a:p>
          </p:txBody>
        </p:sp>
        <p:pic>
          <p:nvPicPr>
            <p:cNvPr id="39957" name="Picture 30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C: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12192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1676400" y="2438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40989" name="AutoShape 11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0" name="AutoShape 12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1" name="AutoShape 13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71" name="Text Box 14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40972" name="AutoShape 15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AutoShape 16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4" name="Group 17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40986" name="AutoShape 18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7" name="AutoShape 19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AutoShape 20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75" name="Group 21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40983" name="AutoShape 22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4" name="AutoShape 23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AutoShape 24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76" name="Group 25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40980" name="AutoShape 26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AutoShape 27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2" name="AutoShape 28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77" name="Group 29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40978" name="Text Box 30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4 C</a:t>
              </a:r>
            </a:p>
          </p:txBody>
        </p:sp>
        <p:pic>
          <p:nvPicPr>
            <p:cNvPr id="40979" name="Picture 31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C: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1905000" y="4343400"/>
            <a:ext cx="1143000" cy="381000"/>
            <a:chOff x="1200" y="2736"/>
            <a:chExt cx="720" cy="240"/>
          </a:xfrm>
        </p:grpSpPr>
        <p:sp>
          <p:nvSpPr>
            <p:cNvPr id="42014" name="AutoShape 8"/>
            <p:cNvSpPr>
              <a:spLocks noChangeArrowheads="1"/>
            </p:cNvSpPr>
            <p:nvPr/>
          </p:nvSpPr>
          <p:spPr bwMode="auto">
            <a:xfrm>
              <a:off x="168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AutoShape 9"/>
            <p:cNvSpPr>
              <a:spLocks noChangeArrowheads="1"/>
            </p:cNvSpPr>
            <p:nvPr/>
          </p:nvSpPr>
          <p:spPr bwMode="auto">
            <a:xfrm>
              <a:off x="120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AutoShape 10"/>
            <p:cNvSpPr>
              <a:spLocks noChangeArrowheads="1"/>
            </p:cNvSpPr>
            <p:nvPr/>
          </p:nvSpPr>
          <p:spPr bwMode="auto">
            <a:xfrm>
              <a:off x="1440" y="273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2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42011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3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41994" name="AutoShape 16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AutoShape 17"/>
          <p:cNvSpPr>
            <a:spLocks noChangeArrowheads="1"/>
          </p:cNvSpPr>
          <p:nvPr/>
        </p:nvSpPr>
        <p:spPr bwMode="auto">
          <a:xfrm>
            <a:off x="2590800" y="25146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96" name="Group 18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42008" name="AutoShape 19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AutoShape 20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AutoShape 21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7" name="Group 22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42005" name="AutoShape 23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AutoShape 24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AutoShape 25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8" name="Group 26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42002" name="AutoShape 27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AutoShape 28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AutoShape 29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9" name="Group 30"/>
          <p:cNvGrpSpPr>
            <a:grpSpLocks/>
          </p:cNvGrpSpPr>
          <p:nvPr/>
        </p:nvGrpSpPr>
        <p:grpSpPr bwMode="auto">
          <a:xfrm>
            <a:off x="3733800" y="4953000"/>
            <a:ext cx="4191000" cy="1128713"/>
            <a:chOff x="2352" y="3120"/>
            <a:chExt cx="2640" cy="711"/>
          </a:xfrm>
        </p:grpSpPr>
        <p:sp>
          <p:nvSpPr>
            <p:cNvPr id="42000" name="Text Box 31"/>
            <p:cNvSpPr txBox="1">
              <a:spLocks noChangeArrowheads="1"/>
            </p:cNvSpPr>
            <p:nvPr/>
          </p:nvSpPr>
          <p:spPr bwMode="auto">
            <a:xfrm>
              <a:off x="3312" y="3312"/>
              <a:ext cx="16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5 C </a:t>
              </a:r>
            </a:p>
          </p:txBody>
        </p:sp>
        <p:pic>
          <p:nvPicPr>
            <p:cNvPr id="42001" name="Picture 32" descr="MCj0238189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120"/>
              <a:ext cx="91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C: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1905000" y="4343400"/>
            <a:ext cx="1143000" cy="381000"/>
            <a:chOff x="1200" y="2736"/>
            <a:chExt cx="720" cy="240"/>
          </a:xfrm>
        </p:grpSpPr>
        <p:sp>
          <p:nvSpPr>
            <p:cNvPr id="43036" name="AutoShape 8"/>
            <p:cNvSpPr>
              <a:spLocks noChangeArrowheads="1"/>
            </p:cNvSpPr>
            <p:nvPr/>
          </p:nvSpPr>
          <p:spPr bwMode="auto">
            <a:xfrm>
              <a:off x="168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7" name="AutoShape 9"/>
            <p:cNvSpPr>
              <a:spLocks noChangeArrowheads="1"/>
            </p:cNvSpPr>
            <p:nvPr/>
          </p:nvSpPr>
          <p:spPr bwMode="auto">
            <a:xfrm>
              <a:off x="1200" y="2736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AutoShape 10"/>
            <p:cNvSpPr>
              <a:spLocks noChangeArrowheads="1"/>
            </p:cNvSpPr>
            <p:nvPr/>
          </p:nvSpPr>
          <p:spPr bwMode="auto">
            <a:xfrm>
              <a:off x="1440" y="2736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6" name="Group 11"/>
          <p:cNvGrpSpPr>
            <a:grpSpLocks/>
          </p:cNvGrpSpPr>
          <p:nvPr/>
        </p:nvGrpSpPr>
        <p:grpSpPr bwMode="auto">
          <a:xfrm>
            <a:off x="1219200" y="5715000"/>
            <a:ext cx="1143000" cy="381000"/>
            <a:chOff x="816" y="3312"/>
            <a:chExt cx="720" cy="240"/>
          </a:xfrm>
        </p:grpSpPr>
        <p:sp>
          <p:nvSpPr>
            <p:cNvPr id="43033" name="AutoShape 12"/>
            <p:cNvSpPr>
              <a:spLocks noChangeArrowheads="1"/>
            </p:cNvSpPr>
            <p:nvPr/>
          </p:nvSpPr>
          <p:spPr bwMode="auto">
            <a:xfrm>
              <a:off x="81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5" name="AutoShape 14"/>
            <p:cNvSpPr>
              <a:spLocks noChangeArrowheads="1"/>
            </p:cNvSpPr>
            <p:nvPr/>
          </p:nvSpPr>
          <p:spPr bwMode="auto">
            <a:xfrm>
              <a:off x="1056" y="3312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7" name="Text Box 15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43018" name="AutoShape 16"/>
          <p:cNvSpPr>
            <a:spLocks noChangeArrowheads="1"/>
          </p:cNvSpPr>
          <p:nvPr/>
        </p:nvSpPr>
        <p:spPr bwMode="auto">
          <a:xfrm>
            <a:off x="1371600" y="3962400"/>
            <a:ext cx="381000" cy="381000"/>
          </a:xfrm>
          <a:custGeom>
            <a:avLst/>
            <a:gdLst>
              <a:gd name="T0" fmla="*/ 190500 w 21600"/>
              <a:gd name="T1" fmla="*/ 0 h 21600"/>
              <a:gd name="T2" fmla="*/ 55792 w 21600"/>
              <a:gd name="T3" fmla="*/ 55792 h 21600"/>
              <a:gd name="T4" fmla="*/ 0 w 21600"/>
              <a:gd name="T5" fmla="*/ 190500 h 21600"/>
              <a:gd name="T6" fmla="*/ 55792 w 21600"/>
              <a:gd name="T7" fmla="*/ 325208 h 21600"/>
              <a:gd name="T8" fmla="*/ 190500 w 21600"/>
              <a:gd name="T9" fmla="*/ 381000 h 21600"/>
              <a:gd name="T10" fmla="*/ 325208 w 21600"/>
              <a:gd name="T11" fmla="*/ 325208 h 21600"/>
              <a:gd name="T12" fmla="*/ 381000 w 21600"/>
              <a:gd name="T13" fmla="*/ 190500 h 21600"/>
              <a:gd name="T14" fmla="*/ 325208 w 21600"/>
              <a:gd name="T15" fmla="*/ 557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19" name="Group 17"/>
          <p:cNvGrpSpPr>
            <a:grpSpLocks/>
          </p:cNvGrpSpPr>
          <p:nvPr/>
        </p:nvGrpSpPr>
        <p:grpSpPr bwMode="auto">
          <a:xfrm>
            <a:off x="1219200" y="5105400"/>
            <a:ext cx="1143000" cy="381000"/>
            <a:chOff x="1344" y="2640"/>
            <a:chExt cx="720" cy="240"/>
          </a:xfrm>
        </p:grpSpPr>
        <p:sp>
          <p:nvSpPr>
            <p:cNvPr id="43030" name="AutoShape 18"/>
            <p:cNvSpPr>
              <a:spLocks noChangeArrowheads="1"/>
            </p:cNvSpPr>
            <p:nvPr/>
          </p:nvSpPr>
          <p:spPr bwMode="auto">
            <a:xfrm>
              <a:off x="1584" y="2640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AutoShape 19"/>
            <p:cNvSpPr>
              <a:spLocks noChangeArrowheads="1"/>
            </p:cNvSpPr>
            <p:nvPr/>
          </p:nvSpPr>
          <p:spPr bwMode="auto">
            <a:xfrm>
              <a:off x="182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AutoShape 20"/>
            <p:cNvSpPr>
              <a:spLocks noChangeArrowheads="1"/>
            </p:cNvSpPr>
            <p:nvPr/>
          </p:nvSpPr>
          <p:spPr bwMode="auto">
            <a:xfrm>
              <a:off x="1344" y="2640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20" name="Group 21"/>
          <p:cNvGrpSpPr>
            <a:grpSpLocks/>
          </p:cNvGrpSpPr>
          <p:nvPr/>
        </p:nvGrpSpPr>
        <p:grpSpPr bwMode="auto">
          <a:xfrm>
            <a:off x="2438400" y="5029200"/>
            <a:ext cx="1143000" cy="381000"/>
            <a:chOff x="1536" y="3168"/>
            <a:chExt cx="720" cy="240"/>
          </a:xfrm>
        </p:grpSpPr>
        <p:sp>
          <p:nvSpPr>
            <p:cNvPr id="43027" name="AutoShape 22"/>
            <p:cNvSpPr>
              <a:spLocks noChangeArrowheads="1"/>
            </p:cNvSpPr>
            <p:nvPr/>
          </p:nvSpPr>
          <p:spPr bwMode="auto">
            <a:xfrm>
              <a:off x="153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AutoShape 23"/>
            <p:cNvSpPr>
              <a:spLocks noChangeArrowheads="1"/>
            </p:cNvSpPr>
            <p:nvPr/>
          </p:nvSpPr>
          <p:spPr bwMode="auto">
            <a:xfrm>
              <a:off x="1776" y="3168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AutoShape 24"/>
            <p:cNvSpPr>
              <a:spLocks noChangeArrowheads="1"/>
            </p:cNvSpPr>
            <p:nvPr/>
          </p:nvSpPr>
          <p:spPr bwMode="auto">
            <a:xfrm>
              <a:off x="2016" y="3168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21" name="Group 25"/>
          <p:cNvGrpSpPr>
            <a:grpSpLocks/>
          </p:cNvGrpSpPr>
          <p:nvPr/>
        </p:nvGrpSpPr>
        <p:grpSpPr bwMode="auto">
          <a:xfrm>
            <a:off x="2514600" y="5715000"/>
            <a:ext cx="1143000" cy="381000"/>
            <a:chOff x="1584" y="2544"/>
            <a:chExt cx="720" cy="240"/>
          </a:xfrm>
        </p:grpSpPr>
        <p:sp>
          <p:nvSpPr>
            <p:cNvPr id="43024" name="AutoShape 26"/>
            <p:cNvSpPr>
              <a:spLocks noChangeArrowheads="1"/>
            </p:cNvSpPr>
            <p:nvPr/>
          </p:nvSpPr>
          <p:spPr bwMode="auto">
            <a:xfrm>
              <a:off x="206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AutoShape 27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custGeom>
              <a:avLst/>
              <a:gdLst>
                <a:gd name="T0" fmla="*/ 120 w 21600"/>
                <a:gd name="T1" fmla="*/ 0 h 21600"/>
                <a:gd name="T2" fmla="*/ 35 w 21600"/>
                <a:gd name="T3" fmla="*/ 35 h 21600"/>
                <a:gd name="T4" fmla="*/ 0 w 21600"/>
                <a:gd name="T5" fmla="*/ 120 h 21600"/>
                <a:gd name="T6" fmla="*/ 35 w 21600"/>
                <a:gd name="T7" fmla="*/ 205 h 21600"/>
                <a:gd name="T8" fmla="*/ 120 w 21600"/>
                <a:gd name="T9" fmla="*/ 240 h 21600"/>
                <a:gd name="T10" fmla="*/ 205 w 21600"/>
                <a:gd name="T11" fmla="*/ 205 h 21600"/>
                <a:gd name="T12" fmla="*/ 240 w 21600"/>
                <a:gd name="T13" fmla="*/ 120 h 21600"/>
                <a:gd name="T14" fmla="*/ 205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AutoShape 28"/>
            <p:cNvSpPr>
              <a:spLocks noChangeArrowheads="1"/>
            </p:cNvSpPr>
            <p:nvPr/>
          </p:nvSpPr>
          <p:spPr bwMode="auto">
            <a:xfrm>
              <a:off x="1824" y="2544"/>
              <a:ext cx="240" cy="2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22" name="Text Box 29"/>
          <p:cNvSpPr txBox="1">
            <a:spLocks noChangeArrowheads="1"/>
          </p:cNvSpPr>
          <p:nvPr/>
        </p:nvSpPr>
        <p:spPr bwMode="auto">
          <a:xfrm>
            <a:off x="5410200" y="4572000"/>
            <a:ext cx="3200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Still 5 C!  I’m DONE!</a:t>
            </a:r>
          </a:p>
        </p:txBody>
      </p:sp>
      <p:pic>
        <p:nvPicPr>
          <p:cNvPr id="43023" name="Picture 30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and B are easier to watch…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…it’s more obvious if there is none vs. some.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Acid/Base Titrations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How does this work for an acid/base titration?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the first thing we need to know?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EXACTLY!  The Chemical Reaction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Acid-base Reaction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In an acid/base titration, the generic reaction is: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H</a:t>
            </a:r>
            <a:r>
              <a:rPr lang="en-US" sz="2800" baseline="30000" smtClean="0"/>
              <a:t>+</a:t>
            </a:r>
            <a:r>
              <a:rPr lang="en-US" sz="2800" smtClean="0"/>
              <a:t> + OH</a:t>
            </a:r>
            <a:r>
              <a:rPr lang="en-US" sz="2800" baseline="30000" smtClean="0"/>
              <a:t>-</a:t>
            </a:r>
            <a:r>
              <a:rPr lang="en-US" sz="2800" smtClean="0"/>
              <a:t> → H</a:t>
            </a:r>
            <a:r>
              <a:rPr lang="en-US" sz="2800" baseline="-25000" smtClean="0"/>
              <a:t>2</a:t>
            </a:r>
            <a:r>
              <a:rPr lang="en-US" sz="2800" smtClean="0"/>
              <a:t>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H</a:t>
            </a:r>
            <a:r>
              <a:rPr lang="en-US" sz="2800" baseline="-25000" smtClean="0"/>
              <a:t>3</a:t>
            </a:r>
            <a:r>
              <a:rPr lang="en-US" sz="2800" smtClean="0"/>
              <a:t>O</a:t>
            </a:r>
            <a:r>
              <a:rPr lang="en-US" sz="2800" baseline="30000" smtClean="0"/>
              <a:t>+</a:t>
            </a:r>
            <a:r>
              <a:rPr lang="en-US" sz="2800" smtClean="0"/>
              <a:t> + OH</a:t>
            </a:r>
            <a:r>
              <a:rPr lang="en-US" sz="2800" baseline="30000" smtClean="0"/>
              <a:t>-</a:t>
            </a:r>
            <a:r>
              <a:rPr lang="en-US" sz="2800" smtClean="0"/>
              <a:t> → 2 H</a:t>
            </a:r>
            <a:r>
              <a:rPr lang="en-US" sz="2800" baseline="-25000" smtClean="0"/>
              <a:t>2</a:t>
            </a:r>
            <a:r>
              <a:rPr lang="en-US" sz="2800" smtClean="0"/>
              <a:t>O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An acid is a proton donor (H</a:t>
            </a:r>
            <a:r>
              <a:rPr lang="en-US" sz="2800" baseline="30000" smtClean="0"/>
              <a:t>+</a:t>
            </a:r>
            <a:r>
              <a:rPr lang="en-US" sz="280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A base is a proton acceptor, is it always an OH</a:t>
            </a:r>
            <a:r>
              <a:rPr lang="en-US" sz="2800" baseline="30000" smtClean="0"/>
              <a:t>-</a:t>
            </a:r>
            <a:r>
              <a:rPr lang="en-US" sz="2800" smtClean="0"/>
              <a:t>? Does it matter?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</a:t>
            </a:r>
            <a:r>
              <a:rPr lang="en-US" sz="3800" baseline="30000" smtClean="0"/>
              <a:t>+</a:t>
            </a:r>
            <a:r>
              <a:rPr lang="en-US" sz="3800" smtClean="0"/>
              <a:t> + OH</a:t>
            </a:r>
            <a:r>
              <a:rPr lang="en-US" sz="3800" baseline="30000" smtClean="0"/>
              <a:t>-</a:t>
            </a:r>
            <a:r>
              <a:rPr lang="en-US" sz="3800" smtClean="0"/>
              <a:t> → H</a:t>
            </a:r>
            <a:r>
              <a:rPr lang="en-US" sz="3800" baseline="-25000" smtClean="0"/>
              <a:t>2</a:t>
            </a:r>
            <a:r>
              <a:rPr lang="en-US" sz="3800" smtClean="0"/>
              <a:t>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As I make water, by adding OH</a:t>
            </a:r>
            <a:r>
              <a:rPr lang="en-US" sz="2800" baseline="30000" smtClean="0"/>
              <a:t>-</a:t>
            </a:r>
            <a:r>
              <a:rPr lang="en-US" sz="2800" smtClean="0"/>
              <a:t> to H</a:t>
            </a:r>
            <a:r>
              <a:rPr lang="en-US" sz="2800" baseline="30000" smtClean="0"/>
              <a:t>+</a:t>
            </a:r>
            <a:r>
              <a:rPr lang="en-US" sz="2800" smtClean="0"/>
              <a:t> (or H</a:t>
            </a:r>
            <a:r>
              <a:rPr lang="en-US" sz="2800" baseline="30000" smtClean="0"/>
              <a:t>+</a:t>
            </a:r>
            <a:r>
              <a:rPr lang="en-US" sz="2800" smtClean="0"/>
              <a:t> to OH</a:t>
            </a:r>
            <a:r>
              <a:rPr lang="en-US" sz="2800" baseline="30000" smtClean="0"/>
              <a:t>-</a:t>
            </a:r>
            <a:r>
              <a:rPr lang="en-US" sz="2800" smtClean="0"/>
              <a:t>), the pH changes.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How do I know that I’m done adding…?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When I reach “equivalence” (I’m “done”), the pH should be…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400" smtClean="0"/>
              <a:t>				7 </a:t>
            </a:r>
            <a:r>
              <a:rPr lang="en-US" sz="2800" smtClean="0"/>
              <a:t> (for strong acids/bases)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Indicators of the endpoint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can use a pH meter to monitor pH.</a:t>
            </a:r>
          </a:p>
          <a:p>
            <a:pPr eaLnBrk="1" hangingPunct="1"/>
            <a:r>
              <a:rPr lang="en-US" smtClean="0"/>
              <a:t>You can use chemical indicators to monitor pH.  Some dyes change color when the pH changes.  If you add a little bit of one of these dyes that changes color around pH = 7, then it will change color when you reach equivalence.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Suppose I have a drawer full of candles…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830094" y="1342653"/>
            <a:ext cx="372894" cy="1295400"/>
            <a:chOff x="998706" y="2286000"/>
            <a:chExt cx="372894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8" y="1568585"/>
            <a:ext cx="238125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233793" y="1460770"/>
            <a:ext cx="372894" cy="1295400"/>
            <a:chOff x="998706" y="2286000"/>
            <a:chExt cx="372894" cy="1295400"/>
          </a:xfrm>
        </p:grpSpPr>
        <p:sp>
          <p:nvSpPr>
            <p:cNvPr id="10" name="Rounded Rectangle 9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16092" y="1590472"/>
            <a:ext cx="372894" cy="1295400"/>
            <a:chOff x="998706" y="2286000"/>
            <a:chExt cx="372894" cy="1295400"/>
          </a:xfrm>
        </p:grpSpPr>
        <p:sp>
          <p:nvSpPr>
            <p:cNvPr id="13" name="Rounded Rectangle 12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7200" y="1384570"/>
            <a:ext cx="372894" cy="1295400"/>
            <a:chOff x="998706" y="2286000"/>
            <a:chExt cx="372894" cy="1295400"/>
          </a:xfrm>
        </p:grpSpPr>
        <p:sp>
          <p:nvSpPr>
            <p:cNvPr id="19" name="Rounded Rectangle 18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06685" y="1447800"/>
            <a:ext cx="372894" cy="1295400"/>
            <a:chOff x="998706" y="2286000"/>
            <a:chExt cx="372894" cy="1295400"/>
          </a:xfrm>
        </p:grpSpPr>
        <p:sp>
          <p:nvSpPr>
            <p:cNvPr id="22" name="Rounded Rectangle 21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65504" y="1574360"/>
            <a:ext cx="372894" cy="1295400"/>
            <a:chOff x="998706" y="2286000"/>
            <a:chExt cx="372894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343198" y="1603678"/>
            <a:ext cx="372894" cy="1295400"/>
            <a:chOff x="998706" y="2286000"/>
            <a:chExt cx="372894" cy="1295400"/>
          </a:xfrm>
        </p:grpSpPr>
        <p:sp>
          <p:nvSpPr>
            <p:cNvPr id="28" name="Rounded Rectangle 27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52142" y="1593951"/>
            <a:ext cx="372894" cy="1295400"/>
            <a:chOff x="998706" y="2286000"/>
            <a:chExt cx="372894" cy="1295400"/>
          </a:xfrm>
        </p:grpSpPr>
        <p:sp>
          <p:nvSpPr>
            <p:cNvPr id="31" name="Rounded Rectangle 30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0" y="1524000"/>
            <a:ext cx="372894" cy="1295400"/>
            <a:chOff x="998706" y="2286000"/>
            <a:chExt cx="372894" cy="1295400"/>
          </a:xfrm>
        </p:grpSpPr>
        <p:sp>
          <p:nvSpPr>
            <p:cNvPr id="34" name="Rounded Rectangle 33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038398" y="1562910"/>
            <a:ext cx="372894" cy="1295400"/>
            <a:chOff x="998706" y="2286000"/>
            <a:chExt cx="372894" cy="1295400"/>
          </a:xfrm>
        </p:grpSpPr>
        <p:sp>
          <p:nvSpPr>
            <p:cNvPr id="37" name="Rounded Rectangle 36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325036" y="1580845"/>
            <a:ext cx="372894" cy="1295400"/>
            <a:chOff x="998706" y="2286000"/>
            <a:chExt cx="372894" cy="1295400"/>
          </a:xfrm>
        </p:grpSpPr>
        <p:sp>
          <p:nvSpPr>
            <p:cNvPr id="40" name="Rounded Rectangle 39"/>
            <p:cNvSpPr/>
            <p:nvPr/>
          </p:nvSpPr>
          <p:spPr>
            <a:xfrm>
              <a:off x="1219200" y="2438400"/>
              <a:ext cx="1524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998706" y="2286000"/>
              <a:ext cx="304800" cy="381000"/>
            </a:xfrm>
            <a:prstGeom prst="arc">
              <a:avLst>
                <a:gd name="adj1" fmla="val 16200000"/>
                <a:gd name="adj2" fmla="val 245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 descr="C:\Users\unpub_000\AppData\Local\Microsoft\Windows\INetCache\IE\Q5C4BZVS\MC9004377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84287"/>
            <a:ext cx="1438275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3699" y="4954071"/>
            <a:ext cx="7140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I’m too lazy to count the candles.  I’m making birthday cupcakes anyway, so I just start baking cupcakes and keep baking them until I run out of candles.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Rectangle 13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20"/>
          <p:cNvSpPr txBox="1">
            <a:spLocks noChangeArrowheads="1"/>
          </p:cNvSpPr>
          <p:nvPr/>
        </p:nvSpPr>
        <p:spPr bwMode="auto">
          <a:xfrm>
            <a:off x="5410200" y="51816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pH is low</a:t>
            </a:r>
          </a:p>
        </p:txBody>
      </p:sp>
      <p:pic>
        <p:nvPicPr>
          <p:cNvPr id="49159" name="Picture 27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0" name="WordArt 3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49161" name="WordArt 31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49162" name="WordArt 32"/>
          <p:cNvSpPr>
            <a:spLocks noChangeArrowheads="1" noChangeShapeType="1" noTextEdit="1"/>
          </p:cNvSpPr>
          <p:nvPr/>
        </p:nvSpPr>
        <p:spPr bwMode="auto">
          <a:xfrm>
            <a:off x="2819400" y="1676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49163" name="WordArt 33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49164" name="WordArt 3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6862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49165" name="WordArt 35"/>
          <p:cNvSpPr>
            <a:spLocks noChangeArrowheads="1" noChangeShapeType="1" noTextEdit="1"/>
          </p:cNvSpPr>
          <p:nvPr/>
        </p:nvSpPr>
        <p:spPr bwMode="auto">
          <a:xfrm>
            <a:off x="1600200" y="4800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49166" name="WordArt 3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49167" name="WordArt 3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49168" name="WordArt 38"/>
          <p:cNvSpPr>
            <a:spLocks noChangeArrowheads="1" noChangeShapeType="1" noTextEdit="1"/>
          </p:cNvSpPr>
          <p:nvPr/>
        </p:nvSpPr>
        <p:spPr bwMode="auto">
          <a:xfrm>
            <a:off x="2971800" y="4038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49169" name="WordArt 39"/>
          <p:cNvSpPr>
            <a:spLocks noChangeArrowheads="1" noChangeShapeType="1" noTextEdit="1"/>
          </p:cNvSpPr>
          <p:nvPr/>
        </p:nvSpPr>
        <p:spPr bwMode="auto">
          <a:xfrm>
            <a:off x="1828800" y="3962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pH is getting higher</a:t>
            </a:r>
          </a:p>
        </p:txBody>
      </p:sp>
      <p:pic>
        <p:nvPicPr>
          <p:cNvPr id="50185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0187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0188" name="WordArt 12"/>
          <p:cNvSpPr>
            <a:spLocks noChangeArrowheads="1" noChangeShapeType="1" noTextEdit="1"/>
          </p:cNvSpPr>
          <p:nvPr/>
        </p:nvSpPr>
        <p:spPr bwMode="auto">
          <a:xfrm>
            <a:off x="2819400" y="1676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0189" name="WordArt 13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0190" name="WordArt 1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6862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0191" name="WordArt 15"/>
          <p:cNvSpPr>
            <a:spLocks noChangeArrowheads="1" noChangeShapeType="1" noTextEdit="1"/>
          </p:cNvSpPr>
          <p:nvPr/>
        </p:nvSpPr>
        <p:spPr bwMode="auto">
          <a:xfrm>
            <a:off x="1600200" y="4800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50192" name="WordArt 1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50193" name="WordArt 1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50194" name="WordArt 19"/>
          <p:cNvSpPr>
            <a:spLocks noChangeArrowheads="1" noChangeShapeType="1" noTextEdit="1"/>
          </p:cNvSpPr>
          <p:nvPr/>
        </p:nvSpPr>
        <p:spPr bwMode="auto">
          <a:xfrm>
            <a:off x="1828800" y="3962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pH is even higher</a:t>
            </a:r>
          </a:p>
        </p:txBody>
      </p:sp>
      <p:pic>
        <p:nvPicPr>
          <p:cNvPr id="51209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0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1212" name="WordArt 13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1213" name="WordArt 1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6862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1214" name="WordArt 15"/>
          <p:cNvSpPr>
            <a:spLocks noChangeArrowheads="1" noChangeShapeType="1" noTextEdit="1"/>
          </p:cNvSpPr>
          <p:nvPr/>
        </p:nvSpPr>
        <p:spPr bwMode="auto">
          <a:xfrm>
            <a:off x="1600200" y="4800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51215" name="WordArt 1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51216" name="WordArt 1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51217" name="WordArt 19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pH is even higher</a:t>
            </a:r>
          </a:p>
        </p:txBody>
      </p:sp>
      <p:pic>
        <p:nvPicPr>
          <p:cNvPr id="52233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4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2235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2236" name="WordArt 13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2237" name="WordArt 1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6862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2238" name="WordArt 1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52239" name="WordArt 1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52240" name="WordArt 18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2241" name="WordArt 19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pH is near 7</a:t>
            </a:r>
          </a:p>
        </p:txBody>
      </p:sp>
      <p:pic>
        <p:nvPicPr>
          <p:cNvPr id="53257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8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3259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3260" name="WordArt 12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3261" name="WordArt 13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6862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3262" name="WordArt 15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6862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53263" name="WordArt 16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3264" name="WordArt 17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3265" name="WordArt 18"/>
          <p:cNvSpPr>
            <a:spLocks noChangeArrowheads="1" noChangeShapeType="1" noTextEdit="1"/>
          </p:cNvSpPr>
          <p:nvPr/>
        </p:nvSpPr>
        <p:spPr bwMode="auto">
          <a:xfrm>
            <a:off x="21336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pH is 7</a:t>
            </a:r>
          </a:p>
        </p:txBody>
      </p:sp>
      <p:pic>
        <p:nvPicPr>
          <p:cNvPr id="54281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4283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4284" name="WordArt 12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4285" name="WordArt 13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6862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4286" name="WordArt 15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4287" name="WordArt 16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4288" name="WordArt 17"/>
          <p:cNvSpPr>
            <a:spLocks noChangeArrowheads="1" noChangeShapeType="1" noTextEdit="1"/>
          </p:cNvSpPr>
          <p:nvPr/>
        </p:nvSpPr>
        <p:spPr bwMode="auto">
          <a:xfrm>
            <a:off x="21336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4289" name="WordArt 18"/>
          <p:cNvSpPr>
            <a:spLocks noChangeArrowheads="1" noChangeShapeType="1" noTextEdit="1"/>
          </p:cNvSpPr>
          <p:nvPr/>
        </p:nvSpPr>
        <p:spPr bwMode="auto">
          <a:xfrm>
            <a:off x="28956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Watch B:</a:t>
            </a:r>
            <a:endParaRPr lang="en-US" smtClean="0">
              <a:sym typeface="WP MathA" pitchFamily="2" charset="2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T0" fmla="*/ 466725 w 21600"/>
              <a:gd name="T1" fmla="*/ 228600 h 21600"/>
              <a:gd name="T2" fmla="*/ 266700 w 21600"/>
              <a:gd name="T3" fmla="*/ 457200 h 21600"/>
              <a:gd name="T4" fmla="*/ 66675 w 21600"/>
              <a:gd name="T5" fmla="*/ 22860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3400" y="4495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pH is over 7</a:t>
            </a:r>
          </a:p>
        </p:txBody>
      </p:sp>
      <p:pic>
        <p:nvPicPr>
          <p:cNvPr id="55305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6" name="WordArt 10"/>
          <p:cNvSpPr>
            <a:spLocks noChangeArrowheads="1" noChangeShapeType="1" noTextEdit="1"/>
          </p:cNvSpPr>
          <p:nvPr/>
        </p:nvSpPr>
        <p:spPr bwMode="auto">
          <a:xfrm>
            <a:off x="2362200" y="2362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5307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1371600" y="3962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5309" name="WordArt 13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6862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55310" name="WordArt 14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5311" name="WordArt 15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5312" name="WordArt 16"/>
          <p:cNvSpPr>
            <a:spLocks noChangeArrowheads="1" noChangeShapeType="1" noTextEdit="1"/>
          </p:cNvSpPr>
          <p:nvPr/>
        </p:nvSpPr>
        <p:spPr bwMode="auto">
          <a:xfrm>
            <a:off x="21336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55313" name="WordArt 17"/>
          <p:cNvSpPr>
            <a:spLocks noChangeArrowheads="1" noChangeShapeType="1" noTextEdit="1"/>
          </p:cNvSpPr>
          <p:nvPr/>
        </p:nvSpPr>
        <p:spPr bwMode="auto">
          <a:xfrm>
            <a:off x="2895600" y="5410200"/>
            <a:ext cx="5334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294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 vs. mL Base added</a:t>
            </a:r>
          </a:p>
        </p:txBody>
      </p:sp>
      <p:sp>
        <p:nvSpPr>
          <p:cNvPr id="56323" name="Line 5"/>
          <p:cNvSpPr>
            <a:spLocks noChangeShapeType="1"/>
          </p:cNvSpPr>
          <p:nvPr/>
        </p:nvSpPr>
        <p:spPr bwMode="auto">
          <a:xfrm>
            <a:off x="2057400" y="19812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Line 6"/>
          <p:cNvSpPr>
            <a:spLocks noChangeShapeType="1"/>
          </p:cNvSpPr>
          <p:nvPr/>
        </p:nvSpPr>
        <p:spPr bwMode="auto">
          <a:xfrm>
            <a:off x="2057400" y="4953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838200" y="32004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pH</a:t>
            </a: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3048000" y="5181600"/>
            <a:ext cx="168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mL OH- added</a:t>
            </a:r>
          </a:p>
        </p:txBody>
      </p:sp>
      <p:sp>
        <p:nvSpPr>
          <p:cNvPr id="56327" name="Arc 9"/>
          <p:cNvSpPr>
            <a:spLocks/>
          </p:cNvSpPr>
          <p:nvPr/>
        </p:nvSpPr>
        <p:spPr bwMode="auto">
          <a:xfrm flipV="1">
            <a:off x="2057400" y="4038600"/>
            <a:ext cx="1752600" cy="381000"/>
          </a:xfrm>
          <a:custGeom>
            <a:avLst/>
            <a:gdLst>
              <a:gd name="T0" fmla="*/ 0 w 21600"/>
              <a:gd name="T1" fmla="*/ 0 h 21600"/>
              <a:gd name="T2" fmla="*/ 17526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Arc 10"/>
          <p:cNvSpPr>
            <a:spLocks/>
          </p:cNvSpPr>
          <p:nvPr/>
        </p:nvSpPr>
        <p:spPr bwMode="auto">
          <a:xfrm flipH="1">
            <a:off x="3886200" y="2514600"/>
            <a:ext cx="1752600" cy="381000"/>
          </a:xfrm>
          <a:custGeom>
            <a:avLst/>
            <a:gdLst>
              <a:gd name="T0" fmla="*/ 0 w 21600"/>
              <a:gd name="T1" fmla="*/ 0 h 21600"/>
              <a:gd name="T2" fmla="*/ 17526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Arc 11"/>
          <p:cNvSpPr>
            <a:spLocks/>
          </p:cNvSpPr>
          <p:nvPr/>
        </p:nvSpPr>
        <p:spPr bwMode="auto">
          <a:xfrm flipV="1">
            <a:off x="3810000" y="2895600"/>
            <a:ext cx="76200" cy="1143000"/>
          </a:xfrm>
          <a:custGeom>
            <a:avLst/>
            <a:gdLst>
              <a:gd name="T0" fmla="*/ 0 w 21600"/>
              <a:gd name="T1" fmla="*/ 0 h 21600"/>
              <a:gd name="T2" fmla="*/ 76200 w 21600"/>
              <a:gd name="T3" fmla="*/ 1143000 h 21600"/>
              <a:gd name="T4" fmla="*/ 0 w 21600"/>
              <a:gd name="T5" fmla="*/ 1143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2"/>
          <p:cNvSpPr>
            <a:spLocks noChangeShapeType="1"/>
          </p:cNvSpPr>
          <p:nvPr/>
        </p:nvSpPr>
        <p:spPr bwMode="auto">
          <a:xfrm>
            <a:off x="1981200" y="3505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Text Box 13"/>
          <p:cNvSpPr txBox="1">
            <a:spLocks noChangeArrowheads="1"/>
          </p:cNvSpPr>
          <p:nvPr/>
        </p:nvSpPr>
        <p:spPr bwMode="auto">
          <a:xfrm>
            <a:off x="1676400" y="3276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titration.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 have a 25.00 mL sample of an acid of unknown concentration.  After addition of 13.62 mL of a 0.096 M NaOH solution, equivalence was reached.  What was the concentration of acid in the original wastewater sample?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Where do I start?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Reaction: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H</a:t>
            </a:r>
            <a:r>
              <a:rPr lang="en-US" baseline="30000" smtClean="0"/>
              <a:t>+</a:t>
            </a:r>
            <a:r>
              <a:rPr lang="en-US" smtClean="0"/>
              <a:t> + OH</a:t>
            </a:r>
            <a:r>
              <a:rPr lang="en-US" baseline="30000" smtClean="0"/>
              <a:t>-</a:t>
            </a:r>
            <a:r>
              <a:rPr lang="en-US" smtClean="0"/>
              <a:t> →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At equivalence…?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Moles of H</a:t>
            </a:r>
            <a:r>
              <a:rPr lang="en-US" baseline="30000" smtClean="0"/>
              <a:t>+</a:t>
            </a:r>
            <a:r>
              <a:rPr lang="en-US" smtClean="0"/>
              <a:t> = Moles of OH</a:t>
            </a:r>
            <a:r>
              <a:rPr lang="en-US" baseline="30000" smtClean="0"/>
              <a:t>-</a:t>
            </a:r>
            <a:r>
              <a:rPr lang="en-US" smtClean="0"/>
              <a:t> added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Chemistry Question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 cupcake + 2 candles → 1 birthday cupcake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 baked 13 cupcakes, then I ran out of candles.  How many candles did I have?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You probably arrived at 26 candles without even getting out your calculator.  That is correct!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13 </m:t>
                      </m:r>
                      <m:r>
                        <a:rPr lang="en-US" b="0" i="1" smtClean="0">
                          <a:latin typeface="Cambria Math"/>
                        </a:rPr>
                        <m:t>𝑐𝑢𝑝𝑐𝑎𝑘𝑒𝑠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𝑐𝑎𝑛𝑑𝑙𝑒𝑠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𝑐𝑢𝑝𝑐𝑎𝑘𝑒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=26 </m:t>
                      </m:r>
                      <m:r>
                        <a:rPr lang="en-US" b="0" i="1" smtClean="0">
                          <a:latin typeface="Cambria Math"/>
                        </a:rPr>
                        <m:t>𝑐𝑎𝑛𝑑𝑙𝑒𝑠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2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titration.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I have a 25.00 mL sample of an acid of unknown concentration.  After addition of 13.62 mL of a 0.096 M NaOH solution, equivalence was reached.  What was the concentration of acid in the original wastewater sample?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What do I need to determine?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Moles of OH</a:t>
            </a:r>
            <a:r>
              <a:rPr lang="en-US" sz="2800" baseline="30000" smtClean="0"/>
              <a:t>- </a:t>
            </a:r>
            <a:r>
              <a:rPr lang="en-US" sz="2800" smtClean="0"/>
              <a:t>added!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How do I figure that out?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Molarity combined with volume!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13.62 mL NaOH     </a:t>
            </a:r>
            <a:r>
              <a:rPr lang="en-US" sz="2400" u="sng" smtClean="0"/>
              <a:t>1 L  </a:t>
            </a:r>
            <a:r>
              <a:rPr lang="en-US" sz="2400" smtClean="0"/>
              <a:t>           = 0.01362 L NaOH added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                        1000 mL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0.096 M NaOH = </a:t>
            </a:r>
            <a:r>
              <a:rPr lang="en-US" sz="2400" u="sng" smtClean="0"/>
              <a:t>0.096 moles NaOH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                       1 L solution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smtClean="0"/>
              <a:t>0.096 moles NaOH</a:t>
            </a:r>
            <a:r>
              <a:rPr lang="en-US" sz="2000" smtClean="0"/>
              <a:t> * 0.01362 L = 1.308x10</a:t>
            </a:r>
            <a:r>
              <a:rPr lang="en-US" sz="2000" baseline="30000" smtClean="0"/>
              <a:t>-3</a:t>
            </a:r>
            <a:r>
              <a:rPr lang="en-US" sz="2000" smtClean="0"/>
              <a:t> moles NaOH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 L solution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What does that number tell us?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How many moles of H</a:t>
            </a:r>
            <a:r>
              <a:rPr lang="en-US" sz="2000" baseline="30000" smtClean="0"/>
              <a:t>+  </a:t>
            </a:r>
            <a:r>
              <a:rPr lang="en-US" sz="2000" smtClean="0"/>
              <a:t>were originally there!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1.308x10</a:t>
            </a:r>
            <a:r>
              <a:rPr lang="en-US" sz="2000" baseline="30000" smtClean="0"/>
              <a:t>-3</a:t>
            </a:r>
            <a:r>
              <a:rPr lang="en-US" sz="2000" smtClean="0"/>
              <a:t> moles NaOH added = 1.308x10</a:t>
            </a:r>
            <a:r>
              <a:rPr lang="en-US" sz="2000" baseline="30000" smtClean="0"/>
              <a:t>-3</a:t>
            </a:r>
            <a:r>
              <a:rPr lang="en-US" sz="2000" smtClean="0"/>
              <a:t> moles H</a:t>
            </a:r>
            <a:r>
              <a:rPr lang="en-US" sz="2000" baseline="30000" smtClean="0"/>
              <a:t>+ </a:t>
            </a:r>
            <a:r>
              <a:rPr lang="en-US" sz="2000" smtClean="0"/>
              <a:t>in original sample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titration.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I have a 25.00 mL sample of an acid of unknown concentration.  After addition of 13.62 mL of a 0.096 M NaOH solution, equivalence was reached.  What was the concentration of acid in the original wastewater sample?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1.308x10</a:t>
            </a:r>
            <a:r>
              <a:rPr lang="en-US" sz="2400" baseline="30000" smtClean="0"/>
              <a:t>-3</a:t>
            </a:r>
            <a:r>
              <a:rPr lang="en-US" sz="2400" smtClean="0"/>
              <a:t> moles H</a:t>
            </a:r>
            <a:r>
              <a:rPr lang="en-US" sz="2400" baseline="30000" smtClean="0"/>
              <a:t>+ </a:t>
            </a:r>
            <a:r>
              <a:rPr lang="en-US" sz="2400" smtClean="0"/>
              <a:t>in original sample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Am I done?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Not quite.  We need the concentration of acid: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How do I calculate that?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Molarity = moles/L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titration.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I have a 25.00 mL sample of an acid of unknown concentration.  After addition of 13.62 mL of a 0.096 M NaOH solution, equivalence was reached.  What was the concentration of acid in the original wastewater sample?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u="sng" smtClean="0"/>
              <a:t>1.308x10</a:t>
            </a:r>
            <a:r>
              <a:rPr lang="en-US" sz="2400" u="sng" baseline="30000" smtClean="0"/>
              <a:t>-3</a:t>
            </a:r>
            <a:r>
              <a:rPr lang="en-US" sz="2400" u="sng" smtClean="0"/>
              <a:t> moles H</a:t>
            </a:r>
            <a:r>
              <a:rPr lang="en-US" sz="2400" u="sng" baseline="30000" smtClean="0"/>
              <a:t>+ </a:t>
            </a:r>
            <a:r>
              <a:rPr lang="en-US" sz="2400" u="sng" smtClean="0"/>
              <a:t>in original sample </a:t>
            </a:r>
            <a:r>
              <a:rPr lang="en-US" sz="2400" smtClean="0"/>
              <a:t>= 0.0523 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0.02500 L original sample</a:t>
            </a:r>
            <a:endParaRPr lang="en-US" sz="2400" u="sng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Basically the end…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You can actually summarize this in an algebraic relationship…but IGNORE ME NOW if you understand the way we just did 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Equivalence Point	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If you have a reaction: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 smtClean="0"/>
              <a:t>i</a:t>
            </a:r>
            <a:r>
              <a:rPr lang="en-US" sz="2800" baseline="-25000" dirty="0" err="1" smtClean="0"/>
              <a:t>A</a:t>
            </a:r>
            <a:r>
              <a:rPr lang="en-US" sz="2800" dirty="0" err="1" smtClean="0"/>
              <a:t>A</a:t>
            </a:r>
            <a:r>
              <a:rPr lang="en-US" sz="2800" dirty="0" smtClean="0"/>
              <a:t> + </a:t>
            </a:r>
            <a:r>
              <a:rPr lang="en-US" sz="2800" dirty="0" err="1" smtClean="0"/>
              <a:t>i</a:t>
            </a:r>
            <a:r>
              <a:rPr lang="en-US" sz="2800" baseline="-25000" dirty="0" err="1" smtClean="0"/>
              <a:t>B</a:t>
            </a:r>
            <a:r>
              <a:rPr lang="en-US" sz="2800" dirty="0" err="1" smtClean="0"/>
              <a:t>B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 products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One way of stating the molar relationship in the titration is: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 smtClean="0"/>
              <a:t>i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M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= </a:t>
            </a:r>
            <a:r>
              <a:rPr lang="en-US" sz="2800" dirty="0" err="1" smtClean="0"/>
              <a:t>i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M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V</a:t>
            </a:r>
            <a:r>
              <a:rPr lang="en-US" sz="2800" baseline="-25000" dirty="0" smtClean="0"/>
              <a:t>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M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= (</a:t>
            </a:r>
            <a:r>
              <a:rPr lang="en-US" sz="2800" dirty="0" err="1" smtClean="0"/>
              <a:t>i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/</a:t>
            </a:r>
            <a:r>
              <a:rPr lang="en-US" sz="2800" dirty="0" err="1" smtClean="0"/>
              <a:t>i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) M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B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aseline="-25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Where M = molarity and V = volume and </a:t>
            </a:r>
            <a:r>
              <a:rPr lang="en-US" sz="2800" dirty="0" err="1" smtClean="0"/>
              <a:t>i</a:t>
            </a:r>
            <a:r>
              <a:rPr lang="en-US" sz="2800" dirty="0" smtClean="0"/>
              <a:t> = stoichiometric coefficient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i</a:t>
            </a:r>
            <a:r>
              <a:rPr lang="en-US" sz="3800" baseline="-25000" smtClean="0"/>
              <a:t>B</a:t>
            </a:r>
            <a:r>
              <a:rPr lang="en-US" sz="3800" smtClean="0"/>
              <a:t> M</a:t>
            </a:r>
            <a:r>
              <a:rPr lang="en-US" sz="3800" baseline="-25000" smtClean="0"/>
              <a:t>A</a:t>
            </a:r>
            <a:r>
              <a:rPr lang="en-US" sz="3800" smtClean="0"/>
              <a:t>V</a:t>
            </a:r>
            <a:r>
              <a:rPr lang="en-US" sz="3800" baseline="-25000" smtClean="0"/>
              <a:t>A</a:t>
            </a:r>
            <a:r>
              <a:rPr lang="en-US" sz="3800" smtClean="0"/>
              <a:t> = i</a:t>
            </a:r>
            <a:r>
              <a:rPr lang="en-US" sz="3800" baseline="-25000" smtClean="0"/>
              <a:t>A</a:t>
            </a:r>
            <a:r>
              <a:rPr lang="en-US" sz="3800" smtClean="0"/>
              <a:t> M</a:t>
            </a:r>
            <a:r>
              <a:rPr lang="en-US" sz="3800" baseline="-25000" smtClean="0"/>
              <a:t>B</a:t>
            </a:r>
            <a:r>
              <a:rPr lang="en-US" sz="3800" smtClean="0"/>
              <a:t> V</a:t>
            </a:r>
            <a:r>
              <a:rPr lang="en-US" sz="3800" baseline="-25000" smtClean="0"/>
              <a:t>B</a:t>
            </a:r>
            <a:br>
              <a:rPr lang="en-US" sz="3800" baseline="-25000" smtClean="0"/>
            </a:br>
            <a:endParaRPr lang="en-US" sz="3800" baseline="-250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This really just summarizes the calculation we did in multiply steps last time: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</a:t>
            </a:r>
            <a:r>
              <a:rPr lang="en-US" sz="2800" baseline="-25000" smtClean="0"/>
              <a:t>A</a:t>
            </a:r>
            <a:r>
              <a:rPr lang="en-US" sz="2800" smtClean="0"/>
              <a:t>*V</a:t>
            </a:r>
            <a:r>
              <a:rPr lang="en-US" sz="2800" baseline="-25000" smtClean="0"/>
              <a:t>A</a:t>
            </a:r>
            <a:r>
              <a:rPr lang="en-US" sz="2800" smtClean="0"/>
              <a:t> = moles A * </a:t>
            </a:r>
            <a:r>
              <a:rPr lang="en-US" sz="2800" u="sng" smtClean="0"/>
              <a:t>moles B </a:t>
            </a:r>
            <a:r>
              <a:rPr lang="en-US" sz="2800" smtClean="0"/>
              <a:t> = moles 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                          moles 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moles B = M</a:t>
            </a:r>
            <a:r>
              <a:rPr lang="en-US" sz="2800" baseline="-25000" smtClean="0"/>
              <a:t>B</a:t>
            </a:r>
            <a:r>
              <a:rPr lang="en-US" sz="2800" smtClean="0"/>
              <a:t>*V</a:t>
            </a:r>
            <a:r>
              <a:rPr lang="en-US" sz="2800" baseline="-25000" smtClean="0"/>
              <a:t>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</a:t>
            </a:r>
            <a:r>
              <a:rPr lang="en-US" sz="2800" baseline="-25000" smtClean="0"/>
              <a:t>A</a:t>
            </a:r>
            <a:r>
              <a:rPr lang="en-US" sz="2800" smtClean="0"/>
              <a:t>*V</a:t>
            </a:r>
            <a:r>
              <a:rPr lang="en-US" sz="2800" baseline="-25000" smtClean="0"/>
              <a:t>A</a:t>
            </a:r>
            <a:r>
              <a:rPr lang="en-US" sz="2800" smtClean="0"/>
              <a:t> *  </a:t>
            </a:r>
            <a:r>
              <a:rPr lang="en-US" sz="2800" u="sng" smtClean="0"/>
              <a:t>moles B </a:t>
            </a:r>
            <a:r>
              <a:rPr lang="en-US" sz="2800" smtClean="0"/>
              <a:t> = M</a:t>
            </a:r>
            <a:r>
              <a:rPr lang="en-US" sz="2800" baseline="-25000" smtClean="0"/>
              <a:t>B</a:t>
            </a:r>
            <a:r>
              <a:rPr lang="en-US" sz="2800" smtClean="0"/>
              <a:t>*V</a:t>
            </a:r>
            <a:r>
              <a:rPr lang="en-US" sz="2800" baseline="-25000" smtClean="0"/>
              <a:t>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         moles 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little example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A 10.00 mL sample of waste water is titrated to its phenolphthalein endpoint by addition of 36.32 mL of 0.0765 M NaOH.  What is the pH of the original waste water sample?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NaOH = Na</a:t>
            </a:r>
            <a:r>
              <a:rPr lang="en-US" sz="2800" baseline="30000" smtClean="0"/>
              <a:t>+</a:t>
            </a:r>
            <a:r>
              <a:rPr lang="en-US" sz="2800" smtClean="0"/>
              <a:t> + OH</a:t>
            </a:r>
            <a:r>
              <a:rPr lang="en-US" sz="2800" baseline="30000" smtClean="0"/>
              <a:t>-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[OH-]=[NaOH]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H</a:t>
            </a:r>
            <a:r>
              <a:rPr lang="en-US" sz="2800" baseline="30000" smtClean="0"/>
              <a:t>+</a:t>
            </a:r>
            <a:r>
              <a:rPr lang="en-US" sz="2800" smtClean="0"/>
              <a:t> + OH</a:t>
            </a:r>
            <a:r>
              <a:rPr lang="en-US" sz="2800" baseline="30000" smtClean="0"/>
              <a:t>-</a:t>
            </a:r>
            <a:r>
              <a:rPr lang="en-US" sz="2800" smtClean="0"/>
              <a:t> = H</a:t>
            </a:r>
            <a:r>
              <a:rPr lang="en-US" sz="2800" baseline="-25000" smtClean="0"/>
              <a:t>2</a:t>
            </a:r>
            <a:r>
              <a:rPr lang="en-US" sz="2800" smtClean="0"/>
              <a:t>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1*36.32 mL * 0.0756 M = 1*10.00 mL * X 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X = 0.2745 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 = - log [H</a:t>
            </a:r>
            <a:r>
              <a:rPr lang="en-US" baseline="30000" smtClean="0"/>
              <a:t>+</a:t>
            </a:r>
            <a:r>
              <a:rPr lang="en-US" smtClean="0"/>
              <a:t>]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Does the [H+] = [acid]?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What if it’s a polyprotic acid?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0.2745 M of what?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Of [H</a:t>
            </a:r>
            <a:r>
              <a:rPr lang="en-US" sz="2400" baseline="30000" smtClean="0"/>
              <a:t>+</a:t>
            </a:r>
            <a:r>
              <a:rPr lang="en-US" sz="2400" smtClean="0"/>
              <a:t>] – we reacted the waste water with OH</a:t>
            </a:r>
            <a:r>
              <a:rPr lang="en-US" sz="2400" baseline="30000" smtClean="0"/>
              <a:t>-</a:t>
            </a:r>
            <a:r>
              <a:rPr lang="en-US" sz="2400" smtClean="0"/>
              <a:t>, all we know is the equivalent amount of H</a:t>
            </a:r>
            <a:r>
              <a:rPr lang="en-US" sz="2400" baseline="30000" smtClean="0"/>
              <a:t>+</a:t>
            </a:r>
            <a:r>
              <a:rPr lang="en-US" sz="2400" smtClean="0"/>
              <a:t> - which is all we need to know to get the pH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We don’t actually know what the acid (or acidS) were or what their concentrations are, we just know the H</a:t>
            </a:r>
            <a:r>
              <a:rPr lang="en-US" sz="2400" baseline="30000" smtClean="0"/>
              <a:t>+</a:t>
            </a:r>
            <a:r>
              <a:rPr lang="en-US" sz="2400" smtClean="0"/>
              <a:t>. But that’s OK, the H</a:t>
            </a:r>
            <a:r>
              <a:rPr lang="en-US" sz="2400" baseline="30000" smtClean="0"/>
              <a:t>+</a:t>
            </a:r>
            <a:r>
              <a:rPr lang="en-US" sz="2400" smtClean="0"/>
              <a:t> is the active part of the acid!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 = - log [H</a:t>
            </a:r>
            <a:r>
              <a:rPr lang="en-US" baseline="30000" smtClean="0"/>
              <a:t>+</a:t>
            </a:r>
            <a:r>
              <a:rPr lang="en-US" smtClean="0"/>
              <a:t>]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pH = - log (0.2745 M)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pH = 0.56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cupcake + 2 candles → 1 birthday cupcake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reaction establishes a fixed relationship between the NUMBER of each thing in the reaction.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I know one of the things in the reaction, I know them all.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 made 14 birthday cupcakes…well, I must have had 14 cupcakes and 28 candles: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14 </m:t>
                      </m:r>
                      <m:r>
                        <a:rPr lang="en-US" b="0" i="1" smtClean="0">
                          <a:latin typeface="Cambria Math"/>
                        </a:rPr>
                        <m:t>𝑏𝑖𝑟𝑡h𝑑𝑎𝑦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𝑐𝑢𝑝𝑐𝑎𝑘𝑒𝑠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𝑐𝑢𝑝𝑐𝑎𝑘𝑒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𝑏𝑖𝑟𝑡h𝑑𝑎𝑦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𝑐𝑢𝑝𝑐𝑎𝑘𝑒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=14 </m:t>
                      </m:r>
                      <m:r>
                        <a:rPr lang="en-US" b="0" i="1" smtClean="0">
                          <a:latin typeface="Cambria Math"/>
                        </a:rPr>
                        <m:t>𝑐𝑢𝑝𝑐𝑎𝑘𝑒𝑠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14 </m:t>
                      </m:r>
                      <m:r>
                        <a:rPr lang="en-US" b="0" i="1" smtClean="0">
                          <a:latin typeface="Cambria Math"/>
                        </a:rPr>
                        <m:t>𝑏𝑖𝑟𝑡h𝑑𝑎𝑦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𝑐𝑢𝑝𝑐𝑎𝑘𝑒𝑠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𝑐𝑎𝑛𝑑𝑙𝑒𝑠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𝑏𝑖𝑟𝑡h𝑑𝑎𝑦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𝑐𝑢𝑝𝑐𝑎𝑘𝑒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=28 </m:t>
                      </m:r>
                      <m:r>
                        <a:rPr lang="en-US" b="0" i="1" smtClean="0">
                          <a:latin typeface="Cambria Math"/>
                        </a:rPr>
                        <m:t>𝑐𝑎𝑛𝑑𝑙𝑒𝑠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Little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Titration of 25.00 mL of a sulfuric acid solution of unknown concentration required 43.57 mL of 0.1956 M NaOH to reach equivalence.  What is the concentration of the sulfuric acid?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What do you need to notice about this problem?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Sulfuric Acid (H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) is a diprotic acid.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it helps…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…write the balanced equation (a chemist would).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H</a:t>
            </a:r>
            <a:r>
              <a:rPr lang="en-US" sz="2800" baseline="-25000" smtClean="0"/>
              <a:t>2</a:t>
            </a:r>
            <a:r>
              <a:rPr lang="en-US" sz="2800" smtClean="0"/>
              <a:t>SO</a:t>
            </a:r>
            <a:r>
              <a:rPr lang="en-US" sz="2800" baseline="-25000" smtClean="0"/>
              <a:t>4 (aq)</a:t>
            </a:r>
            <a:r>
              <a:rPr lang="en-US" sz="2800" smtClean="0"/>
              <a:t> + 2 NaOH</a:t>
            </a:r>
            <a:r>
              <a:rPr lang="en-US" sz="2800" baseline="-25000" smtClean="0"/>
              <a:t> (aq)</a:t>
            </a:r>
            <a:r>
              <a:rPr lang="en-US" sz="2800" smtClean="0"/>
              <a:t> → Na</a:t>
            </a:r>
            <a:r>
              <a:rPr lang="en-US" sz="2800" baseline="-25000" smtClean="0"/>
              <a:t>2</a:t>
            </a:r>
            <a:r>
              <a:rPr lang="en-US" sz="2800" smtClean="0"/>
              <a:t>SO</a:t>
            </a:r>
            <a:r>
              <a:rPr lang="en-US" sz="2800" baseline="-25000" smtClean="0"/>
              <a:t>4</a:t>
            </a:r>
            <a:r>
              <a:rPr lang="en-US" sz="2800" smtClean="0"/>
              <a:t> </a:t>
            </a:r>
            <a:r>
              <a:rPr lang="en-US" sz="2800" baseline="-25000" smtClean="0"/>
              <a:t>(aq)</a:t>
            </a:r>
            <a:r>
              <a:rPr lang="en-US" sz="2800" smtClean="0"/>
              <a:t> + 2 H</a:t>
            </a:r>
            <a:r>
              <a:rPr lang="en-US" sz="2800" baseline="-25000" smtClean="0"/>
              <a:t>2</a:t>
            </a:r>
            <a:r>
              <a:rPr lang="en-US" sz="2800" smtClean="0"/>
              <a:t>O</a:t>
            </a:r>
            <a:r>
              <a:rPr lang="en-US" sz="2800" baseline="-25000" smtClean="0"/>
              <a:t> (l)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Stoichiometry ALWAYS Matters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1*43.57 mL*0.1956 M = 2*25.00 mL * X M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X = 0.1704 M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If you wanted to calculate the pH…?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You need to again consider stoichiometry: each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 gives 2 protons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2 [H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] = [H+]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2*0.1704 M = 0.3408 M H</a:t>
            </a:r>
            <a:r>
              <a:rPr lang="en-US" baseline="3000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endParaRPr lang="en-US" baseline="300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pH = - log (0.3408) = 0.47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Acid-base Reaction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Acid + Base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H</a:t>
            </a:r>
            <a:r>
              <a:rPr lang="en-US" baseline="-25000" smtClean="0"/>
              <a:t>2</a:t>
            </a:r>
            <a:r>
              <a:rPr lang="en-US" smtClean="0"/>
              <a:t>O + salt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HA + MB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>
                <a:sym typeface="WP MathA" pitchFamily="2" charset="2"/>
              </a:rPr>
              <a:t> H-B + MA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P MathA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An acid is a proton donor (H</a:t>
            </a:r>
            <a:r>
              <a:rPr lang="en-US" baseline="30000" smtClean="0"/>
              <a:t>+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 base is any proton acceptor – where’d the OH</a:t>
            </a:r>
            <a:r>
              <a:rPr lang="en-US" baseline="30000" smtClean="0"/>
              <a:t>-</a:t>
            </a:r>
            <a:r>
              <a:rPr lang="en-US" smtClean="0"/>
              <a:t> come from?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Acid-base Reaction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It could come from the base: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HCl + NaOH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/>
              <a:t> H</a:t>
            </a:r>
            <a:r>
              <a:rPr lang="en-US" sz="2400" baseline="-25000" smtClean="0"/>
              <a:t>2</a:t>
            </a:r>
            <a:r>
              <a:rPr lang="en-US" sz="2400" smtClean="0"/>
              <a:t>O + NaCl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But, not all bases have an OH: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HCl + NH</a:t>
            </a:r>
            <a:r>
              <a:rPr lang="en-US" sz="2400" baseline="-25000" smtClean="0"/>
              <a:t>3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>
                <a:sym typeface="WP MathA" pitchFamily="2" charset="2"/>
              </a:rPr>
              <a:t>???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P MathA" pitchFamily="2" charset="2"/>
              </a:rPr>
              <a:t>NH</a:t>
            </a:r>
            <a:r>
              <a:rPr lang="en-US" sz="2400" baseline="-25000" smtClean="0">
                <a:sym typeface="WP MathA" pitchFamily="2" charset="2"/>
              </a:rPr>
              <a:t>3</a:t>
            </a:r>
            <a:r>
              <a:rPr lang="en-US" sz="2400" smtClean="0">
                <a:sym typeface="WP MathA" pitchFamily="2" charset="2"/>
              </a:rPr>
              <a:t> + H</a:t>
            </a:r>
            <a:r>
              <a:rPr lang="en-US" sz="2400" baseline="-25000" smtClean="0">
                <a:sym typeface="WP MathA" pitchFamily="2" charset="2"/>
              </a:rPr>
              <a:t>2</a:t>
            </a:r>
            <a:r>
              <a:rPr lang="en-US" sz="2400" smtClean="0">
                <a:sym typeface="WP MathA" pitchFamily="2" charset="2"/>
              </a:rPr>
              <a:t>O = NH</a:t>
            </a:r>
            <a:r>
              <a:rPr lang="en-US" sz="2400" baseline="-25000" smtClean="0">
                <a:sym typeface="WP MathA" pitchFamily="2" charset="2"/>
              </a:rPr>
              <a:t>4</a:t>
            </a:r>
            <a:r>
              <a:rPr lang="en-US" sz="2400" smtClean="0">
                <a:sym typeface="WP MathA" pitchFamily="2" charset="2"/>
              </a:rPr>
              <a:t>OH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P MathA" pitchFamily="2" charset="2"/>
              </a:rPr>
              <a:t>HCl + NH</a:t>
            </a:r>
            <a:r>
              <a:rPr lang="en-US" sz="2400" baseline="-25000" smtClean="0">
                <a:sym typeface="WP MathA" pitchFamily="2" charset="2"/>
              </a:rPr>
              <a:t>4</a:t>
            </a:r>
            <a:r>
              <a:rPr lang="en-US" sz="2400" smtClean="0">
                <a:sym typeface="WP MathA" pitchFamily="2" charset="2"/>
              </a:rPr>
              <a:t>OH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>
                <a:sym typeface="WP MathA" pitchFamily="2" charset="2"/>
              </a:rPr>
              <a:t> H</a:t>
            </a:r>
            <a:r>
              <a:rPr lang="en-US" sz="2400" baseline="-25000" smtClean="0">
                <a:sym typeface="WP MathA" pitchFamily="2" charset="2"/>
              </a:rPr>
              <a:t>2</a:t>
            </a:r>
            <a:r>
              <a:rPr lang="en-US" sz="2400" smtClean="0">
                <a:sym typeface="WP MathA" pitchFamily="2" charset="2"/>
              </a:rPr>
              <a:t>O</a:t>
            </a:r>
            <a:r>
              <a:rPr lang="en-US" sz="2400" baseline="-25000" smtClean="0">
                <a:sym typeface="WP MathA" pitchFamily="2" charset="2"/>
              </a:rPr>
              <a:t> </a:t>
            </a:r>
            <a:r>
              <a:rPr lang="en-US" sz="2400" smtClean="0">
                <a:sym typeface="WP MathA" pitchFamily="2" charset="2"/>
              </a:rPr>
              <a:t>+ NH</a:t>
            </a:r>
            <a:r>
              <a:rPr lang="en-US" sz="2400" baseline="-25000" smtClean="0">
                <a:sym typeface="WP MathA" pitchFamily="2" charset="2"/>
              </a:rPr>
              <a:t>4</a:t>
            </a:r>
            <a:r>
              <a:rPr lang="en-US" sz="2400" smtClean="0">
                <a:sym typeface="WP MathA" pitchFamily="2" charset="2"/>
              </a:rPr>
              <a:t>Cl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P MathA" pitchFamily="2" charset="2"/>
              </a:rPr>
              <a:t>You can always generate OH</a:t>
            </a:r>
            <a:r>
              <a:rPr lang="en-US" sz="2400" baseline="30000" smtClean="0">
                <a:sym typeface="WP MathA" pitchFamily="2" charset="2"/>
              </a:rPr>
              <a:t>-</a:t>
            </a:r>
            <a:r>
              <a:rPr lang="en-US" sz="2400" smtClean="0">
                <a:sym typeface="WP MathA" pitchFamily="2" charset="2"/>
              </a:rPr>
              <a:t> in water, because water can always act as an acid.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little bitty problem…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10.00 mL sample of waste water is titrated to its phenolphthalein endpoint by addition of 36.32 mL of 0.0765 M NaOH.  What is the pH of the original waste water sample?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(This is just another way to phrase the question.)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10.00 mL sample of waste water is titrated to its phenolphthalein endpoint by addition of 36.32 mL of 0.0765 M NaOH.  What is the pH of the original waste water sample?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36.32 mL * 0.0756 M = 10.00 mL * X 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X = 0.2745 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 = - log [H</a:t>
            </a:r>
            <a:r>
              <a:rPr lang="en-US" baseline="30000" smtClean="0"/>
              <a:t>+</a:t>
            </a:r>
            <a:r>
              <a:rPr lang="en-US" smtClean="0"/>
              <a:t>]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Does the [H+] = [acid]?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if it’s a polyprotic acid?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0.2745 M of what?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Of [H</a:t>
            </a:r>
            <a:r>
              <a:rPr lang="en-US" baseline="30000" smtClean="0"/>
              <a:t>+</a:t>
            </a:r>
            <a:r>
              <a:rPr lang="en-US" smtClean="0"/>
              <a:t>] – we reacted the waste water with OH</a:t>
            </a:r>
            <a:r>
              <a:rPr lang="en-US" baseline="30000" smtClean="0"/>
              <a:t>-</a:t>
            </a:r>
            <a:r>
              <a:rPr lang="en-US" smtClean="0"/>
              <a:t>, all we know is the equivalent amount of H</a:t>
            </a:r>
            <a:r>
              <a:rPr lang="en-US" baseline="30000" smtClean="0"/>
              <a:t>+</a:t>
            </a:r>
            <a:r>
              <a:rPr lang="en-US" smtClean="0"/>
              <a:t> - which is all we need to know to get the pH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 = - log [H</a:t>
            </a:r>
            <a:r>
              <a:rPr lang="en-US" baseline="30000" smtClean="0"/>
              <a:t>+</a:t>
            </a:r>
            <a:r>
              <a:rPr lang="en-US" smtClean="0"/>
              <a:t>]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pH = - log (0.2745 M)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pH = 0.56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REACTION connects everything.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ym typeface="WP MathA" pitchFamily="2" charset="2"/>
              </a:rPr>
              <a:t>I have to DO the reaction for the relationship to be fixed.</a:t>
            </a:r>
          </a:p>
          <a:p>
            <a:pPr eaLnBrk="1" hangingPunct="1">
              <a:buFont typeface="Wingdings" pitchFamily="2" charset="2"/>
              <a:buNone/>
            </a:pPr>
            <a:endParaRPr lang="en-US" dirty="0">
              <a:sym typeface="WP MathA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ym typeface="WP MathA" pitchFamily="2" charset="2"/>
              </a:rPr>
              <a:t>If I DO the reaction, however, and know how much of anything was used, I know how much of everything was used.</a:t>
            </a:r>
          </a:p>
          <a:p>
            <a:pPr eaLnBrk="1" hangingPunct="1">
              <a:buFont typeface="Wingdings" pitchFamily="2" charset="2"/>
              <a:buNone/>
            </a:pPr>
            <a:endParaRPr lang="en-US" dirty="0">
              <a:sym typeface="WP MathA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ym typeface="WP MathA" pitchFamily="2" charset="2"/>
              </a:rPr>
              <a:t>I used 50 candles…well, I must have had 25 cupcakes.</a:t>
            </a:r>
          </a:p>
          <a:p>
            <a:pPr eaLnBrk="1" hangingPunct="1">
              <a:buFont typeface="Wingdings" pitchFamily="2" charset="2"/>
              <a:buNone/>
            </a:pPr>
            <a:endParaRPr lang="en-US" dirty="0">
              <a:sym typeface="WP MathA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ym typeface="WP MathA" pitchFamily="2" charset="2"/>
              </a:rPr>
              <a:t>I made 100 cupcakes…well, I must have had 50 candles.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Little Problem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Titration of 25.00 mL of an unknown sulfuric acid solution required 43.57 mL of 0.1956 M NaOH to reach equivalence.  What is the concentration of the sulfuric acid?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What do you need to notice about this problem?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Sulfuric Acid (H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) is a diprotic acid.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it helps…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…write the balanced equation (a chemist would).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H</a:t>
            </a:r>
            <a:r>
              <a:rPr lang="en-US" sz="2800" baseline="-25000" smtClean="0"/>
              <a:t>2</a:t>
            </a:r>
            <a:r>
              <a:rPr lang="en-US" sz="2800" smtClean="0"/>
              <a:t>SO</a:t>
            </a:r>
            <a:r>
              <a:rPr lang="en-US" sz="2800" baseline="-25000" smtClean="0"/>
              <a:t>4 (aq)</a:t>
            </a:r>
            <a:r>
              <a:rPr lang="en-US" sz="2800" smtClean="0"/>
              <a:t> + 2 NaOH</a:t>
            </a:r>
            <a:r>
              <a:rPr lang="en-US" sz="2800" baseline="-25000" smtClean="0"/>
              <a:t> (aq)</a:t>
            </a:r>
            <a:r>
              <a:rPr lang="en-US" sz="2800" smtClean="0"/>
              <a:t> → Na</a:t>
            </a:r>
            <a:r>
              <a:rPr lang="en-US" sz="2800" baseline="-25000" smtClean="0"/>
              <a:t>2</a:t>
            </a:r>
            <a:r>
              <a:rPr lang="en-US" sz="2800" smtClean="0"/>
              <a:t>SO</a:t>
            </a:r>
            <a:r>
              <a:rPr lang="en-US" sz="2800" baseline="-25000" smtClean="0"/>
              <a:t>4</a:t>
            </a:r>
            <a:r>
              <a:rPr lang="en-US" sz="2800" smtClean="0"/>
              <a:t> </a:t>
            </a:r>
            <a:r>
              <a:rPr lang="en-US" sz="2800" baseline="-25000" smtClean="0"/>
              <a:t>(aq)</a:t>
            </a:r>
            <a:r>
              <a:rPr lang="en-US" sz="2800" smtClean="0"/>
              <a:t> + 2 H</a:t>
            </a:r>
            <a:r>
              <a:rPr lang="en-US" sz="2800" baseline="-25000" smtClean="0"/>
              <a:t>2</a:t>
            </a:r>
            <a:r>
              <a:rPr lang="en-US" sz="2800" smtClean="0"/>
              <a:t>O</a:t>
            </a:r>
            <a:r>
              <a:rPr lang="en-US" sz="2800" baseline="-25000" smtClean="0"/>
              <a:t> (l)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This is sometimes written as a “net ionic equation”: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H</a:t>
            </a:r>
            <a:r>
              <a:rPr lang="en-US" sz="2800" baseline="30000" smtClean="0"/>
              <a:t>+</a:t>
            </a:r>
            <a:r>
              <a:rPr lang="en-US" sz="2800" baseline="-25000" smtClean="0"/>
              <a:t>(aq)</a:t>
            </a:r>
            <a:r>
              <a:rPr lang="en-US" sz="2800" smtClean="0"/>
              <a:t> +  OH</a:t>
            </a:r>
            <a:r>
              <a:rPr lang="en-US" sz="2800" baseline="30000" smtClean="0"/>
              <a:t>-</a:t>
            </a:r>
            <a:r>
              <a:rPr lang="en-US" sz="2800" baseline="-25000" smtClean="0"/>
              <a:t>(aq)</a:t>
            </a:r>
            <a:r>
              <a:rPr lang="en-US" sz="2800" smtClean="0"/>
              <a:t> → H</a:t>
            </a:r>
            <a:r>
              <a:rPr lang="en-US" sz="2800" baseline="-25000" smtClean="0"/>
              <a:t>2</a:t>
            </a:r>
            <a:r>
              <a:rPr lang="en-US" sz="2800" smtClean="0"/>
              <a:t>O</a:t>
            </a:r>
            <a:r>
              <a:rPr lang="en-US" sz="2800" baseline="-25000" smtClean="0"/>
              <a:t> (l)</a:t>
            </a:r>
            <a:endParaRPr lang="en-US" sz="2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Stoichiometry ALWAYS Matters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1*43.57 mL*0.1956 M = 2*25.00 mL * X M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X = 0.1704 M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If you wanted to calculate the pH…?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You need to again consider stoichiometry: each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 gives 2 protons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2 [H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] = [H+]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2*0.1704 M = 0.3408 M H</a:t>
            </a:r>
            <a:r>
              <a:rPr lang="en-US" baseline="3000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endParaRPr lang="en-US" baseline="300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pH = - log (0.3408) = 0.47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titration.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 have a 25.00 mL sample of a wastewater.  After addition of 13.62 mL of a 0.096 M NaOH solution, equivalence was reached.  What was the concentration of acid in the original wastewater sample?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solution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(13.62 mL) (0.096 M) = (25.00 mL) (X M)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Is this correct?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Units!  Units!  Units!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 = moles/L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If I want moles, I need to have Volume in 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But, since the only different is 10</a:t>
            </a:r>
            <a:r>
              <a:rPr lang="en-US" sz="2800" baseline="30000" smtClean="0"/>
              <a:t>-3</a:t>
            </a:r>
            <a:r>
              <a:rPr lang="en-US" sz="2800" smtClean="0"/>
              <a:t>, if I have V=mL, then I have mmoles (10</a:t>
            </a:r>
            <a:r>
              <a:rPr lang="en-US" sz="2800" baseline="30000" smtClean="0"/>
              <a:t>-3</a:t>
            </a:r>
            <a:r>
              <a:rPr lang="en-US" sz="2800" baseline="-25000" smtClean="0"/>
              <a:t> </a:t>
            </a:r>
            <a:r>
              <a:rPr lang="en-US" sz="2800" smtClean="0"/>
              <a:t>moles) on each side.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solution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(13.62 mL) (0.096 M) = (25.00 mL) (M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1.307 mmoles = 25.00 mL (M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</a:t>
            </a:r>
            <a:r>
              <a:rPr lang="en-US" baseline="-25000" smtClean="0"/>
              <a:t>2</a:t>
            </a:r>
            <a:r>
              <a:rPr lang="en-US" smtClean="0"/>
              <a:t> = 0.0523 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Titration problem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25.00 mL sample of wastewater of unknown pH is titrated with a standardized 0.1011 M NaOH solution.  It takes 16.92 mL of the NaOH to reach equivalence.  What is the pH of the original wastewater sample?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</a:t>
            </a:r>
            <a:r>
              <a:rPr lang="en-US" baseline="-25000" smtClean="0"/>
              <a:t>NaOH</a:t>
            </a:r>
            <a:r>
              <a:rPr lang="en-US" smtClean="0"/>
              <a:t>V</a:t>
            </a:r>
            <a:r>
              <a:rPr lang="en-US" baseline="-25000" smtClean="0"/>
              <a:t>NaOH</a:t>
            </a:r>
            <a:r>
              <a:rPr lang="en-US" smtClean="0"/>
              <a:t> = M</a:t>
            </a:r>
            <a:r>
              <a:rPr lang="en-US" baseline="-25000" smtClean="0"/>
              <a:t>H+</a:t>
            </a:r>
            <a:r>
              <a:rPr lang="en-US" smtClean="0"/>
              <a:t>V</a:t>
            </a:r>
            <a:r>
              <a:rPr lang="en-US" baseline="-25000" smtClean="0"/>
              <a:t>H+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(0.1011 M) (16.92 mL) = M</a:t>
            </a:r>
            <a:r>
              <a:rPr lang="en-US" baseline="-25000" smtClean="0"/>
              <a:t>H+</a:t>
            </a:r>
            <a:r>
              <a:rPr lang="en-US" smtClean="0"/>
              <a:t> (25.00 mL)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</a:t>
            </a:r>
            <a:r>
              <a:rPr lang="en-US" baseline="-25000" smtClean="0"/>
              <a:t>H+</a:t>
            </a:r>
            <a:r>
              <a:rPr lang="en-US" smtClean="0"/>
              <a:t> = 0.06842 M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pH = - log [H+] = - log (0.06842)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pH = 1.16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little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25.00 mL sample of wastewater of unknown pH is titrated with a standardized 0.1011 M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 solution.  It takes 16.92 mL of the sulfuric acid to reach equivalence.  What is the pH of the original wastewater sample?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is a titration!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Titrations are used to figure out how  much of one compound you have by REACTING it with another compound.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stoichiometry of the reaction creates a fixed ratio between the two reactants.  So if I know how much of one of them there is, I know how much of BOTH of them there are!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1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OH- +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 = 2 H</a:t>
            </a:r>
            <a:r>
              <a:rPr lang="en-US" baseline="-25000" smtClean="0"/>
              <a:t>2</a:t>
            </a:r>
            <a:r>
              <a:rPr lang="en-US" smtClean="0"/>
              <a:t>O + SO</a:t>
            </a:r>
            <a:r>
              <a:rPr lang="en-US" baseline="-25000" smtClean="0"/>
              <a:t>4</a:t>
            </a:r>
            <a:r>
              <a:rPr lang="en-US" baseline="30000" smtClean="0"/>
              <a:t>2-</a:t>
            </a:r>
            <a:endParaRPr lang="en-US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</a:t>
            </a:r>
            <a:r>
              <a:rPr lang="en-US" baseline="-25000" smtClean="0"/>
              <a:t>base</a:t>
            </a:r>
            <a:r>
              <a:rPr lang="en-US" smtClean="0"/>
              <a:t>M</a:t>
            </a:r>
            <a:r>
              <a:rPr lang="en-US" baseline="-25000" smtClean="0"/>
              <a:t>H2SO4</a:t>
            </a:r>
            <a:r>
              <a:rPr lang="en-US" smtClean="0"/>
              <a:t>V</a:t>
            </a:r>
            <a:r>
              <a:rPr lang="en-US" baseline="-25000" smtClean="0"/>
              <a:t>H2SO4</a:t>
            </a:r>
            <a:r>
              <a:rPr lang="en-US" smtClean="0"/>
              <a:t> = i</a:t>
            </a:r>
            <a:r>
              <a:rPr lang="en-US" baseline="-25000" smtClean="0"/>
              <a:t>H2SO4</a:t>
            </a:r>
            <a:r>
              <a:rPr lang="en-US" smtClean="0"/>
              <a:t> M</a:t>
            </a:r>
            <a:r>
              <a:rPr lang="en-US" baseline="-25000" smtClean="0"/>
              <a:t>OH-</a:t>
            </a:r>
            <a:r>
              <a:rPr lang="en-US" smtClean="0"/>
              <a:t>V</a:t>
            </a:r>
            <a:r>
              <a:rPr lang="en-US" baseline="-25000" smtClean="0"/>
              <a:t>OH-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(2)(0.1011 M) (16.92 mL) = (1) M</a:t>
            </a:r>
            <a:r>
              <a:rPr lang="en-US" baseline="-25000" smtClean="0"/>
              <a:t>OH-</a:t>
            </a:r>
            <a:r>
              <a:rPr lang="en-US" smtClean="0"/>
              <a:t> (25.00 mL)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</a:t>
            </a:r>
            <a:r>
              <a:rPr lang="en-US" baseline="-25000" smtClean="0"/>
              <a:t>OH-</a:t>
            </a:r>
            <a:r>
              <a:rPr lang="en-US" smtClean="0"/>
              <a:t> = 0.136 M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pOH = - log [0.136] = 0.86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pH = 14 – 0.86 = 13.14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Weak acids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 pH of an acid/base titration at equivalence is not always 7.  (I lied, I admit it!)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It’s only 7 if it is a “strong acid” and a “strong base”.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does “strong” mean in this context?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D49C-BC09-499D-B218-C3BBC3EF3B9D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4506</TotalTime>
  <Words>3072</Words>
  <Application>Microsoft Office PowerPoint</Application>
  <PresentationFormat>On-screen Show (4:3)</PresentationFormat>
  <Paragraphs>602</Paragraphs>
  <Slides>91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Clarity</vt:lpstr>
      <vt:lpstr>Titrations </vt:lpstr>
      <vt:lpstr>It’s your BIRTHDAY!</vt:lpstr>
      <vt:lpstr>It’s all about relationships…</vt:lpstr>
      <vt:lpstr>1 cupcake + 2 candles → 1 birthday cupcake</vt:lpstr>
      <vt:lpstr>Suppose I have a drawer full of candles…</vt:lpstr>
      <vt:lpstr>Complicated Chemistry Question </vt:lpstr>
      <vt:lpstr>1 cupcake + 2 candles → 1 birthday cupcake</vt:lpstr>
      <vt:lpstr>The REACTION connects everything.</vt:lpstr>
      <vt:lpstr>That is a titration!</vt:lpstr>
      <vt:lpstr>Known vs. Unknown</vt:lpstr>
      <vt:lpstr>A + 2 B  C</vt:lpstr>
      <vt:lpstr>A + 2 B  C</vt:lpstr>
      <vt:lpstr>A + 2 B  C</vt:lpstr>
      <vt:lpstr>A + 2 B  C</vt:lpstr>
      <vt:lpstr>A + 2 B  C</vt:lpstr>
      <vt:lpstr>A + 2 B  C</vt:lpstr>
      <vt:lpstr>A + 2 B  C</vt:lpstr>
      <vt:lpstr>Completion of the Reaction</vt:lpstr>
      <vt:lpstr>Equivalence Point</vt:lpstr>
      <vt:lpstr>Titrations</vt:lpstr>
      <vt:lpstr>The “tough part”:</vt:lpstr>
      <vt:lpstr>Watch A:</vt:lpstr>
      <vt:lpstr>Watch A:</vt:lpstr>
      <vt:lpstr>Watch A:</vt:lpstr>
      <vt:lpstr>Watch A:</vt:lpstr>
      <vt:lpstr>Watch A:</vt:lpstr>
      <vt:lpstr>Watch A:</vt:lpstr>
      <vt:lpstr>Or you could watch B</vt:lpstr>
      <vt:lpstr>Watch B:</vt:lpstr>
      <vt:lpstr>Watch B:</vt:lpstr>
      <vt:lpstr>Watch B:</vt:lpstr>
      <vt:lpstr>Watch B:</vt:lpstr>
      <vt:lpstr>Watch B:</vt:lpstr>
      <vt:lpstr>Watch B:</vt:lpstr>
      <vt:lpstr>Watch B:</vt:lpstr>
      <vt:lpstr>Or you could watch C</vt:lpstr>
      <vt:lpstr>Watch C:</vt:lpstr>
      <vt:lpstr>Watch C:</vt:lpstr>
      <vt:lpstr>Watch C:</vt:lpstr>
      <vt:lpstr>Watch C:</vt:lpstr>
      <vt:lpstr>Watch C:</vt:lpstr>
      <vt:lpstr>Watch C:</vt:lpstr>
      <vt:lpstr>Watch C:</vt:lpstr>
      <vt:lpstr>A and B are easier to watch…</vt:lpstr>
      <vt:lpstr>PowerPoint Presentation</vt:lpstr>
      <vt:lpstr>Acid/Base Titrations</vt:lpstr>
      <vt:lpstr>Acid-base Reaction</vt:lpstr>
      <vt:lpstr>H+ + OH- → H2O</vt:lpstr>
      <vt:lpstr>Indicators of the endpoint</vt:lpstr>
      <vt:lpstr>Watch B:</vt:lpstr>
      <vt:lpstr>Watch B:</vt:lpstr>
      <vt:lpstr>Watch B:</vt:lpstr>
      <vt:lpstr>Watch B:</vt:lpstr>
      <vt:lpstr>Watch B:</vt:lpstr>
      <vt:lpstr>Watch B:</vt:lpstr>
      <vt:lpstr>Watch B:</vt:lpstr>
      <vt:lpstr>pH vs. mL Base added</vt:lpstr>
      <vt:lpstr>An example of titration.</vt:lpstr>
      <vt:lpstr>Chemical Reaction:</vt:lpstr>
      <vt:lpstr>An example of titration.</vt:lpstr>
      <vt:lpstr>The solution</vt:lpstr>
      <vt:lpstr>An example of titration.</vt:lpstr>
      <vt:lpstr>An example of titration.</vt:lpstr>
      <vt:lpstr>Basically the end…</vt:lpstr>
      <vt:lpstr>Equivalence Point </vt:lpstr>
      <vt:lpstr>iB MAVA = iA MB VB </vt:lpstr>
      <vt:lpstr>A little example</vt:lpstr>
      <vt:lpstr>pH = - log [H+]</vt:lpstr>
      <vt:lpstr>pH = - log [H+]</vt:lpstr>
      <vt:lpstr>Another Little Problem</vt:lpstr>
      <vt:lpstr>If it helps…</vt:lpstr>
      <vt:lpstr>Stoichiometry ALWAYS Matters</vt:lpstr>
      <vt:lpstr>PowerPoint Presentation</vt:lpstr>
      <vt:lpstr>Acid-base Reaction</vt:lpstr>
      <vt:lpstr>Acid-base Reaction</vt:lpstr>
      <vt:lpstr>A little bitty problem…</vt:lpstr>
      <vt:lpstr>Solution</vt:lpstr>
      <vt:lpstr>pH = - log [H+]</vt:lpstr>
      <vt:lpstr>pH = - log [H+]</vt:lpstr>
      <vt:lpstr>Another Little Problem</vt:lpstr>
      <vt:lpstr>If it helps…</vt:lpstr>
      <vt:lpstr>Stoichiometry ALWAYS Matters</vt:lpstr>
      <vt:lpstr>PowerPoint Presentation</vt:lpstr>
      <vt:lpstr>An example of titration.</vt:lpstr>
      <vt:lpstr>The solution</vt:lpstr>
      <vt:lpstr>The solution</vt:lpstr>
      <vt:lpstr>Titration problem</vt:lpstr>
      <vt:lpstr>PowerPoint Presentation</vt:lpstr>
      <vt:lpstr>Another little problem</vt:lpstr>
      <vt:lpstr>2 OH- + H2SO4 = 2 H2O + SO42-</vt:lpstr>
      <vt:lpstr>Weak acids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Titrations</dc:title>
  <dc:creator>Joseph M. Lanzafame</dc:creator>
  <cp:lastModifiedBy>Joe</cp:lastModifiedBy>
  <cp:revision>26</cp:revision>
  <dcterms:created xsi:type="dcterms:W3CDTF">2006-09-14T14:35:07Z</dcterms:created>
  <dcterms:modified xsi:type="dcterms:W3CDTF">2015-09-09T19:45:02Z</dcterms:modified>
</cp:coreProperties>
</file>